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62" y="1003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2017-8-15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2017-8-15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2017-8-15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2017-8-15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2017-8-15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2017-8-15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2017-8-15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2017-8-15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2017-8-15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2017-8-15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2017-8-15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2017-8-15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85" name="组合 5884"/>
          <p:cNvGrpSpPr/>
          <p:nvPr/>
        </p:nvGrpSpPr>
        <p:grpSpPr>
          <a:xfrm>
            <a:off x="-677638" y="-130018667"/>
            <a:ext cx="10545538" cy="267672756"/>
            <a:chOff x="-677638" y="-130018667"/>
            <a:chExt cx="10545538" cy="267672756"/>
          </a:xfrm>
        </p:grpSpPr>
        <p:sp>
          <p:nvSpPr>
            <p:cNvPr id="5882" name="TextBox 5881"/>
            <p:cNvSpPr txBox="1"/>
            <p:nvPr/>
          </p:nvSpPr>
          <p:spPr>
            <a:xfrm>
              <a:off x="-661452" y="-130018667"/>
              <a:ext cx="10529351" cy="1384995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Supplementary Material</a:t>
              </a:r>
              <a:endParaRPr lang="zh-CN" altLang="zh-CN" sz="16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Diversity and structure of microbial </a:t>
              </a:r>
              <a:r>
                <a:rPr lang="en-US" altLang="zh-CN" sz="16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diazotrophic</a:t>
              </a:r>
              <a:r>
                <a:rPr lang="en-US" altLang="zh-CN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communities in a mangrove rhizosphere as revealed by high throughput sequencing </a:t>
              </a:r>
              <a:endParaRPr lang="zh-CN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Yanying</a:t>
              </a:r>
              <a:r>
                <a:rPr lang="en-US" altLang="zh-CN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Zhang, </a:t>
              </a:r>
              <a:r>
                <a:rPr lang="en-US" altLang="zh-CN" sz="1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Qingsong</a:t>
              </a:r>
              <a:r>
                <a:rPr lang="en-US" altLang="zh-CN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Yang, Juan Ling, Joy D. Van </a:t>
              </a:r>
              <a:r>
                <a:rPr lang="en-US" altLang="zh-CN" sz="1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Nostrand</a:t>
              </a:r>
              <a:r>
                <a:rPr lang="en-US" altLang="zh-CN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Zhou Shi, </a:t>
              </a:r>
              <a:r>
                <a:rPr lang="en-US" altLang="zh-CN" sz="1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Jizhong</a:t>
              </a:r>
              <a:r>
                <a:rPr lang="en-US" altLang="zh-CN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Zhou, </a:t>
              </a:r>
              <a:r>
                <a:rPr lang="en-US" altLang="zh-CN" sz="1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Junde</a:t>
              </a:r>
              <a:r>
                <a:rPr lang="en-US" altLang="zh-CN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Dong*</a:t>
              </a:r>
              <a:endParaRPr lang="zh-CN" altLang="zh-CN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 Correspondence: </a:t>
              </a:r>
              <a:r>
                <a:rPr lang="en-US" altLang="zh-CN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Junde</a:t>
              </a:r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Dong</a:t>
              </a:r>
              <a:r>
                <a:rPr lang="en-US" altLang="zh-CN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dongjd@scsio.ac.cn</a:t>
              </a:r>
              <a:endParaRPr lang="zh-CN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altLang="zh-CN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Supplementary </a:t>
              </a:r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Figures</a:t>
              </a:r>
              <a:endParaRPr lang="zh-CN" altLang="zh-CN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884" name="组合 5883"/>
            <p:cNvGrpSpPr/>
            <p:nvPr/>
          </p:nvGrpSpPr>
          <p:grpSpPr>
            <a:xfrm>
              <a:off x="-677638" y="-128633672"/>
              <a:ext cx="10545538" cy="266287761"/>
              <a:chOff x="-677638" y="-128561664"/>
              <a:chExt cx="10545538" cy="266287761"/>
            </a:xfrm>
          </p:grpSpPr>
          <p:grpSp>
            <p:nvGrpSpPr>
              <p:cNvPr id="4" name="Group 8"/>
              <p:cNvGrpSpPr>
                <a:grpSpLocks noChangeAspect="1"/>
              </p:cNvGrpSpPr>
              <p:nvPr/>
            </p:nvGrpSpPr>
            <p:grpSpPr bwMode="auto">
              <a:xfrm>
                <a:off x="-677638" y="-128561664"/>
                <a:ext cx="10545538" cy="265103632"/>
                <a:chOff x="-456" y="-81701"/>
                <a:chExt cx="6672" cy="167727"/>
              </a:xfrm>
            </p:grpSpPr>
            <p:sp>
              <p:nvSpPr>
                <p:cNvPr id="5" name="AutoShape 7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-456" y="-81701"/>
                  <a:ext cx="6672" cy="167724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/>
                </a:p>
              </p:txBody>
            </p:sp>
            <p:grpSp>
              <p:nvGrpSpPr>
                <p:cNvPr id="6" name="Group 209"/>
                <p:cNvGrpSpPr>
                  <a:grpSpLocks/>
                </p:cNvGrpSpPr>
                <p:nvPr/>
              </p:nvGrpSpPr>
              <p:grpSpPr bwMode="auto">
                <a:xfrm>
                  <a:off x="2279" y="-81634"/>
                  <a:ext cx="2413" cy="7441"/>
                  <a:chOff x="2279" y="-81634"/>
                  <a:chExt cx="2413" cy="7441"/>
                </a:xfrm>
              </p:grpSpPr>
              <p:sp>
                <p:nvSpPr>
                  <p:cNvPr id="5681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2922" y="-816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6480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82" name="Freeform 10"/>
                  <p:cNvSpPr>
                    <a:spLocks/>
                  </p:cNvSpPr>
                  <p:nvPr/>
                </p:nvSpPr>
                <p:spPr bwMode="auto">
                  <a:xfrm>
                    <a:off x="2721" y="-81585"/>
                    <a:ext cx="198" cy="51"/>
                  </a:xfrm>
                  <a:custGeom>
                    <a:avLst/>
                    <a:gdLst>
                      <a:gd name="T0" fmla="*/ 0 w 198"/>
                      <a:gd name="T1" fmla="*/ 51 h 51"/>
                      <a:gd name="T2" fmla="*/ 0 w 198"/>
                      <a:gd name="T3" fmla="*/ 0 h 51"/>
                      <a:gd name="T4" fmla="*/ 198 w 19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9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83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770" y="-815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5282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84" name="Freeform 12"/>
                  <p:cNvSpPr>
                    <a:spLocks/>
                  </p:cNvSpPr>
                  <p:nvPr/>
                </p:nvSpPr>
                <p:spPr bwMode="auto">
                  <a:xfrm>
                    <a:off x="2721" y="-81528"/>
                    <a:ext cx="46" cy="51"/>
                  </a:xfrm>
                  <a:custGeom>
                    <a:avLst/>
                    <a:gdLst>
                      <a:gd name="T0" fmla="*/ 0 w 46"/>
                      <a:gd name="T1" fmla="*/ 0 h 51"/>
                      <a:gd name="T2" fmla="*/ 0 w 46"/>
                      <a:gd name="T3" fmla="*/ 51 h 51"/>
                      <a:gd name="T4" fmla="*/ 46 w 46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6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46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85" name="Freeform 13"/>
                  <p:cNvSpPr>
                    <a:spLocks/>
                  </p:cNvSpPr>
                  <p:nvPr/>
                </p:nvSpPr>
                <p:spPr bwMode="auto">
                  <a:xfrm>
                    <a:off x="2680" y="-81531"/>
                    <a:ext cx="41" cy="105"/>
                  </a:xfrm>
                  <a:custGeom>
                    <a:avLst/>
                    <a:gdLst>
                      <a:gd name="T0" fmla="*/ 0 w 41"/>
                      <a:gd name="T1" fmla="*/ 105 h 105"/>
                      <a:gd name="T2" fmla="*/ 0 w 41"/>
                      <a:gd name="T3" fmla="*/ 0 h 105"/>
                      <a:gd name="T4" fmla="*/ 41 w 41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4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86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2766" y="-814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3566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87" name="Freeform 15"/>
                  <p:cNvSpPr>
                    <a:spLocks/>
                  </p:cNvSpPr>
                  <p:nvPr/>
                </p:nvSpPr>
                <p:spPr bwMode="auto">
                  <a:xfrm>
                    <a:off x="2763" y="-8136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88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2766" y="-81310"/>
                    <a:ext cx="1805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AFWU01000019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Marichromatium purpuratum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984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89" name="Freeform 17"/>
                  <p:cNvSpPr>
                    <a:spLocks/>
                  </p:cNvSpPr>
                  <p:nvPr/>
                </p:nvSpPr>
                <p:spPr bwMode="auto">
                  <a:xfrm>
                    <a:off x="2763" y="-8131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90" name="Freeform 18"/>
                  <p:cNvSpPr>
                    <a:spLocks/>
                  </p:cNvSpPr>
                  <p:nvPr/>
                </p:nvSpPr>
                <p:spPr bwMode="auto">
                  <a:xfrm>
                    <a:off x="2680" y="-81420"/>
                    <a:ext cx="83" cy="105"/>
                  </a:xfrm>
                  <a:custGeom>
                    <a:avLst/>
                    <a:gdLst>
                      <a:gd name="T0" fmla="*/ 0 w 83"/>
                      <a:gd name="T1" fmla="*/ 0 h 105"/>
                      <a:gd name="T2" fmla="*/ 0 w 83"/>
                      <a:gd name="T3" fmla="*/ 105 h 105"/>
                      <a:gd name="T4" fmla="*/ 83 w 83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3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83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91" name="Freeform 19"/>
                  <p:cNvSpPr>
                    <a:spLocks/>
                  </p:cNvSpPr>
                  <p:nvPr/>
                </p:nvSpPr>
                <p:spPr bwMode="auto">
                  <a:xfrm>
                    <a:off x="2647" y="-81423"/>
                    <a:ext cx="33" cy="159"/>
                  </a:xfrm>
                  <a:custGeom>
                    <a:avLst/>
                    <a:gdLst>
                      <a:gd name="T0" fmla="*/ 0 w 33"/>
                      <a:gd name="T1" fmla="*/ 159 h 159"/>
                      <a:gd name="T2" fmla="*/ 0 w 33"/>
                      <a:gd name="T3" fmla="*/ 0 h 159"/>
                      <a:gd name="T4" fmla="*/ 33 w 33"/>
                      <a:gd name="T5" fmla="*/ 0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159">
                        <a:moveTo>
                          <a:pt x="0" y="159"/>
                        </a:moveTo>
                        <a:lnTo>
                          <a:pt x="0" y="0"/>
                        </a:lnTo>
                        <a:lnTo>
                          <a:pt x="3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92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2841" y="-812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6428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93" name="Freeform 21"/>
                  <p:cNvSpPr>
                    <a:spLocks/>
                  </p:cNvSpPr>
                  <p:nvPr/>
                </p:nvSpPr>
                <p:spPr bwMode="auto">
                  <a:xfrm>
                    <a:off x="2707" y="-81153"/>
                    <a:ext cx="131" cy="51"/>
                  </a:xfrm>
                  <a:custGeom>
                    <a:avLst/>
                    <a:gdLst>
                      <a:gd name="T0" fmla="*/ 0 w 131"/>
                      <a:gd name="T1" fmla="*/ 51 h 51"/>
                      <a:gd name="T2" fmla="*/ 0 w 131"/>
                      <a:gd name="T3" fmla="*/ 0 h 51"/>
                      <a:gd name="T4" fmla="*/ 131 w 13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3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94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2824" y="-810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1581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95" name="Freeform 23"/>
                  <p:cNvSpPr>
                    <a:spLocks/>
                  </p:cNvSpPr>
                  <p:nvPr/>
                </p:nvSpPr>
                <p:spPr bwMode="auto">
                  <a:xfrm>
                    <a:off x="2707" y="-81096"/>
                    <a:ext cx="114" cy="51"/>
                  </a:xfrm>
                  <a:custGeom>
                    <a:avLst/>
                    <a:gdLst>
                      <a:gd name="T0" fmla="*/ 0 w 114"/>
                      <a:gd name="T1" fmla="*/ 0 h 51"/>
                      <a:gd name="T2" fmla="*/ 0 w 114"/>
                      <a:gd name="T3" fmla="*/ 51 h 51"/>
                      <a:gd name="T4" fmla="*/ 114 w 11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1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96" name="Freeform 24"/>
                  <p:cNvSpPr>
                    <a:spLocks/>
                  </p:cNvSpPr>
                  <p:nvPr/>
                </p:nvSpPr>
                <p:spPr bwMode="auto">
                  <a:xfrm>
                    <a:off x="2647" y="-81258"/>
                    <a:ext cx="60" cy="159"/>
                  </a:xfrm>
                  <a:custGeom>
                    <a:avLst/>
                    <a:gdLst>
                      <a:gd name="T0" fmla="*/ 0 w 60"/>
                      <a:gd name="T1" fmla="*/ 0 h 159"/>
                      <a:gd name="T2" fmla="*/ 0 w 60"/>
                      <a:gd name="T3" fmla="*/ 159 h 159"/>
                      <a:gd name="T4" fmla="*/ 60 w 60"/>
                      <a:gd name="T5" fmla="*/ 159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159">
                        <a:moveTo>
                          <a:pt x="0" y="0"/>
                        </a:moveTo>
                        <a:lnTo>
                          <a:pt x="0" y="159"/>
                        </a:lnTo>
                        <a:lnTo>
                          <a:pt x="60" y="15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97" name="Freeform 25"/>
                  <p:cNvSpPr>
                    <a:spLocks/>
                  </p:cNvSpPr>
                  <p:nvPr/>
                </p:nvSpPr>
                <p:spPr bwMode="auto">
                  <a:xfrm>
                    <a:off x="2614" y="-81261"/>
                    <a:ext cx="33" cy="159"/>
                  </a:xfrm>
                  <a:custGeom>
                    <a:avLst/>
                    <a:gdLst>
                      <a:gd name="T0" fmla="*/ 0 w 33"/>
                      <a:gd name="T1" fmla="*/ 159 h 159"/>
                      <a:gd name="T2" fmla="*/ 0 w 33"/>
                      <a:gd name="T3" fmla="*/ 0 h 159"/>
                      <a:gd name="T4" fmla="*/ 33 w 33"/>
                      <a:gd name="T5" fmla="*/ 0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159">
                        <a:moveTo>
                          <a:pt x="0" y="159"/>
                        </a:moveTo>
                        <a:lnTo>
                          <a:pt x="0" y="0"/>
                        </a:lnTo>
                        <a:lnTo>
                          <a:pt x="3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98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2752" y="-809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5758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99" name="Freeform 27"/>
                  <p:cNvSpPr>
                    <a:spLocks/>
                  </p:cNvSpPr>
                  <p:nvPr/>
                </p:nvSpPr>
                <p:spPr bwMode="auto">
                  <a:xfrm>
                    <a:off x="2614" y="-81096"/>
                    <a:ext cx="135" cy="159"/>
                  </a:xfrm>
                  <a:custGeom>
                    <a:avLst/>
                    <a:gdLst>
                      <a:gd name="T0" fmla="*/ 0 w 135"/>
                      <a:gd name="T1" fmla="*/ 0 h 159"/>
                      <a:gd name="T2" fmla="*/ 0 w 135"/>
                      <a:gd name="T3" fmla="*/ 159 h 159"/>
                      <a:gd name="T4" fmla="*/ 135 w 135"/>
                      <a:gd name="T5" fmla="*/ 159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5" h="159">
                        <a:moveTo>
                          <a:pt x="0" y="0"/>
                        </a:moveTo>
                        <a:lnTo>
                          <a:pt x="0" y="159"/>
                        </a:lnTo>
                        <a:lnTo>
                          <a:pt x="135" y="15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00" name="Freeform 28"/>
                  <p:cNvSpPr>
                    <a:spLocks/>
                  </p:cNvSpPr>
                  <p:nvPr/>
                </p:nvSpPr>
                <p:spPr bwMode="auto">
                  <a:xfrm>
                    <a:off x="2580" y="-81099"/>
                    <a:ext cx="34" cy="172"/>
                  </a:xfrm>
                  <a:custGeom>
                    <a:avLst/>
                    <a:gdLst>
                      <a:gd name="T0" fmla="*/ 0 w 34"/>
                      <a:gd name="T1" fmla="*/ 172 h 172"/>
                      <a:gd name="T2" fmla="*/ 0 w 34"/>
                      <a:gd name="T3" fmla="*/ 0 h 172"/>
                      <a:gd name="T4" fmla="*/ 34 w 34"/>
                      <a:gd name="T5" fmla="*/ 0 h 1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" h="172">
                        <a:moveTo>
                          <a:pt x="0" y="172"/>
                        </a:moveTo>
                        <a:lnTo>
                          <a:pt x="0" y="0"/>
                        </a:lnTo>
                        <a:lnTo>
                          <a:pt x="3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01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2697" y="-808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1323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02" name="Freeform 30"/>
                  <p:cNvSpPr>
                    <a:spLocks/>
                  </p:cNvSpPr>
                  <p:nvPr/>
                </p:nvSpPr>
                <p:spPr bwMode="auto">
                  <a:xfrm>
                    <a:off x="2677" y="-80829"/>
                    <a:ext cx="17" cy="78"/>
                  </a:xfrm>
                  <a:custGeom>
                    <a:avLst/>
                    <a:gdLst>
                      <a:gd name="T0" fmla="*/ 0 w 17"/>
                      <a:gd name="T1" fmla="*/ 78 h 78"/>
                      <a:gd name="T2" fmla="*/ 0 w 17"/>
                      <a:gd name="T3" fmla="*/ 0 h 78"/>
                      <a:gd name="T4" fmla="*/ 17 w 17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03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2785" y="-807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5885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04" name="Freeform 32"/>
                  <p:cNvSpPr>
                    <a:spLocks/>
                  </p:cNvSpPr>
                  <p:nvPr/>
                </p:nvSpPr>
                <p:spPr bwMode="auto">
                  <a:xfrm>
                    <a:off x="2782" y="-8072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05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2785" y="-80662"/>
                    <a:ext cx="1555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CP000089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Dechloromonas aromatica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RCB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06" name="Freeform 34"/>
                  <p:cNvSpPr>
                    <a:spLocks/>
                  </p:cNvSpPr>
                  <p:nvPr/>
                </p:nvSpPr>
                <p:spPr bwMode="auto">
                  <a:xfrm>
                    <a:off x="2782" y="-8066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07" name="Freeform 35"/>
                  <p:cNvSpPr>
                    <a:spLocks/>
                  </p:cNvSpPr>
                  <p:nvPr/>
                </p:nvSpPr>
                <p:spPr bwMode="auto">
                  <a:xfrm>
                    <a:off x="2677" y="-80745"/>
                    <a:ext cx="105" cy="78"/>
                  </a:xfrm>
                  <a:custGeom>
                    <a:avLst/>
                    <a:gdLst>
                      <a:gd name="T0" fmla="*/ 0 w 105"/>
                      <a:gd name="T1" fmla="*/ 0 h 78"/>
                      <a:gd name="T2" fmla="*/ 0 w 105"/>
                      <a:gd name="T3" fmla="*/ 78 h 78"/>
                      <a:gd name="T4" fmla="*/ 105 w 105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5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05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08" name="Freeform 36"/>
                  <p:cNvSpPr>
                    <a:spLocks/>
                  </p:cNvSpPr>
                  <p:nvPr/>
                </p:nvSpPr>
                <p:spPr bwMode="auto">
                  <a:xfrm>
                    <a:off x="2580" y="-80921"/>
                    <a:ext cx="97" cy="173"/>
                  </a:xfrm>
                  <a:custGeom>
                    <a:avLst/>
                    <a:gdLst>
                      <a:gd name="T0" fmla="*/ 0 w 97"/>
                      <a:gd name="T1" fmla="*/ 0 h 173"/>
                      <a:gd name="T2" fmla="*/ 0 w 97"/>
                      <a:gd name="T3" fmla="*/ 173 h 173"/>
                      <a:gd name="T4" fmla="*/ 97 w 97"/>
                      <a:gd name="T5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7" h="173">
                        <a:moveTo>
                          <a:pt x="0" y="0"/>
                        </a:moveTo>
                        <a:lnTo>
                          <a:pt x="0" y="173"/>
                        </a:lnTo>
                        <a:lnTo>
                          <a:pt x="97" y="17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09" name="Freeform 37"/>
                  <p:cNvSpPr>
                    <a:spLocks/>
                  </p:cNvSpPr>
                  <p:nvPr/>
                </p:nvSpPr>
                <p:spPr bwMode="auto">
                  <a:xfrm>
                    <a:off x="2577" y="-80924"/>
                    <a:ext cx="3" cy="269"/>
                  </a:xfrm>
                  <a:custGeom>
                    <a:avLst/>
                    <a:gdLst>
                      <a:gd name="T0" fmla="*/ 0 w 3"/>
                      <a:gd name="T1" fmla="*/ 269 h 269"/>
                      <a:gd name="T2" fmla="*/ 0 w 3"/>
                      <a:gd name="T3" fmla="*/ 0 h 269"/>
                      <a:gd name="T4" fmla="*/ 3 w 3"/>
                      <a:gd name="T5" fmla="*/ 0 h 2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" h="269">
                        <a:moveTo>
                          <a:pt x="0" y="269"/>
                        </a:moveTo>
                        <a:lnTo>
                          <a:pt x="0" y="0"/>
                        </a:lnTo>
                        <a:lnTo>
                          <a:pt x="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10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2778" y="-805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5160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11" name="Freeform 39"/>
                  <p:cNvSpPr>
                    <a:spLocks/>
                  </p:cNvSpPr>
                  <p:nvPr/>
                </p:nvSpPr>
                <p:spPr bwMode="auto">
                  <a:xfrm>
                    <a:off x="2629" y="-80505"/>
                    <a:ext cx="146" cy="121"/>
                  </a:xfrm>
                  <a:custGeom>
                    <a:avLst/>
                    <a:gdLst>
                      <a:gd name="T0" fmla="*/ 0 w 146"/>
                      <a:gd name="T1" fmla="*/ 121 h 121"/>
                      <a:gd name="T2" fmla="*/ 0 w 146"/>
                      <a:gd name="T3" fmla="*/ 0 h 121"/>
                      <a:gd name="T4" fmla="*/ 146 w 146"/>
                      <a:gd name="T5" fmla="*/ 0 h 1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6" h="121">
                        <a:moveTo>
                          <a:pt x="0" y="121"/>
                        </a:moveTo>
                        <a:lnTo>
                          <a:pt x="0" y="0"/>
                        </a:lnTo>
                        <a:lnTo>
                          <a:pt x="14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12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2760" y="-804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4947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13" name="Freeform 41"/>
                  <p:cNvSpPr>
                    <a:spLocks/>
                  </p:cNvSpPr>
                  <p:nvPr/>
                </p:nvSpPr>
                <p:spPr bwMode="auto">
                  <a:xfrm>
                    <a:off x="2700" y="-80397"/>
                    <a:ext cx="57" cy="138"/>
                  </a:xfrm>
                  <a:custGeom>
                    <a:avLst/>
                    <a:gdLst>
                      <a:gd name="T0" fmla="*/ 0 w 57"/>
                      <a:gd name="T1" fmla="*/ 138 h 138"/>
                      <a:gd name="T2" fmla="*/ 0 w 57"/>
                      <a:gd name="T3" fmla="*/ 0 h 138"/>
                      <a:gd name="T4" fmla="*/ 57 w 57"/>
                      <a:gd name="T5" fmla="*/ 0 h 1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138">
                        <a:moveTo>
                          <a:pt x="0" y="138"/>
                        </a:moveTo>
                        <a:lnTo>
                          <a:pt x="0" y="0"/>
                        </a:lnTo>
                        <a:lnTo>
                          <a:pt x="5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14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2898" y="-80338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814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15" name="Freeform 43"/>
                  <p:cNvSpPr>
                    <a:spLocks/>
                  </p:cNvSpPr>
                  <p:nvPr/>
                </p:nvSpPr>
                <p:spPr bwMode="auto">
                  <a:xfrm>
                    <a:off x="2833" y="-80289"/>
                    <a:ext cx="62" cy="51"/>
                  </a:xfrm>
                  <a:custGeom>
                    <a:avLst/>
                    <a:gdLst>
                      <a:gd name="T0" fmla="*/ 0 w 62"/>
                      <a:gd name="T1" fmla="*/ 51 h 51"/>
                      <a:gd name="T2" fmla="*/ 0 w 62"/>
                      <a:gd name="T3" fmla="*/ 0 h 51"/>
                      <a:gd name="T4" fmla="*/ 62 w 6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6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16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2895" y="-80230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697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17" name="Freeform 45"/>
                  <p:cNvSpPr>
                    <a:spLocks/>
                  </p:cNvSpPr>
                  <p:nvPr/>
                </p:nvSpPr>
                <p:spPr bwMode="auto">
                  <a:xfrm>
                    <a:off x="2833" y="-80232"/>
                    <a:ext cx="59" cy="51"/>
                  </a:xfrm>
                  <a:custGeom>
                    <a:avLst/>
                    <a:gdLst>
                      <a:gd name="T0" fmla="*/ 0 w 59"/>
                      <a:gd name="T1" fmla="*/ 0 h 51"/>
                      <a:gd name="T2" fmla="*/ 0 w 59"/>
                      <a:gd name="T3" fmla="*/ 51 h 51"/>
                      <a:gd name="T4" fmla="*/ 59 w 5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5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18" name="Freeform 46"/>
                  <p:cNvSpPr>
                    <a:spLocks/>
                  </p:cNvSpPr>
                  <p:nvPr/>
                </p:nvSpPr>
                <p:spPr bwMode="auto">
                  <a:xfrm>
                    <a:off x="2764" y="-80235"/>
                    <a:ext cx="69" cy="118"/>
                  </a:xfrm>
                  <a:custGeom>
                    <a:avLst/>
                    <a:gdLst>
                      <a:gd name="T0" fmla="*/ 0 w 69"/>
                      <a:gd name="T1" fmla="*/ 118 h 118"/>
                      <a:gd name="T2" fmla="*/ 0 w 69"/>
                      <a:gd name="T3" fmla="*/ 0 h 118"/>
                      <a:gd name="T4" fmla="*/ 69 w 69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9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6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19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893" y="-801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4528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20" name="Freeform 48"/>
                  <p:cNvSpPr>
                    <a:spLocks/>
                  </p:cNvSpPr>
                  <p:nvPr/>
                </p:nvSpPr>
                <p:spPr bwMode="auto">
                  <a:xfrm>
                    <a:off x="2820" y="-80073"/>
                    <a:ext cx="70" cy="78"/>
                  </a:xfrm>
                  <a:custGeom>
                    <a:avLst/>
                    <a:gdLst>
                      <a:gd name="T0" fmla="*/ 0 w 70"/>
                      <a:gd name="T1" fmla="*/ 78 h 78"/>
                      <a:gd name="T2" fmla="*/ 0 w 70"/>
                      <a:gd name="T3" fmla="*/ 0 h 78"/>
                      <a:gd name="T4" fmla="*/ 70 w 70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0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7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21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-800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6899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22" name="Freeform 50"/>
                  <p:cNvSpPr>
                    <a:spLocks/>
                  </p:cNvSpPr>
                  <p:nvPr/>
                </p:nvSpPr>
                <p:spPr bwMode="auto">
                  <a:xfrm>
                    <a:off x="2871" y="-79965"/>
                    <a:ext cx="198" cy="51"/>
                  </a:xfrm>
                  <a:custGeom>
                    <a:avLst/>
                    <a:gdLst>
                      <a:gd name="T0" fmla="*/ 0 w 198"/>
                      <a:gd name="T1" fmla="*/ 51 h 51"/>
                      <a:gd name="T2" fmla="*/ 0 w 198"/>
                      <a:gd name="T3" fmla="*/ 0 h 51"/>
                      <a:gd name="T4" fmla="*/ 198 w 19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9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23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2920" y="-799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3726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24" name="Freeform 52"/>
                  <p:cNvSpPr>
                    <a:spLocks/>
                  </p:cNvSpPr>
                  <p:nvPr/>
                </p:nvSpPr>
                <p:spPr bwMode="auto">
                  <a:xfrm>
                    <a:off x="2871" y="-79908"/>
                    <a:ext cx="46" cy="51"/>
                  </a:xfrm>
                  <a:custGeom>
                    <a:avLst/>
                    <a:gdLst>
                      <a:gd name="T0" fmla="*/ 0 w 46"/>
                      <a:gd name="T1" fmla="*/ 0 h 51"/>
                      <a:gd name="T2" fmla="*/ 0 w 46"/>
                      <a:gd name="T3" fmla="*/ 51 h 51"/>
                      <a:gd name="T4" fmla="*/ 46 w 46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6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46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25" name="Freeform 53"/>
                  <p:cNvSpPr>
                    <a:spLocks/>
                  </p:cNvSpPr>
                  <p:nvPr/>
                </p:nvSpPr>
                <p:spPr bwMode="auto">
                  <a:xfrm>
                    <a:off x="2820" y="-79989"/>
                    <a:ext cx="51" cy="78"/>
                  </a:xfrm>
                  <a:custGeom>
                    <a:avLst/>
                    <a:gdLst>
                      <a:gd name="T0" fmla="*/ 0 w 51"/>
                      <a:gd name="T1" fmla="*/ 0 h 78"/>
                      <a:gd name="T2" fmla="*/ 0 w 51"/>
                      <a:gd name="T3" fmla="*/ 78 h 78"/>
                      <a:gd name="T4" fmla="*/ 51 w 51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1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51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26" name="Freeform 54"/>
                  <p:cNvSpPr>
                    <a:spLocks/>
                  </p:cNvSpPr>
                  <p:nvPr/>
                </p:nvSpPr>
                <p:spPr bwMode="auto">
                  <a:xfrm>
                    <a:off x="2764" y="-80111"/>
                    <a:ext cx="56" cy="119"/>
                  </a:xfrm>
                  <a:custGeom>
                    <a:avLst/>
                    <a:gdLst>
                      <a:gd name="T0" fmla="*/ 0 w 56"/>
                      <a:gd name="T1" fmla="*/ 0 h 119"/>
                      <a:gd name="T2" fmla="*/ 0 w 56"/>
                      <a:gd name="T3" fmla="*/ 119 h 119"/>
                      <a:gd name="T4" fmla="*/ 56 w 56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6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56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27" name="Freeform 55"/>
                  <p:cNvSpPr>
                    <a:spLocks/>
                  </p:cNvSpPr>
                  <p:nvPr/>
                </p:nvSpPr>
                <p:spPr bwMode="auto">
                  <a:xfrm>
                    <a:off x="2700" y="-80253"/>
                    <a:ext cx="64" cy="139"/>
                  </a:xfrm>
                  <a:custGeom>
                    <a:avLst/>
                    <a:gdLst>
                      <a:gd name="T0" fmla="*/ 0 w 64"/>
                      <a:gd name="T1" fmla="*/ 0 h 139"/>
                      <a:gd name="T2" fmla="*/ 0 w 64"/>
                      <a:gd name="T3" fmla="*/ 139 h 139"/>
                      <a:gd name="T4" fmla="*/ 64 w 64"/>
                      <a:gd name="T5" fmla="*/ 139 h 1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4" h="139">
                        <a:moveTo>
                          <a:pt x="0" y="0"/>
                        </a:moveTo>
                        <a:lnTo>
                          <a:pt x="0" y="139"/>
                        </a:lnTo>
                        <a:lnTo>
                          <a:pt x="64" y="13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28" name="Freeform 56"/>
                  <p:cNvSpPr>
                    <a:spLocks/>
                  </p:cNvSpPr>
                  <p:nvPr/>
                </p:nvSpPr>
                <p:spPr bwMode="auto">
                  <a:xfrm>
                    <a:off x="2629" y="-80378"/>
                    <a:ext cx="71" cy="122"/>
                  </a:xfrm>
                  <a:custGeom>
                    <a:avLst/>
                    <a:gdLst>
                      <a:gd name="T0" fmla="*/ 0 w 71"/>
                      <a:gd name="T1" fmla="*/ 0 h 122"/>
                      <a:gd name="T2" fmla="*/ 0 w 71"/>
                      <a:gd name="T3" fmla="*/ 122 h 122"/>
                      <a:gd name="T4" fmla="*/ 71 w 71"/>
                      <a:gd name="T5" fmla="*/ 122 h 1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1" h="122">
                        <a:moveTo>
                          <a:pt x="0" y="0"/>
                        </a:moveTo>
                        <a:lnTo>
                          <a:pt x="0" y="122"/>
                        </a:lnTo>
                        <a:lnTo>
                          <a:pt x="71" y="12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29" name="Freeform 57"/>
                  <p:cNvSpPr>
                    <a:spLocks/>
                  </p:cNvSpPr>
                  <p:nvPr/>
                </p:nvSpPr>
                <p:spPr bwMode="auto">
                  <a:xfrm>
                    <a:off x="2577" y="-80649"/>
                    <a:ext cx="52" cy="268"/>
                  </a:xfrm>
                  <a:custGeom>
                    <a:avLst/>
                    <a:gdLst>
                      <a:gd name="T0" fmla="*/ 0 w 52"/>
                      <a:gd name="T1" fmla="*/ 0 h 268"/>
                      <a:gd name="T2" fmla="*/ 0 w 52"/>
                      <a:gd name="T3" fmla="*/ 268 h 268"/>
                      <a:gd name="T4" fmla="*/ 52 w 52"/>
                      <a:gd name="T5" fmla="*/ 268 h 2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2" h="268">
                        <a:moveTo>
                          <a:pt x="0" y="0"/>
                        </a:moveTo>
                        <a:lnTo>
                          <a:pt x="0" y="268"/>
                        </a:lnTo>
                        <a:lnTo>
                          <a:pt x="52" y="26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30" name="Freeform 58"/>
                  <p:cNvSpPr>
                    <a:spLocks/>
                  </p:cNvSpPr>
                  <p:nvPr/>
                </p:nvSpPr>
                <p:spPr bwMode="auto">
                  <a:xfrm>
                    <a:off x="2562" y="-80652"/>
                    <a:ext cx="15" cy="448"/>
                  </a:xfrm>
                  <a:custGeom>
                    <a:avLst/>
                    <a:gdLst>
                      <a:gd name="T0" fmla="*/ 0 w 15"/>
                      <a:gd name="T1" fmla="*/ 448 h 448"/>
                      <a:gd name="T2" fmla="*/ 0 w 15"/>
                      <a:gd name="T3" fmla="*/ 0 h 448"/>
                      <a:gd name="T4" fmla="*/ 15 w 15"/>
                      <a:gd name="T5" fmla="*/ 0 h 4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" h="448">
                        <a:moveTo>
                          <a:pt x="0" y="448"/>
                        </a:moveTo>
                        <a:lnTo>
                          <a:pt x="0" y="0"/>
                        </a:lnTo>
                        <a:lnTo>
                          <a:pt x="1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31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2782" y="-797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3688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32" name="Freeform 60"/>
                  <p:cNvSpPr>
                    <a:spLocks/>
                  </p:cNvSpPr>
                  <p:nvPr/>
                </p:nvSpPr>
                <p:spPr bwMode="auto">
                  <a:xfrm>
                    <a:off x="2562" y="-80198"/>
                    <a:ext cx="217" cy="449"/>
                  </a:xfrm>
                  <a:custGeom>
                    <a:avLst/>
                    <a:gdLst>
                      <a:gd name="T0" fmla="*/ 0 w 217"/>
                      <a:gd name="T1" fmla="*/ 0 h 449"/>
                      <a:gd name="T2" fmla="*/ 0 w 217"/>
                      <a:gd name="T3" fmla="*/ 449 h 449"/>
                      <a:gd name="T4" fmla="*/ 217 w 217"/>
                      <a:gd name="T5" fmla="*/ 449 h 4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7" h="449">
                        <a:moveTo>
                          <a:pt x="0" y="0"/>
                        </a:moveTo>
                        <a:lnTo>
                          <a:pt x="0" y="449"/>
                        </a:lnTo>
                        <a:lnTo>
                          <a:pt x="217" y="44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33" name="Freeform 61"/>
                  <p:cNvSpPr>
                    <a:spLocks/>
                  </p:cNvSpPr>
                  <p:nvPr/>
                </p:nvSpPr>
                <p:spPr bwMode="auto">
                  <a:xfrm>
                    <a:off x="2535" y="-80201"/>
                    <a:ext cx="27" cy="344"/>
                  </a:xfrm>
                  <a:custGeom>
                    <a:avLst/>
                    <a:gdLst>
                      <a:gd name="T0" fmla="*/ 0 w 27"/>
                      <a:gd name="T1" fmla="*/ 344 h 344"/>
                      <a:gd name="T2" fmla="*/ 0 w 27"/>
                      <a:gd name="T3" fmla="*/ 0 h 344"/>
                      <a:gd name="T4" fmla="*/ 27 w 27"/>
                      <a:gd name="T5" fmla="*/ 0 h 3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" h="344">
                        <a:moveTo>
                          <a:pt x="0" y="344"/>
                        </a:moveTo>
                        <a:lnTo>
                          <a:pt x="0" y="0"/>
                        </a:lnTo>
                        <a:lnTo>
                          <a:pt x="2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34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2850" y="-796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6104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35" name="Freeform 63"/>
                  <p:cNvSpPr>
                    <a:spLocks/>
                  </p:cNvSpPr>
                  <p:nvPr/>
                </p:nvSpPr>
                <p:spPr bwMode="auto">
                  <a:xfrm>
                    <a:off x="2635" y="-79641"/>
                    <a:ext cx="212" cy="132"/>
                  </a:xfrm>
                  <a:custGeom>
                    <a:avLst/>
                    <a:gdLst>
                      <a:gd name="T0" fmla="*/ 0 w 212"/>
                      <a:gd name="T1" fmla="*/ 132 h 132"/>
                      <a:gd name="T2" fmla="*/ 0 w 212"/>
                      <a:gd name="T3" fmla="*/ 0 h 132"/>
                      <a:gd name="T4" fmla="*/ 212 w 212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2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21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36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2760" y="-795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1212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37" name="Freeform 65"/>
                  <p:cNvSpPr>
                    <a:spLocks/>
                  </p:cNvSpPr>
                  <p:nvPr/>
                </p:nvSpPr>
                <p:spPr bwMode="auto">
                  <a:xfrm>
                    <a:off x="2757" y="-7953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38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2760" y="-79474"/>
                    <a:ext cx="1900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AEGW01000005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Methylobacter tundripaludum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SV96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39" name="Freeform 67"/>
                  <p:cNvSpPr>
                    <a:spLocks/>
                  </p:cNvSpPr>
                  <p:nvPr/>
                </p:nvSpPr>
                <p:spPr bwMode="auto">
                  <a:xfrm>
                    <a:off x="2757" y="-7947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40" name="Freeform 68"/>
                  <p:cNvSpPr>
                    <a:spLocks/>
                  </p:cNvSpPr>
                  <p:nvPr/>
                </p:nvSpPr>
                <p:spPr bwMode="auto">
                  <a:xfrm>
                    <a:off x="2670" y="-79479"/>
                    <a:ext cx="87" cy="105"/>
                  </a:xfrm>
                  <a:custGeom>
                    <a:avLst/>
                    <a:gdLst>
                      <a:gd name="T0" fmla="*/ 0 w 87"/>
                      <a:gd name="T1" fmla="*/ 105 h 105"/>
                      <a:gd name="T2" fmla="*/ 0 w 87"/>
                      <a:gd name="T3" fmla="*/ 0 h 105"/>
                      <a:gd name="T4" fmla="*/ 87 w 87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7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8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41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2767" y="-79366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386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42" name="Freeform 70"/>
                  <p:cNvSpPr>
                    <a:spLocks/>
                  </p:cNvSpPr>
                  <p:nvPr/>
                </p:nvSpPr>
                <p:spPr bwMode="auto">
                  <a:xfrm>
                    <a:off x="2704" y="-79317"/>
                    <a:ext cx="60" cy="51"/>
                  </a:xfrm>
                  <a:custGeom>
                    <a:avLst/>
                    <a:gdLst>
                      <a:gd name="T0" fmla="*/ 0 w 60"/>
                      <a:gd name="T1" fmla="*/ 51 h 51"/>
                      <a:gd name="T2" fmla="*/ 0 w 60"/>
                      <a:gd name="T3" fmla="*/ 0 h 51"/>
                      <a:gd name="T4" fmla="*/ 60 w 60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6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43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2767" y="-792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3259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44" name="Freeform 72"/>
                  <p:cNvSpPr>
                    <a:spLocks/>
                  </p:cNvSpPr>
                  <p:nvPr/>
                </p:nvSpPr>
                <p:spPr bwMode="auto">
                  <a:xfrm>
                    <a:off x="2704" y="-79260"/>
                    <a:ext cx="60" cy="51"/>
                  </a:xfrm>
                  <a:custGeom>
                    <a:avLst/>
                    <a:gdLst>
                      <a:gd name="T0" fmla="*/ 0 w 60"/>
                      <a:gd name="T1" fmla="*/ 0 h 51"/>
                      <a:gd name="T2" fmla="*/ 0 w 60"/>
                      <a:gd name="T3" fmla="*/ 51 h 51"/>
                      <a:gd name="T4" fmla="*/ 60 w 6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6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45" name="Freeform 73"/>
                  <p:cNvSpPr>
                    <a:spLocks/>
                  </p:cNvSpPr>
                  <p:nvPr/>
                </p:nvSpPr>
                <p:spPr bwMode="auto">
                  <a:xfrm>
                    <a:off x="2670" y="-79368"/>
                    <a:ext cx="34" cy="105"/>
                  </a:xfrm>
                  <a:custGeom>
                    <a:avLst/>
                    <a:gdLst>
                      <a:gd name="T0" fmla="*/ 0 w 34"/>
                      <a:gd name="T1" fmla="*/ 0 h 105"/>
                      <a:gd name="T2" fmla="*/ 0 w 34"/>
                      <a:gd name="T3" fmla="*/ 105 h 105"/>
                      <a:gd name="T4" fmla="*/ 34 w 34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34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46" name="Freeform 74"/>
                  <p:cNvSpPr>
                    <a:spLocks/>
                  </p:cNvSpPr>
                  <p:nvPr/>
                </p:nvSpPr>
                <p:spPr bwMode="auto">
                  <a:xfrm>
                    <a:off x="2635" y="-79503"/>
                    <a:ext cx="35" cy="132"/>
                  </a:xfrm>
                  <a:custGeom>
                    <a:avLst/>
                    <a:gdLst>
                      <a:gd name="T0" fmla="*/ 0 w 35"/>
                      <a:gd name="T1" fmla="*/ 0 h 132"/>
                      <a:gd name="T2" fmla="*/ 0 w 35"/>
                      <a:gd name="T3" fmla="*/ 132 h 132"/>
                      <a:gd name="T4" fmla="*/ 35 w 35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5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35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47" name="Freeform 75"/>
                  <p:cNvSpPr>
                    <a:spLocks/>
                  </p:cNvSpPr>
                  <p:nvPr/>
                </p:nvSpPr>
                <p:spPr bwMode="auto">
                  <a:xfrm>
                    <a:off x="2535" y="-79851"/>
                    <a:ext cx="100" cy="345"/>
                  </a:xfrm>
                  <a:custGeom>
                    <a:avLst/>
                    <a:gdLst>
                      <a:gd name="T0" fmla="*/ 0 w 100"/>
                      <a:gd name="T1" fmla="*/ 0 h 345"/>
                      <a:gd name="T2" fmla="*/ 0 w 100"/>
                      <a:gd name="T3" fmla="*/ 345 h 345"/>
                      <a:gd name="T4" fmla="*/ 100 w 100"/>
                      <a:gd name="T5" fmla="*/ 345 h 3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0" h="345">
                        <a:moveTo>
                          <a:pt x="0" y="0"/>
                        </a:moveTo>
                        <a:lnTo>
                          <a:pt x="0" y="345"/>
                        </a:lnTo>
                        <a:lnTo>
                          <a:pt x="100" y="34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48" name="Freeform 76"/>
                  <p:cNvSpPr>
                    <a:spLocks/>
                  </p:cNvSpPr>
                  <p:nvPr/>
                </p:nvSpPr>
                <p:spPr bwMode="auto">
                  <a:xfrm>
                    <a:off x="2494" y="-79854"/>
                    <a:ext cx="41" cy="400"/>
                  </a:xfrm>
                  <a:custGeom>
                    <a:avLst/>
                    <a:gdLst>
                      <a:gd name="T0" fmla="*/ 0 w 41"/>
                      <a:gd name="T1" fmla="*/ 400 h 400"/>
                      <a:gd name="T2" fmla="*/ 0 w 41"/>
                      <a:gd name="T3" fmla="*/ 0 h 400"/>
                      <a:gd name="T4" fmla="*/ 41 w 41"/>
                      <a:gd name="T5" fmla="*/ 0 h 4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400">
                        <a:moveTo>
                          <a:pt x="0" y="400"/>
                        </a:moveTo>
                        <a:lnTo>
                          <a:pt x="0" y="0"/>
                        </a:lnTo>
                        <a:lnTo>
                          <a:pt x="4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49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2781" y="-791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2336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50" name="Freeform 78"/>
                  <p:cNvSpPr>
                    <a:spLocks/>
                  </p:cNvSpPr>
                  <p:nvPr/>
                </p:nvSpPr>
                <p:spPr bwMode="auto">
                  <a:xfrm>
                    <a:off x="2551" y="-79101"/>
                    <a:ext cx="227" cy="51"/>
                  </a:xfrm>
                  <a:custGeom>
                    <a:avLst/>
                    <a:gdLst>
                      <a:gd name="T0" fmla="*/ 0 w 227"/>
                      <a:gd name="T1" fmla="*/ 51 h 51"/>
                      <a:gd name="T2" fmla="*/ 0 w 227"/>
                      <a:gd name="T3" fmla="*/ 0 h 51"/>
                      <a:gd name="T4" fmla="*/ 227 w 22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2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51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2823" y="-790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4186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52" name="Freeform 80"/>
                  <p:cNvSpPr>
                    <a:spLocks/>
                  </p:cNvSpPr>
                  <p:nvPr/>
                </p:nvSpPr>
                <p:spPr bwMode="auto">
                  <a:xfrm>
                    <a:off x="2551" y="-79044"/>
                    <a:ext cx="269" cy="51"/>
                  </a:xfrm>
                  <a:custGeom>
                    <a:avLst/>
                    <a:gdLst>
                      <a:gd name="T0" fmla="*/ 0 w 269"/>
                      <a:gd name="T1" fmla="*/ 0 h 51"/>
                      <a:gd name="T2" fmla="*/ 0 w 269"/>
                      <a:gd name="T3" fmla="*/ 51 h 51"/>
                      <a:gd name="T4" fmla="*/ 269 w 26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6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53" name="Freeform 81"/>
                  <p:cNvSpPr>
                    <a:spLocks/>
                  </p:cNvSpPr>
                  <p:nvPr/>
                </p:nvSpPr>
                <p:spPr bwMode="auto">
                  <a:xfrm>
                    <a:off x="2494" y="-79448"/>
                    <a:ext cx="57" cy="401"/>
                  </a:xfrm>
                  <a:custGeom>
                    <a:avLst/>
                    <a:gdLst>
                      <a:gd name="T0" fmla="*/ 0 w 57"/>
                      <a:gd name="T1" fmla="*/ 0 h 401"/>
                      <a:gd name="T2" fmla="*/ 0 w 57"/>
                      <a:gd name="T3" fmla="*/ 401 h 401"/>
                      <a:gd name="T4" fmla="*/ 57 w 57"/>
                      <a:gd name="T5" fmla="*/ 401 h 4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401">
                        <a:moveTo>
                          <a:pt x="0" y="0"/>
                        </a:moveTo>
                        <a:lnTo>
                          <a:pt x="0" y="401"/>
                        </a:lnTo>
                        <a:lnTo>
                          <a:pt x="57" y="40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54" name="Freeform 82"/>
                  <p:cNvSpPr>
                    <a:spLocks/>
                  </p:cNvSpPr>
                  <p:nvPr/>
                </p:nvSpPr>
                <p:spPr bwMode="auto">
                  <a:xfrm>
                    <a:off x="2486" y="-79451"/>
                    <a:ext cx="8" cy="623"/>
                  </a:xfrm>
                  <a:custGeom>
                    <a:avLst/>
                    <a:gdLst>
                      <a:gd name="T0" fmla="*/ 0 w 8"/>
                      <a:gd name="T1" fmla="*/ 623 h 623"/>
                      <a:gd name="T2" fmla="*/ 0 w 8"/>
                      <a:gd name="T3" fmla="*/ 0 h 623"/>
                      <a:gd name="T4" fmla="*/ 8 w 8"/>
                      <a:gd name="T5" fmla="*/ 0 h 6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" h="623">
                        <a:moveTo>
                          <a:pt x="0" y="623"/>
                        </a:moveTo>
                        <a:lnTo>
                          <a:pt x="0" y="0"/>
                        </a:lnTo>
                        <a:lnTo>
                          <a:pt x="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55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3000" y="-78934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882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56" name="Freeform 84"/>
                  <p:cNvSpPr>
                    <a:spLocks/>
                  </p:cNvSpPr>
                  <p:nvPr/>
                </p:nvSpPr>
                <p:spPr bwMode="auto">
                  <a:xfrm>
                    <a:off x="2947" y="-78885"/>
                    <a:ext cx="50" cy="51"/>
                  </a:xfrm>
                  <a:custGeom>
                    <a:avLst/>
                    <a:gdLst>
                      <a:gd name="T0" fmla="*/ 0 w 50"/>
                      <a:gd name="T1" fmla="*/ 51 h 51"/>
                      <a:gd name="T2" fmla="*/ 0 w 50"/>
                      <a:gd name="T3" fmla="*/ 0 h 51"/>
                      <a:gd name="T4" fmla="*/ 50 w 50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0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5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57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3021" y="-788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6164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58" name="Freeform 86"/>
                  <p:cNvSpPr>
                    <a:spLocks/>
                  </p:cNvSpPr>
                  <p:nvPr/>
                </p:nvSpPr>
                <p:spPr bwMode="auto">
                  <a:xfrm>
                    <a:off x="2947" y="-78828"/>
                    <a:ext cx="71" cy="51"/>
                  </a:xfrm>
                  <a:custGeom>
                    <a:avLst/>
                    <a:gdLst>
                      <a:gd name="T0" fmla="*/ 0 w 71"/>
                      <a:gd name="T1" fmla="*/ 0 h 51"/>
                      <a:gd name="T2" fmla="*/ 0 w 71"/>
                      <a:gd name="T3" fmla="*/ 51 h 51"/>
                      <a:gd name="T4" fmla="*/ 71 w 71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1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71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59" name="Freeform 87"/>
                  <p:cNvSpPr>
                    <a:spLocks/>
                  </p:cNvSpPr>
                  <p:nvPr/>
                </p:nvSpPr>
                <p:spPr bwMode="auto">
                  <a:xfrm>
                    <a:off x="2898" y="-78831"/>
                    <a:ext cx="49" cy="78"/>
                  </a:xfrm>
                  <a:custGeom>
                    <a:avLst/>
                    <a:gdLst>
                      <a:gd name="T0" fmla="*/ 0 w 49"/>
                      <a:gd name="T1" fmla="*/ 78 h 78"/>
                      <a:gd name="T2" fmla="*/ 0 w 49"/>
                      <a:gd name="T3" fmla="*/ 0 h 78"/>
                      <a:gd name="T4" fmla="*/ 49 w 49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9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4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60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2973" y="-787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2986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61" name="Freeform 89"/>
                  <p:cNvSpPr>
                    <a:spLocks/>
                  </p:cNvSpPr>
                  <p:nvPr/>
                </p:nvSpPr>
                <p:spPr bwMode="auto">
                  <a:xfrm>
                    <a:off x="2898" y="-78747"/>
                    <a:ext cx="72" cy="78"/>
                  </a:xfrm>
                  <a:custGeom>
                    <a:avLst/>
                    <a:gdLst>
                      <a:gd name="T0" fmla="*/ 0 w 72"/>
                      <a:gd name="T1" fmla="*/ 0 h 78"/>
                      <a:gd name="T2" fmla="*/ 0 w 72"/>
                      <a:gd name="T3" fmla="*/ 78 h 78"/>
                      <a:gd name="T4" fmla="*/ 72 w 72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2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72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62" name="Freeform 90"/>
                  <p:cNvSpPr>
                    <a:spLocks/>
                  </p:cNvSpPr>
                  <p:nvPr/>
                </p:nvSpPr>
                <p:spPr bwMode="auto">
                  <a:xfrm>
                    <a:off x="2836" y="-78750"/>
                    <a:ext cx="62" cy="91"/>
                  </a:xfrm>
                  <a:custGeom>
                    <a:avLst/>
                    <a:gdLst>
                      <a:gd name="T0" fmla="*/ 0 w 62"/>
                      <a:gd name="T1" fmla="*/ 91 h 91"/>
                      <a:gd name="T2" fmla="*/ 0 w 62"/>
                      <a:gd name="T3" fmla="*/ 0 h 91"/>
                      <a:gd name="T4" fmla="*/ 62 w 62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2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6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63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3055" y="-786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3134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64" name="Freeform 92"/>
                  <p:cNvSpPr>
                    <a:spLocks/>
                  </p:cNvSpPr>
                  <p:nvPr/>
                </p:nvSpPr>
                <p:spPr bwMode="auto">
                  <a:xfrm>
                    <a:off x="2836" y="-78653"/>
                    <a:ext cx="216" cy="92"/>
                  </a:xfrm>
                  <a:custGeom>
                    <a:avLst/>
                    <a:gdLst>
                      <a:gd name="T0" fmla="*/ 0 w 216"/>
                      <a:gd name="T1" fmla="*/ 0 h 92"/>
                      <a:gd name="T2" fmla="*/ 0 w 216"/>
                      <a:gd name="T3" fmla="*/ 92 h 92"/>
                      <a:gd name="T4" fmla="*/ 216 w 216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216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65" name="Freeform 93"/>
                  <p:cNvSpPr>
                    <a:spLocks/>
                  </p:cNvSpPr>
                  <p:nvPr/>
                </p:nvSpPr>
                <p:spPr bwMode="auto">
                  <a:xfrm>
                    <a:off x="2775" y="-78656"/>
                    <a:ext cx="61" cy="98"/>
                  </a:xfrm>
                  <a:custGeom>
                    <a:avLst/>
                    <a:gdLst>
                      <a:gd name="T0" fmla="*/ 0 w 61"/>
                      <a:gd name="T1" fmla="*/ 98 h 98"/>
                      <a:gd name="T2" fmla="*/ 0 w 61"/>
                      <a:gd name="T3" fmla="*/ 0 h 98"/>
                      <a:gd name="T4" fmla="*/ 61 w 61"/>
                      <a:gd name="T5" fmla="*/ 0 h 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1" h="98">
                        <a:moveTo>
                          <a:pt x="0" y="98"/>
                        </a:moveTo>
                        <a:lnTo>
                          <a:pt x="0" y="0"/>
                        </a:lnTo>
                        <a:lnTo>
                          <a:pt x="6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66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3093" y="-785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4416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67" name="Freeform 95"/>
                  <p:cNvSpPr>
                    <a:spLocks/>
                  </p:cNvSpPr>
                  <p:nvPr/>
                </p:nvSpPr>
                <p:spPr bwMode="auto">
                  <a:xfrm>
                    <a:off x="2775" y="-78552"/>
                    <a:ext cx="315" cy="99"/>
                  </a:xfrm>
                  <a:custGeom>
                    <a:avLst/>
                    <a:gdLst>
                      <a:gd name="T0" fmla="*/ 0 w 315"/>
                      <a:gd name="T1" fmla="*/ 0 h 99"/>
                      <a:gd name="T2" fmla="*/ 0 w 315"/>
                      <a:gd name="T3" fmla="*/ 99 h 99"/>
                      <a:gd name="T4" fmla="*/ 315 w 315"/>
                      <a:gd name="T5" fmla="*/ 99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5" h="99">
                        <a:moveTo>
                          <a:pt x="0" y="0"/>
                        </a:moveTo>
                        <a:lnTo>
                          <a:pt x="0" y="99"/>
                        </a:lnTo>
                        <a:lnTo>
                          <a:pt x="315" y="9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68" name="Freeform 96"/>
                  <p:cNvSpPr>
                    <a:spLocks/>
                  </p:cNvSpPr>
                  <p:nvPr/>
                </p:nvSpPr>
                <p:spPr bwMode="auto">
                  <a:xfrm>
                    <a:off x="2686" y="-78555"/>
                    <a:ext cx="89" cy="102"/>
                  </a:xfrm>
                  <a:custGeom>
                    <a:avLst/>
                    <a:gdLst>
                      <a:gd name="T0" fmla="*/ 0 w 89"/>
                      <a:gd name="T1" fmla="*/ 102 h 102"/>
                      <a:gd name="T2" fmla="*/ 0 w 89"/>
                      <a:gd name="T3" fmla="*/ 0 h 102"/>
                      <a:gd name="T4" fmla="*/ 89 w 89"/>
                      <a:gd name="T5" fmla="*/ 0 h 1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9" h="102">
                        <a:moveTo>
                          <a:pt x="0" y="102"/>
                        </a:moveTo>
                        <a:lnTo>
                          <a:pt x="0" y="0"/>
                        </a:lnTo>
                        <a:lnTo>
                          <a:pt x="8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69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2955" y="-783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3452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70" name="Freeform 98"/>
                  <p:cNvSpPr>
                    <a:spLocks/>
                  </p:cNvSpPr>
                  <p:nvPr/>
                </p:nvSpPr>
                <p:spPr bwMode="auto">
                  <a:xfrm>
                    <a:off x="2686" y="-78447"/>
                    <a:ext cx="266" cy="102"/>
                  </a:xfrm>
                  <a:custGeom>
                    <a:avLst/>
                    <a:gdLst>
                      <a:gd name="T0" fmla="*/ 0 w 266"/>
                      <a:gd name="T1" fmla="*/ 0 h 102"/>
                      <a:gd name="T2" fmla="*/ 0 w 266"/>
                      <a:gd name="T3" fmla="*/ 102 h 102"/>
                      <a:gd name="T4" fmla="*/ 266 w 266"/>
                      <a:gd name="T5" fmla="*/ 102 h 1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6" h="102">
                        <a:moveTo>
                          <a:pt x="0" y="0"/>
                        </a:moveTo>
                        <a:lnTo>
                          <a:pt x="0" y="102"/>
                        </a:lnTo>
                        <a:lnTo>
                          <a:pt x="266" y="10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71" name="Freeform 99"/>
                  <p:cNvSpPr>
                    <a:spLocks/>
                  </p:cNvSpPr>
                  <p:nvPr/>
                </p:nvSpPr>
                <p:spPr bwMode="auto">
                  <a:xfrm>
                    <a:off x="2571" y="-78450"/>
                    <a:ext cx="115" cy="247"/>
                  </a:xfrm>
                  <a:custGeom>
                    <a:avLst/>
                    <a:gdLst>
                      <a:gd name="T0" fmla="*/ 0 w 115"/>
                      <a:gd name="T1" fmla="*/ 247 h 247"/>
                      <a:gd name="T2" fmla="*/ 0 w 115"/>
                      <a:gd name="T3" fmla="*/ 0 h 247"/>
                      <a:gd name="T4" fmla="*/ 115 w 115"/>
                      <a:gd name="T5" fmla="*/ 0 h 2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5" h="247">
                        <a:moveTo>
                          <a:pt x="0" y="247"/>
                        </a:moveTo>
                        <a:lnTo>
                          <a:pt x="0" y="0"/>
                        </a:lnTo>
                        <a:lnTo>
                          <a:pt x="11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72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2709" y="-782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5840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73" name="Freeform 101"/>
                  <p:cNvSpPr>
                    <a:spLocks/>
                  </p:cNvSpPr>
                  <p:nvPr/>
                </p:nvSpPr>
                <p:spPr bwMode="auto">
                  <a:xfrm>
                    <a:off x="2587" y="-78237"/>
                    <a:ext cx="119" cy="285"/>
                  </a:xfrm>
                  <a:custGeom>
                    <a:avLst/>
                    <a:gdLst>
                      <a:gd name="T0" fmla="*/ 0 w 119"/>
                      <a:gd name="T1" fmla="*/ 285 h 285"/>
                      <a:gd name="T2" fmla="*/ 0 w 119"/>
                      <a:gd name="T3" fmla="*/ 0 h 285"/>
                      <a:gd name="T4" fmla="*/ 119 w 119"/>
                      <a:gd name="T5" fmla="*/ 0 h 2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9" h="285">
                        <a:moveTo>
                          <a:pt x="0" y="285"/>
                        </a:moveTo>
                        <a:lnTo>
                          <a:pt x="0" y="0"/>
                        </a:lnTo>
                        <a:lnTo>
                          <a:pt x="11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74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2719" y="-781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2646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75" name="Freeform 103"/>
                  <p:cNvSpPr>
                    <a:spLocks/>
                  </p:cNvSpPr>
                  <p:nvPr/>
                </p:nvSpPr>
                <p:spPr bwMode="auto">
                  <a:xfrm>
                    <a:off x="2716" y="-7812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76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2719" y="-78070"/>
                    <a:ext cx="1738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AGFC01000057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Thiocystis violascens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198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77" name="Freeform 105"/>
                  <p:cNvSpPr>
                    <a:spLocks/>
                  </p:cNvSpPr>
                  <p:nvPr/>
                </p:nvSpPr>
                <p:spPr bwMode="auto">
                  <a:xfrm>
                    <a:off x="2716" y="-7807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78" name="Freeform 106"/>
                  <p:cNvSpPr>
                    <a:spLocks/>
                  </p:cNvSpPr>
                  <p:nvPr/>
                </p:nvSpPr>
                <p:spPr bwMode="auto">
                  <a:xfrm>
                    <a:off x="2685" y="-78075"/>
                    <a:ext cx="31" cy="78"/>
                  </a:xfrm>
                  <a:custGeom>
                    <a:avLst/>
                    <a:gdLst>
                      <a:gd name="T0" fmla="*/ 0 w 31"/>
                      <a:gd name="T1" fmla="*/ 78 h 78"/>
                      <a:gd name="T2" fmla="*/ 0 w 31"/>
                      <a:gd name="T3" fmla="*/ 0 h 78"/>
                      <a:gd name="T4" fmla="*/ 31 w 31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3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79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2776" y="-779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6638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80" name="Freeform 108"/>
                  <p:cNvSpPr>
                    <a:spLocks/>
                  </p:cNvSpPr>
                  <p:nvPr/>
                </p:nvSpPr>
                <p:spPr bwMode="auto">
                  <a:xfrm>
                    <a:off x="2685" y="-77991"/>
                    <a:ext cx="88" cy="78"/>
                  </a:xfrm>
                  <a:custGeom>
                    <a:avLst/>
                    <a:gdLst>
                      <a:gd name="T0" fmla="*/ 0 w 88"/>
                      <a:gd name="T1" fmla="*/ 0 h 78"/>
                      <a:gd name="T2" fmla="*/ 0 w 88"/>
                      <a:gd name="T3" fmla="*/ 78 h 78"/>
                      <a:gd name="T4" fmla="*/ 88 w 88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88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81" name="Freeform 109"/>
                  <p:cNvSpPr>
                    <a:spLocks/>
                  </p:cNvSpPr>
                  <p:nvPr/>
                </p:nvSpPr>
                <p:spPr bwMode="auto">
                  <a:xfrm>
                    <a:off x="2643" y="-77994"/>
                    <a:ext cx="42" cy="118"/>
                  </a:xfrm>
                  <a:custGeom>
                    <a:avLst/>
                    <a:gdLst>
                      <a:gd name="T0" fmla="*/ 0 w 42"/>
                      <a:gd name="T1" fmla="*/ 118 h 118"/>
                      <a:gd name="T2" fmla="*/ 0 w 42"/>
                      <a:gd name="T3" fmla="*/ 0 h 118"/>
                      <a:gd name="T4" fmla="*/ 42 w 42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4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82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2727" y="-778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5882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83" name="Freeform 111"/>
                  <p:cNvSpPr>
                    <a:spLocks/>
                  </p:cNvSpPr>
                  <p:nvPr/>
                </p:nvSpPr>
                <p:spPr bwMode="auto">
                  <a:xfrm>
                    <a:off x="2724" y="-77805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84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2727" y="-77746"/>
                    <a:ext cx="1965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AGFD01000008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Thiorhodospira sibirica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ATCC 700588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85" name="Freeform 113"/>
                  <p:cNvSpPr>
                    <a:spLocks/>
                  </p:cNvSpPr>
                  <p:nvPr/>
                </p:nvSpPr>
                <p:spPr bwMode="auto">
                  <a:xfrm>
                    <a:off x="2724" y="-77748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86" name="Freeform 114"/>
                  <p:cNvSpPr>
                    <a:spLocks/>
                  </p:cNvSpPr>
                  <p:nvPr/>
                </p:nvSpPr>
                <p:spPr bwMode="auto">
                  <a:xfrm>
                    <a:off x="2643" y="-77870"/>
                    <a:ext cx="81" cy="119"/>
                  </a:xfrm>
                  <a:custGeom>
                    <a:avLst/>
                    <a:gdLst>
                      <a:gd name="T0" fmla="*/ 0 w 81"/>
                      <a:gd name="T1" fmla="*/ 0 h 119"/>
                      <a:gd name="T2" fmla="*/ 0 w 81"/>
                      <a:gd name="T3" fmla="*/ 119 h 119"/>
                      <a:gd name="T4" fmla="*/ 81 w 81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1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81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87" name="Freeform 115"/>
                  <p:cNvSpPr>
                    <a:spLocks/>
                  </p:cNvSpPr>
                  <p:nvPr/>
                </p:nvSpPr>
                <p:spPr bwMode="auto">
                  <a:xfrm>
                    <a:off x="2617" y="-77873"/>
                    <a:ext cx="26" cy="209"/>
                  </a:xfrm>
                  <a:custGeom>
                    <a:avLst/>
                    <a:gdLst>
                      <a:gd name="T0" fmla="*/ 0 w 26"/>
                      <a:gd name="T1" fmla="*/ 209 h 209"/>
                      <a:gd name="T2" fmla="*/ 0 w 26"/>
                      <a:gd name="T3" fmla="*/ 0 h 209"/>
                      <a:gd name="T4" fmla="*/ 26 w 26"/>
                      <a:gd name="T5" fmla="*/ 0 h 2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" h="209">
                        <a:moveTo>
                          <a:pt x="0" y="209"/>
                        </a:moveTo>
                        <a:lnTo>
                          <a:pt x="0" y="0"/>
                        </a:lnTo>
                        <a:lnTo>
                          <a:pt x="2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88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2862" y="-776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6402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89" name="Freeform 117"/>
                  <p:cNvSpPr>
                    <a:spLocks/>
                  </p:cNvSpPr>
                  <p:nvPr/>
                </p:nvSpPr>
                <p:spPr bwMode="auto">
                  <a:xfrm>
                    <a:off x="2721" y="-77589"/>
                    <a:ext cx="138" cy="138"/>
                  </a:xfrm>
                  <a:custGeom>
                    <a:avLst/>
                    <a:gdLst>
                      <a:gd name="T0" fmla="*/ 0 w 138"/>
                      <a:gd name="T1" fmla="*/ 138 h 138"/>
                      <a:gd name="T2" fmla="*/ 0 w 138"/>
                      <a:gd name="T3" fmla="*/ 0 h 138"/>
                      <a:gd name="T4" fmla="*/ 138 w 138"/>
                      <a:gd name="T5" fmla="*/ 0 h 1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8" h="138">
                        <a:moveTo>
                          <a:pt x="0" y="138"/>
                        </a:moveTo>
                        <a:lnTo>
                          <a:pt x="0" y="0"/>
                        </a:lnTo>
                        <a:lnTo>
                          <a:pt x="13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90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2836" y="-775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6800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91" name="Freeform 119"/>
                  <p:cNvSpPr>
                    <a:spLocks/>
                  </p:cNvSpPr>
                  <p:nvPr/>
                </p:nvSpPr>
                <p:spPr bwMode="auto">
                  <a:xfrm>
                    <a:off x="2833" y="-7748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92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2836" y="-77422"/>
                    <a:ext cx="1335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CP000471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Magnetococcus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sp</a:t>
                    </a:r>
                    <a:r>
                      <a:rPr lang="en-US" altLang="zh-CN" sz="1000" dirty="0">
                        <a:solidFill>
                          <a:srgbClr val="000000"/>
                        </a:solidFill>
                      </a:rPr>
                      <a:t>.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MC-1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93" name="Freeform 121"/>
                  <p:cNvSpPr>
                    <a:spLocks/>
                  </p:cNvSpPr>
                  <p:nvPr/>
                </p:nvSpPr>
                <p:spPr bwMode="auto">
                  <a:xfrm>
                    <a:off x="2833" y="-7742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94" name="Freeform 122"/>
                  <p:cNvSpPr>
                    <a:spLocks/>
                  </p:cNvSpPr>
                  <p:nvPr/>
                </p:nvSpPr>
                <p:spPr bwMode="auto">
                  <a:xfrm>
                    <a:off x="2752" y="-77427"/>
                    <a:ext cx="81" cy="118"/>
                  </a:xfrm>
                  <a:custGeom>
                    <a:avLst/>
                    <a:gdLst>
                      <a:gd name="T0" fmla="*/ 0 w 81"/>
                      <a:gd name="T1" fmla="*/ 118 h 118"/>
                      <a:gd name="T2" fmla="*/ 0 w 81"/>
                      <a:gd name="T3" fmla="*/ 0 h 118"/>
                      <a:gd name="T4" fmla="*/ 81 w 81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1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8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95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2914" y="-773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1699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96" name="Freeform 124"/>
                  <p:cNvSpPr>
                    <a:spLocks/>
                  </p:cNvSpPr>
                  <p:nvPr/>
                </p:nvSpPr>
                <p:spPr bwMode="auto">
                  <a:xfrm>
                    <a:off x="2854" y="-77265"/>
                    <a:ext cx="57" cy="78"/>
                  </a:xfrm>
                  <a:custGeom>
                    <a:avLst/>
                    <a:gdLst>
                      <a:gd name="T0" fmla="*/ 0 w 57"/>
                      <a:gd name="T1" fmla="*/ 78 h 78"/>
                      <a:gd name="T2" fmla="*/ 0 w 57"/>
                      <a:gd name="T3" fmla="*/ 0 h 78"/>
                      <a:gd name="T4" fmla="*/ 57 w 57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5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97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2917" y="-77206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806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798" name="Freeform 126"/>
                  <p:cNvSpPr>
                    <a:spLocks/>
                  </p:cNvSpPr>
                  <p:nvPr/>
                </p:nvSpPr>
                <p:spPr bwMode="auto">
                  <a:xfrm>
                    <a:off x="2859" y="-77157"/>
                    <a:ext cx="55" cy="51"/>
                  </a:xfrm>
                  <a:custGeom>
                    <a:avLst/>
                    <a:gdLst>
                      <a:gd name="T0" fmla="*/ 0 w 55"/>
                      <a:gd name="T1" fmla="*/ 51 h 51"/>
                      <a:gd name="T2" fmla="*/ 0 w 55"/>
                      <a:gd name="T3" fmla="*/ 0 h 51"/>
                      <a:gd name="T4" fmla="*/ 55 w 55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5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5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99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2926" y="-770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1154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800" name="Freeform 128"/>
                  <p:cNvSpPr>
                    <a:spLocks/>
                  </p:cNvSpPr>
                  <p:nvPr/>
                </p:nvSpPr>
                <p:spPr bwMode="auto">
                  <a:xfrm>
                    <a:off x="2859" y="-77100"/>
                    <a:ext cx="64" cy="51"/>
                  </a:xfrm>
                  <a:custGeom>
                    <a:avLst/>
                    <a:gdLst>
                      <a:gd name="T0" fmla="*/ 0 w 64"/>
                      <a:gd name="T1" fmla="*/ 0 h 51"/>
                      <a:gd name="T2" fmla="*/ 0 w 64"/>
                      <a:gd name="T3" fmla="*/ 51 h 51"/>
                      <a:gd name="T4" fmla="*/ 64 w 6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6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01" name="Freeform 129"/>
                  <p:cNvSpPr>
                    <a:spLocks/>
                  </p:cNvSpPr>
                  <p:nvPr/>
                </p:nvSpPr>
                <p:spPr bwMode="auto">
                  <a:xfrm>
                    <a:off x="2854" y="-77181"/>
                    <a:ext cx="5" cy="78"/>
                  </a:xfrm>
                  <a:custGeom>
                    <a:avLst/>
                    <a:gdLst>
                      <a:gd name="T0" fmla="*/ 0 w 5"/>
                      <a:gd name="T1" fmla="*/ 0 h 78"/>
                      <a:gd name="T2" fmla="*/ 0 w 5"/>
                      <a:gd name="T3" fmla="*/ 78 h 78"/>
                      <a:gd name="T4" fmla="*/ 5 w 5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5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02" name="Freeform 130"/>
                  <p:cNvSpPr>
                    <a:spLocks/>
                  </p:cNvSpPr>
                  <p:nvPr/>
                </p:nvSpPr>
                <p:spPr bwMode="auto">
                  <a:xfrm>
                    <a:off x="2752" y="-77303"/>
                    <a:ext cx="102" cy="119"/>
                  </a:xfrm>
                  <a:custGeom>
                    <a:avLst/>
                    <a:gdLst>
                      <a:gd name="T0" fmla="*/ 0 w 102"/>
                      <a:gd name="T1" fmla="*/ 0 h 119"/>
                      <a:gd name="T2" fmla="*/ 0 w 102"/>
                      <a:gd name="T3" fmla="*/ 119 h 119"/>
                      <a:gd name="T4" fmla="*/ 102 w 102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2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102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03" name="Freeform 131"/>
                  <p:cNvSpPr>
                    <a:spLocks/>
                  </p:cNvSpPr>
                  <p:nvPr/>
                </p:nvSpPr>
                <p:spPr bwMode="auto">
                  <a:xfrm>
                    <a:off x="2721" y="-77445"/>
                    <a:ext cx="31" cy="139"/>
                  </a:xfrm>
                  <a:custGeom>
                    <a:avLst/>
                    <a:gdLst>
                      <a:gd name="T0" fmla="*/ 0 w 31"/>
                      <a:gd name="T1" fmla="*/ 0 h 139"/>
                      <a:gd name="T2" fmla="*/ 0 w 31"/>
                      <a:gd name="T3" fmla="*/ 139 h 139"/>
                      <a:gd name="T4" fmla="*/ 31 w 31"/>
                      <a:gd name="T5" fmla="*/ 139 h 1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139">
                        <a:moveTo>
                          <a:pt x="0" y="0"/>
                        </a:moveTo>
                        <a:lnTo>
                          <a:pt x="0" y="139"/>
                        </a:lnTo>
                        <a:lnTo>
                          <a:pt x="31" y="13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04" name="Freeform 132"/>
                  <p:cNvSpPr>
                    <a:spLocks/>
                  </p:cNvSpPr>
                  <p:nvPr/>
                </p:nvSpPr>
                <p:spPr bwMode="auto">
                  <a:xfrm>
                    <a:off x="2617" y="-77658"/>
                    <a:ext cx="104" cy="210"/>
                  </a:xfrm>
                  <a:custGeom>
                    <a:avLst/>
                    <a:gdLst>
                      <a:gd name="T0" fmla="*/ 0 w 104"/>
                      <a:gd name="T1" fmla="*/ 0 h 210"/>
                      <a:gd name="T2" fmla="*/ 0 w 104"/>
                      <a:gd name="T3" fmla="*/ 210 h 210"/>
                      <a:gd name="T4" fmla="*/ 104 w 104"/>
                      <a:gd name="T5" fmla="*/ 210 h 2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4" h="210">
                        <a:moveTo>
                          <a:pt x="0" y="0"/>
                        </a:moveTo>
                        <a:lnTo>
                          <a:pt x="0" y="210"/>
                        </a:lnTo>
                        <a:lnTo>
                          <a:pt x="104" y="21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05" name="Freeform 133"/>
                  <p:cNvSpPr>
                    <a:spLocks/>
                  </p:cNvSpPr>
                  <p:nvPr/>
                </p:nvSpPr>
                <p:spPr bwMode="auto">
                  <a:xfrm>
                    <a:off x="2587" y="-77946"/>
                    <a:ext cx="30" cy="285"/>
                  </a:xfrm>
                  <a:custGeom>
                    <a:avLst/>
                    <a:gdLst>
                      <a:gd name="T0" fmla="*/ 0 w 30"/>
                      <a:gd name="T1" fmla="*/ 0 h 285"/>
                      <a:gd name="T2" fmla="*/ 0 w 30"/>
                      <a:gd name="T3" fmla="*/ 285 h 285"/>
                      <a:gd name="T4" fmla="*/ 30 w 30"/>
                      <a:gd name="T5" fmla="*/ 285 h 2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" h="285">
                        <a:moveTo>
                          <a:pt x="0" y="0"/>
                        </a:moveTo>
                        <a:lnTo>
                          <a:pt x="0" y="285"/>
                        </a:lnTo>
                        <a:lnTo>
                          <a:pt x="30" y="28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06" name="Freeform 134"/>
                  <p:cNvSpPr>
                    <a:spLocks/>
                  </p:cNvSpPr>
                  <p:nvPr/>
                </p:nvSpPr>
                <p:spPr bwMode="auto">
                  <a:xfrm>
                    <a:off x="2571" y="-78197"/>
                    <a:ext cx="16" cy="248"/>
                  </a:xfrm>
                  <a:custGeom>
                    <a:avLst/>
                    <a:gdLst>
                      <a:gd name="T0" fmla="*/ 0 w 16"/>
                      <a:gd name="T1" fmla="*/ 0 h 248"/>
                      <a:gd name="T2" fmla="*/ 0 w 16"/>
                      <a:gd name="T3" fmla="*/ 248 h 248"/>
                      <a:gd name="T4" fmla="*/ 16 w 16"/>
                      <a:gd name="T5" fmla="*/ 248 h 2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" h="248">
                        <a:moveTo>
                          <a:pt x="0" y="0"/>
                        </a:moveTo>
                        <a:lnTo>
                          <a:pt x="0" y="248"/>
                        </a:lnTo>
                        <a:lnTo>
                          <a:pt x="16" y="24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07" name="Freeform 135"/>
                  <p:cNvSpPr>
                    <a:spLocks/>
                  </p:cNvSpPr>
                  <p:nvPr/>
                </p:nvSpPr>
                <p:spPr bwMode="auto">
                  <a:xfrm>
                    <a:off x="2486" y="-78822"/>
                    <a:ext cx="85" cy="622"/>
                  </a:xfrm>
                  <a:custGeom>
                    <a:avLst/>
                    <a:gdLst>
                      <a:gd name="T0" fmla="*/ 0 w 85"/>
                      <a:gd name="T1" fmla="*/ 0 h 622"/>
                      <a:gd name="T2" fmla="*/ 0 w 85"/>
                      <a:gd name="T3" fmla="*/ 622 h 622"/>
                      <a:gd name="T4" fmla="*/ 85 w 85"/>
                      <a:gd name="T5" fmla="*/ 622 h 6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5" h="622">
                        <a:moveTo>
                          <a:pt x="0" y="0"/>
                        </a:moveTo>
                        <a:lnTo>
                          <a:pt x="0" y="622"/>
                        </a:lnTo>
                        <a:lnTo>
                          <a:pt x="85" y="62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08" name="Freeform 136"/>
                  <p:cNvSpPr>
                    <a:spLocks/>
                  </p:cNvSpPr>
                  <p:nvPr/>
                </p:nvSpPr>
                <p:spPr bwMode="auto">
                  <a:xfrm>
                    <a:off x="2439" y="-78825"/>
                    <a:ext cx="47" cy="939"/>
                  </a:xfrm>
                  <a:custGeom>
                    <a:avLst/>
                    <a:gdLst>
                      <a:gd name="T0" fmla="*/ 0 w 47"/>
                      <a:gd name="T1" fmla="*/ 939 h 939"/>
                      <a:gd name="T2" fmla="*/ 0 w 47"/>
                      <a:gd name="T3" fmla="*/ 0 h 939"/>
                      <a:gd name="T4" fmla="*/ 47 w 47"/>
                      <a:gd name="T5" fmla="*/ 0 h 9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939">
                        <a:moveTo>
                          <a:pt x="0" y="939"/>
                        </a:moveTo>
                        <a:lnTo>
                          <a:pt x="0" y="0"/>
                        </a:lnTo>
                        <a:lnTo>
                          <a:pt x="4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09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2617" y="-769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6396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810" name="Freeform 138"/>
                  <p:cNvSpPr>
                    <a:spLocks/>
                  </p:cNvSpPr>
                  <p:nvPr/>
                </p:nvSpPr>
                <p:spPr bwMode="auto">
                  <a:xfrm>
                    <a:off x="2439" y="-77880"/>
                    <a:ext cx="175" cy="939"/>
                  </a:xfrm>
                  <a:custGeom>
                    <a:avLst/>
                    <a:gdLst>
                      <a:gd name="T0" fmla="*/ 0 w 175"/>
                      <a:gd name="T1" fmla="*/ 0 h 939"/>
                      <a:gd name="T2" fmla="*/ 0 w 175"/>
                      <a:gd name="T3" fmla="*/ 939 h 939"/>
                      <a:gd name="T4" fmla="*/ 175 w 175"/>
                      <a:gd name="T5" fmla="*/ 939 h 9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5" h="939">
                        <a:moveTo>
                          <a:pt x="0" y="0"/>
                        </a:moveTo>
                        <a:lnTo>
                          <a:pt x="0" y="939"/>
                        </a:lnTo>
                        <a:lnTo>
                          <a:pt x="175" y="93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11" name="Freeform 139"/>
                  <p:cNvSpPr>
                    <a:spLocks/>
                  </p:cNvSpPr>
                  <p:nvPr/>
                </p:nvSpPr>
                <p:spPr bwMode="auto">
                  <a:xfrm>
                    <a:off x="2315" y="-77883"/>
                    <a:ext cx="124" cy="582"/>
                  </a:xfrm>
                  <a:custGeom>
                    <a:avLst/>
                    <a:gdLst>
                      <a:gd name="T0" fmla="*/ 0 w 124"/>
                      <a:gd name="T1" fmla="*/ 582 h 582"/>
                      <a:gd name="T2" fmla="*/ 0 w 124"/>
                      <a:gd name="T3" fmla="*/ 0 h 582"/>
                      <a:gd name="T4" fmla="*/ 124 w 124"/>
                      <a:gd name="T5" fmla="*/ 0 h 5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4" h="582">
                        <a:moveTo>
                          <a:pt x="0" y="582"/>
                        </a:moveTo>
                        <a:lnTo>
                          <a:pt x="0" y="0"/>
                        </a:lnTo>
                        <a:lnTo>
                          <a:pt x="12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12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2611" y="-768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1816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813" name="Freeform 141"/>
                  <p:cNvSpPr>
                    <a:spLocks/>
                  </p:cNvSpPr>
                  <p:nvPr/>
                </p:nvSpPr>
                <p:spPr bwMode="auto">
                  <a:xfrm>
                    <a:off x="2402" y="-76833"/>
                    <a:ext cx="206" cy="117"/>
                  </a:xfrm>
                  <a:custGeom>
                    <a:avLst/>
                    <a:gdLst>
                      <a:gd name="T0" fmla="*/ 0 w 206"/>
                      <a:gd name="T1" fmla="*/ 117 h 117"/>
                      <a:gd name="T2" fmla="*/ 0 w 206"/>
                      <a:gd name="T3" fmla="*/ 0 h 117"/>
                      <a:gd name="T4" fmla="*/ 206 w 206"/>
                      <a:gd name="T5" fmla="*/ 0 h 1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6" h="117">
                        <a:moveTo>
                          <a:pt x="0" y="117"/>
                        </a:moveTo>
                        <a:lnTo>
                          <a:pt x="0" y="0"/>
                        </a:lnTo>
                        <a:lnTo>
                          <a:pt x="20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14" name="Rectangle 142"/>
                  <p:cNvSpPr>
                    <a:spLocks noChangeArrowheads="1"/>
                  </p:cNvSpPr>
                  <p:nvPr/>
                </p:nvSpPr>
                <p:spPr bwMode="auto">
                  <a:xfrm>
                    <a:off x="2607" y="-767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1740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815" name="Freeform 143"/>
                  <p:cNvSpPr>
                    <a:spLocks/>
                  </p:cNvSpPr>
                  <p:nvPr/>
                </p:nvSpPr>
                <p:spPr bwMode="auto">
                  <a:xfrm>
                    <a:off x="2454" y="-76725"/>
                    <a:ext cx="150" cy="130"/>
                  </a:xfrm>
                  <a:custGeom>
                    <a:avLst/>
                    <a:gdLst>
                      <a:gd name="T0" fmla="*/ 0 w 150"/>
                      <a:gd name="T1" fmla="*/ 130 h 130"/>
                      <a:gd name="T2" fmla="*/ 0 w 150"/>
                      <a:gd name="T3" fmla="*/ 0 h 130"/>
                      <a:gd name="T4" fmla="*/ 150 w 150"/>
                      <a:gd name="T5" fmla="*/ 0 h 1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0" h="130">
                        <a:moveTo>
                          <a:pt x="0" y="130"/>
                        </a:moveTo>
                        <a:lnTo>
                          <a:pt x="0" y="0"/>
                        </a:lnTo>
                        <a:lnTo>
                          <a:pt x="15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16" name="Rectangle 14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-76666"/>
                    <a:ext cx="288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95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817" name="Freeform 145"/>
                  <p:cNvSpPr>
                    <a:spLocks/>
                  </p:cNvSpPr>
                  <p:nvPr/>
                </p:nvSpPr>
                <p:spPr bwMode="auto">
                  <a:xfrm>
                    <a:off x="2527" y="-76617"/>
                    <a:ext cx="83" cy="156"/>
                  </a:xfrm>
                  <a:custGeom>
                    <a:avLst/>
                    <a:gdLst>
                      <a:gd name="T0" fmla="*/ 0 w 83"/>
                      <a:gd name="T1" fmla="*/ 156 h 156"/>
                      <a:gd name="T2" fmla="*/ 0 w 83"/>
                      <a:gd name="T3" fmla="*/ 0 h 156"/>
                      <a:gd name="T4" fmla="*/ 83 w 83"/>
                      <a:gd name="T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3" h="156">
                        <a:moveTo>
                          <a:pt x="0" y="156"/>
                        </a:moveTo>
                        <a:lnTo>
                          <a:pt x="0" y="0"/>
                        </a:lnTo>
                        <a:lnTo>
                          <a:pt x="8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18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2680" y="-765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2266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819" name="Freeform 147"/>
                  <p:cNvSpPr>
                    <a:spLocks/>
                  </p:cNvSpPr>
                  <p:nvPr/>
                </p:nvSpPr>
                <p:spPr bwMode="auto">
                  <a:xfrm>
                    <a:off x="2566" y="-76509"/>
                    <a:ext cx="111" cy="207"/>
                  </a:xfrm>
                  <a:custGeom>
                    <a:avLst/>
                    <a:gdLst>
                      <a:gd name="T0" fmla="*/ 0 w 111"/>
                      <a:gd name="T1" fmla="*/ 207 h 207"/>
                      <a:gd name="T2" fmla="*/ 0 w 111"/>
                      <a:gd name="T3" fmla="*/ 0 h 207"/>
                      <a:gd name="T4" fmla="*/ 111 w 111"/>
                      <a:gd name="T5" fmla="*/ 0 h 2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1" h="207">
                        <a:moveTo>
                          <a:pt x="0" y="207"/>
                        </a:moveTo>
                        <a:lnTo>
                          <a:pt x="0" y="0"/>
                        </a:lnTo>
                        <a:lnTo>
                          <a:pt x="11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20" name="Rectangle 148"/>
                  <p:cNvSpPr>
                    <a:spLocks noChangeArrowheads="1"/>
                  </p:cNvSpPr>
                  <p:nvPr/>
                </p:nvSpPr>
                <p:spPr bwMode="auto">
                  <a:xfrm>
                    <a:off x="2707" y="-764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1821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821" name="Freeform 149"/>
                  <p:cNvSpPr>
                    <a:spLocks/>
                  </p:cNvSpPr>
                  <p:nvPr/>
                </p:nvSpPr>
                <p:spPr bwMode="auto">
                  <a:xfrm>
                    <a:off x="2616" y="-76401"/>
                    <a:ext cx="88" cy="310"/>
                  </a:xfrm>
                  <a:custGeom>
                    <a:avLst/>
                    <a:gdLst>
                      <a:gd name="T0" fmla="*/ 0 w 88"/>
                      <a:gd name="T1" fmla="*/ 310 h 310"/>
                      <a:gd name="T2" fmla="*/ 0 w 88"/>
                      <a:gd name="T3" fmla="*/ 0 h 310"/>
                      <a:gd name="T4" fmla="*/ 88 w 88"/>
                      <a:gd name="T5" fmla="*/ 0 h 3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10">
                        <a:moveTo>
                          <a:pt x="0" y="310"/>
                        </a:moveTo>
                        <a:lnTo>
                          <a:pt x="0" y="0"/>
                        </a:lnTo>
                        <a:lnTo>
                          <a:pt x="8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22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-76342"/>
                    <a:ext cx="1471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CP000304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Pseudomonas stutzeri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A1501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823" name="Freeform 151"/>
                  <p:cNvSpPr>
                    <a:spLocks/>
                  </p:cNvSpPr>
                  <p:nvPr/>
                </p:nvSpPr>
                <p:spPr bwMode="auto">
                  <a:xfrm>
                    <a:off x="2781" y="-7629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24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-762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1087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825" name="Freeform 153"/>
                  <p:cNvSpPr>
                    <a:spLocks/>
                  </p:cNvSpPr>
                  <p:nvPr/>
                </p:nvSpPr>
                <p:spPr bwMode="auto">
                  <a:xfrm>
                    <a:off x="2781" y="-7623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26" name="Freeform 154"/>
                  <p:cNvSpPr>
                    <a:spLocks/>
                  </p:cNvSpPr>
                  <p:nvPr/>
                </p:nvSpPr>
                <p:spPr bwMode="auto">
                  <a:xfrm>
                    <a:off x="2715" y="-76239"/>
                    <a:ext cx="66" cy="105"/>
                  </a:xfrm>
                  <a:custGeom>
                    <a:avLst/>
                    <a:gdLst>
                      <a:gd name="T0" fmla="*/ 0 w 66"/>
                      <a:gd name="T1" fmla="*/ 105 h 105"/>
                      <a:gd name="T2" fmla="*/ 0 w 66"/>
                      <a:gd name="T3" fmla="*/ 0 h 105"/>
                      <a:gd name="T4" fmla="*/ 66 w 66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6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6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27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2907" y="-761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5645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828" name="Freeform 156"/>
                  <p:cNvSpPr>
                    <a:spLocks/>
                  </p:cNvSpPr>
                  <p:nvPr/>
                </p:nvSpPr>
                <p:spPr bwMode="auto">
                  <a:xfrm>
                    <a:off x="2770" y="-76077"/>
                    <a:ext cx="134" cy="51"/>
                  </a:xfrm>
                  <a:custGeom>
                    <a:avLst/>
                    <a:gdLst>
                      <a:gd name="T0" fmla="*/ 0 w 134"/>
                      <a:gd name="T1" fmla="*/ 51 h 51"/>
                      <a:gd name="T2" fmla="*/ 0 w 134"/>
                      <a:gd name="T3" fmla="*/ 0 h 51"/>
                      <a:gd name="T4" fmla="*/ 134 w 134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4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3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29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2773" y="-760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4658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830" name="Freeform 158"/>
                  <p:cNvSpPr>
                    <a:spLocks/>
                  </p:cNvSpPr>
                  <p:nvPr/>
                </p:nvSpPr>
                <p:spPr bwMode="auto">
                  <a:xfrm>
                    <a:off x="2770" y="-7602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31" name="Freeform 159"/>
                  <p:cNvSpPr>
                    <a:spLocks/>
                  </p:cNvSpPr>
                  <p:nvPr/>
                </p:nvSpPr>
                <p:spPr bwMode="auto">
                  <a:xfrm>
                    <a:off x="2715" y="-76128"/>
                    <a:ext cx="55" cy="105"/>
                  </a:xfrm>
                  <a:custGeom>
                    <a:avLst/>
                    <a:gdLst>
                      <a:gd name="T0" fmla="*/ 0 w 55"/>
                      <a:gd name="T1" fmla="*/ 0 h 105"/>
                      <a:gd name="T2" fmla="*/ 0 w 55"/>
                      <a:gd name="T3" fmla="*/ 105 h 105"/>
                      <a:gd name="T4" fmla="*/ 55 w 55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5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55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32" name="Freeform 160"/>
                  <p:cNvSpPr>
                    <a:spLocks/>
                  </p:cNvSpPr>
                  <p:nvPr/>
                </p:nvSpPr>
                <p:spPr bwMode="auto">
                  <a:xfrm>
                    <a:off x="2680" y="-76131"/>
                    <a:ext cx="35" cy="132"/>
                  </a:xfrm>
                  <a:custGeom>
                    <a:avLst/>
                    <a:gdLst>
                      <a:gd name="T0" fmla="*/ 0 w 35"/>
                      <a:gd name="T1" fmla="*/ 132 h 132"/>
                      <a:gd name="T2" fmla="*/ 0 w 35"/>
                      <a:gd name="T3" fmla="*/ 0 h 132"/>
                      <a:gd name="T4" fmla="*/ 35 w 35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5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3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33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2710" y="-759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6226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834" name="Freeform 162"/>
                  <p:cNvSpPr>
                    <a:spLocks/>
                  </p:cNvSpPr>
                  <p:nvPr/>
                </p:nvSpPr>
                <p:spPr bwMode="auto">
                  <a:xfrm>
                    <a:off x="2680" y="-75993"/>
                    <a:ext cx="27" cy="132"/>
                  </a:xfrm>
                  <a:custGeom>
                    <a:avLst/>
                    <a:gdLst>
                      <a:gd name="T0" fmla="*/ 0 w 27"/>
                      <a:gd name="T1" fmla="*/ 0 h 132"/>
                      <a:gd name="T2" fmla="*/ 0 w 27"/>
                      <a:gd name="T3" fmla="*/ 132 h 132"/>
                      <a:gd name="T4" fmla="*/ 27 w 27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27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35" name="Freeform 163"/>
                  <p:cNvSpPr>
                    <a:spLocks/>
                  </p:cNvSpPr>
                  <p:nvPr/>
                </p:nvSpPr>
                <p:spPr bwMode="auto">
                  <a:xfrm>
                    <a:off x="2634" y="-75996"/>
                    <a:ext cx="46" cy="219"/>
                  </a:xfrm>
                  <a:custGeom>
                    <a:avLst/>
                    <a:gdLst>
                      <a:gd name="T0" fmla="*/ 0 w 46"/>
                      <a:gd name="T1" fmla="*/ 219 h 219"/>
                      <a:gd name="T2" fmla="*/ 0 w 46"/>
                      <a:gd name="T3" fmla="*/ 0 h 219"/>
                      <a:gd name="T4" fmla="*/ 46 w 46"/>
                      <a:gd name="T5" fmla="*/ 0 h 2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6" h="219">
                        <a:moveTo>
                          <a:pt x="0" y="219"/>
                        </a:moveTo>
                        <a:lnTo>
                          <a:pt x="0" y="0"/>
                        </a:lnTo>
                        <a:lnTo>
                          <a:pt x="4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36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2785" y="-758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4730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837" name="Freeform 165"/>
                  <p:cNvSpPr>
                    <a:spLocks/>
                  </p:cNvSpPr>
                  <p:nvPr/>
                </p:nvSpPr>
                <p:spPr bwMode="auto">
                  <a:xfrm>
                    <a:off x="2653" y="-75753"/>
                    <a:ext cx="129" cy="51"/>
                  </a:xfrm>
                  <a:custGeom>
                    <a:avLst/>
                    <a:gdLst>
                      <a:gd name="T0" fmla="*/ 0 w 129"/>
                      <a:gd name="T1" fmla="*/ 51 h 51"/>
                      <a:gd name="T2" fmla="*/ 0 w 129"/>
                      <a:gd name="T3" fmla="*/ 0 h 51"/>
                      <a:gd name="T4" fmla="*/ 129 w 12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2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38" name="Rectangle 166"/>
                  <p:cNvSpPr>
                    <a:spLocks noChangeArrowheads="1"/>
                  </p:cNvSpPr>
                  <p:nvPr/>
                </p:nvSpPr>
                <p:spPr bwMode="auto">
                  <a:xfrm>
                    <a:off x="2772" y="-756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1233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839" name="Freeform 167"/>
                  <p:cNvSpPr>
                    <a:spLocks/>
                  </p:cNvSpPr>
                  <p:nvPr/>
                </p:nvSpPr>
                <p:spPr bwMode="auto">
                  <a:xfrm>
                    <a:off x="2653" y="-75696"/>
                    <a:ext cx="116" cy="51"/>
                  </a:xfrm>
                  <a:custGeom>
                    <a:avLst/>
                    <a:gdLst>
                      <a:gd name="T0" fmla="*/ 0 w 116"/>
                      <a:gd name="T1" fmla="*/ 0 h 51"/>
                      <a:gd name="T2" fmla="*/ 0 w 116"/>
                      <a:gd name="T3" fmla="*/ 51 h 51"/>
                      <a:gd name="T4" fmla="*/ 116 w 116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6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16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40" name="Freeform 168"/>
                  <p:cNvSpPr>
                    <a:spLocks/>
                  </p:cNvSpPr>
                  <p:nvPr/>
                </p:nvSpPr>
                <p:spPr bwMode="auto">
                  <a:xfrm>
                    <a:off x="2649" y="-75699"/>
                    <a:ext cx="4" cy="145"/>
                  </a:xfrm>
                  <a:custGeom>
                    <a:avLst/>
                    <a:gdLst>
                      <a:gd name="T0" fmla="*/ 0 w 4"/>
                      <a:gd name="T1" fmla="*/ 145 h 145"/>
                      <a:gd name="T2" fmla="*/ 0 w 4"/>
                      <a:gd name="T3" fmla="*/ 0 h 145"/>
                      <a:gd name="T4" fmla="*/ 4 w 4"/>
                      <a:gd name="T5" fmla="*/ 0 h 1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145">
                        <a:moveTo>
                          <a:pt x="0" y="145"/>
                        </a:moveTo>
                        <a:lnTo>
                          <a:pt x="0" y="0"/>
                        </a:lnTo>
                        <a:lnTo>
                          <a:pt x="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41" name="Rectangle 169"/>
                  <p:cNvSpPr>
                    <a:spLocks noChangeArrowheads="1"/>
                  </p:cNvSpPr>
                  <p:nvPr/>
                </p:nvSpPr>
                <p:spPr bwMode="auto">
                  <a:xfrm>
                    <a:off x="2779" y="-75586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315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842" name="Freeform 170"/>
                  <p:cNvSpPr>
                    <a:spLocks/>
                  </p:cNvSpPr>
                  <p:nvPr/>
                </p:nvSpPr>
                <p:spPr bwMode="auto">
                  <a:xfrm>
                    <a:off x="2706" y="-75537"/>
                    <a:ext cx="70" cy="132"/>
                  </a:xfrm>
                  <a:custGeom>
                    <a:avLst/>
                    <a:gdLst>
                      <a:gd name="T0" fmla="*/ 0 w 70"/>
                      <a:gd name="T1" fmla="*/ 132 h 132"/>
                      <a:gd name="T2" fmla="*/ 0 w 70"/>
                      <a:gd name="T3" fmla="*/ 0 h 132"/>
                      <a:gd name="T4" fmla="*/ 70 w 70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0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7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43" name="Rectangle 171"/>
                  <p:cNvSpPr>
                    <a:spLocks noChangeArrowheads="1"/>
                  </p:cNvSpPr>
                  <p:nvPr/>
                </p:nvSpPr>
                <p:spPr bwMode="auto">
                  <a:xfrm>
                    <a:off x="2760" y="-754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6655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844" name="Freeform 172"/>
                  <p:cNvSpPr>
                    <a:spLocks/>
                  </p:cNvSpPr>
                  <p:nvPr/>
                </p:nvSpPr>
                <p:spPr bwMode="auto">
                  <a:xfrm>
                    <a:off x="2757" y="-75429"/>
                    <a:ext cx="0" cy="159"/>
                  </a:xfrm>
                  <a:custGeom>
                    <a:avLst/>
                    <a:gdLst>
                      <a:gd name="T0" fmla="*/ 159 h 159"/>
                      <a:gd name="T1" fmla="*/ 0 h 159"/>
                      <a:gd name="T2" fmla="*/ 0 h 159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159">
                        <a:moveTo>
                          <a:pt x="0" y="159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45" name="Rectangle 173"/>
                  <p:cNvSpPr>
                    <a:spLocks noChangeArrowheads="1"/>
                  </p:cNvSpPr>
                  <p:nvPr/>
                </p:nvSpPr>
                <p:spPr bwMode="auto">
                  <a:xfrm>
                    <a:off x="2760" y="-75370"/>
                    <a:ext cx="1872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ACQQ01000002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Allochromatium vinosum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180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846" name="Freeform 174"/>
                  <p:cNvSpPr>
                    <a:spLocks/>
                  </p:cNvSpPr>
                  <p:nvPr/>
                </p:nvSpPr>
                <p:spPr bwMode="auto">
                  <a:xfrm>
                    <a:off x="2757" y="-75321"/>
                    <a:ext cx="0" cy="105"/>
                  </a:xfrm>
                  <a:custGeom>
                    <a:avLst/>
                    <a:gdLst>
                      <a:gd name="T0" fmla="*/ 105 h 105"/>
                      <a:gd name="T1" fmla="*/ 0 h 105"/>
                      <a:gd name="T2" fmla="*/ 0 h 105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47" name="Rectangle 175"/>
                  <p:cNvSpPr>
                    <a:spLocks noChangeArrowheads="1"/>
                  </p:cNvSpPr>
                  <p:nvPr/>
                </p:nvSpPr>
                <p:spPr bwMode="auto">
                  <a:xfrm>
                    <a:off x="2760" y="-752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1485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848" name="Freeform 176"/>
                  <p:cNvSpPr>
                    <a:spLocks/>
                  </p:cNvSpPr>
                  <p:nvPr/>
                </p:nvSpPr>
                <p:spPr bwMode="auto">
                  <a:xfrm>
                    <a:off x="2757" y="-7521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49" name="Rectangle 177"/>
                  <p:cNvSpPr>
                    <a:spLocks noChangeArrowheads="1"/>
                  </p:cNvSpPr>
                  <p:nvPr/>
                </p:nvSpPr>
                <p:spPr bwMode="auto">
                  <a:xfrm>
                    <a:off x="2760" y="-751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4325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850" name="Freeform 178"/>
                  <p:cNvSpPr>
                    <a:spLocks/>
                  </p:cNvSpPr>
                  <p:nvPr/>
                </p:nvSpPr>
                <p:spPr bwMode="auto">
                  <a:xfrm>
                    <a:off x="2757" y="-7515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51" name="Line 179"/>
                  <p:cNvSpPr>
                    <a:spLocks noChangeShapeType="1"/>
                  </p:cNvSpPr>
                  <p:nvPr/>
                </p:nvSpPr>
                <p:spPr bwMode="auto">
                  <a:xfrm>
                    <a:off x="2757" y="-75264"/>
                    <a:ext cx="0" cy="159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52" name="Freeform 180"/>
                  <p:cNvSpPr>
                    <a:spLocks/>
                  </p:cNvSpPr>
                  <p:nvPr/>
                </p:nvSpPr>
                <p:spPr bwMode="auto">
                  <a:xfrm>
                    <a:off x="2706" y="-75399"/>
                    <a:ext cx="51" cy="132"/>
                  </a:xfrm>
                  <a:custGeom>
                    <a:avLst/>
                    <a:gdLst>
                      <a:gd name="T0" fmla="*/ 0 w 51"/>
                      <a:gd name="T1" fmla="*/ 0 h 132"/>
                      <a:gd name="T2" fmla="*/ 0 w 51"/>
                      <a:gd name="T3" fmla="*/ 132 h 132"/>
                      <a:gd name="T4" fmla="*/ 51 w 51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1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51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53" name="Freeform 181"/>
                  <p:cNvSpPr>
                    <a:spLocks/>
                  </p:cNvSpPr>
                  <p:nvPr/>
                </p:nvSpPr>
                <p:spPr bwMode="auto">
                  <a:xfrm>
                    <a:off x="2649" y="-75548"/>
                    <a:ext cx="57" cy="146"/>
                  </a:xfrm>
                  <a:custGeom>
                    <a:avLst/>
                    <a:gdLst>
                      <a:gd name="T0" fmla="*/ 0 w 57"/>
                      <a:gd name="T1" fmla="*/ 0 h 146"/>
                      <a:gd name="T2" fmla="*/ 0 w 57"/>
                      <a:gd name="T3" fmla="*/ 146 h 146"/>
                      <a:gd name="T4" fmla="*/ 57 w 57"/>
                      <a:gd name="T5" fmla="*/ 146 h 1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146">
                        <a:moveTo>
                          <a:pt x="0" y="0"/>
                        </a:moveTo>
                        <a:lnTo>
                          <a:pt x="0" y="146"/>
                        </a:lnTo>
                        <a:lnTo>
                          <a:pt x="57" y="14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54" name="Freeform 182"/>
                  <p:cNvSpPr>
                    <a:spLocks/>
                  </p:cNvSpPr>
                  <p:nvPr/>
                </p:nvSpPr>
                <p:spPr bwMode="auto">
                  <a:xfrm>
                    <a:off x="2634" y="-75771"/>
                    <a:ext cx="15" cy="220"/>
                  </a:xfrm>
                  <a:custGeom>
                    <a:avLst/>
                    <a:gdLst>
                      <a:gd name="T0" fmla="*/ 0 w 15"/>
                      <a:gd name="T1" fmla="*/ 0 h 220"/>
                      <a:gd name="T2" fmla="*/ 0 w 15"/>
                      <a:gd name="T3" fmla="*/ 220 h 220"/>
                      <a:gd name="T4" fmla="*/ 15 w 15"/>
                      <a:gd name="T5" fmla="*/ 220 h 2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" h="220">
                        <a:moveTo>
                          <a:pt x="0" y="0"/>
                        </a:moveTo>
                        <a:lnTo>
                          <a:pt x="0" y="220"/>
                        </a:lnTo>
                        <a:lnTo>
                          <a:pt x="15" y="22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55" name="Freeform 183"/>
                  <p:cNvSpPr>
                    <a:spLocks/>
                  </p:cNvSpPr>
                  <p:nvPr/>
                </p:nvSpPr>
                <p:spPr bwMode="auto">
                  <a:xfrm>
                    <a:off x="2616" y="-76085"/>
                    <a:ext cx="18" cy="311"/>
                  </a:xfrm>
                  <a:custGeom>
                    <a:avLst/>
                    <a:gdLst>
                      <a:gd name="T0" fmla="*/ 0 w 18"/>
                      <a:gd name="T1" fmla="*/ 0 h 311"/>
                      <a:gd name="T2" fmla="*/ 0 w 18"/>
                      <a:gd name="T3" fmla="*/ 311 h 311"/>
                      <a:gd name="T4" fmla="*/ 18 w 18"/>
                      <a:gd name="T5" fmla="*/ 311 h 3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" h="311">
                        <a:moveTo>
                          <a:pt x="0" y="0"/>
                        </a:moveTo>
                        <a:lnTo>
                          <a:pt x="0" y="311"/>
                        </a:lnTo>
                        <a:lnTo>
                          <a:pt x="18" y="31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56" name="Freeform 184"/>
                  <p:cNvSpPr>
                    <a:spLocks/>
                  </p:cNvSpPr>
                  <p:nvPr/>
                </p:nvSpPr>
                <p:spPr bwMode="auto">
                  <a:xfrm>
                    <a:off x="2566" y="-76296"/>
                    <a:ext cx="50" cy="208"/>
                  </a:xfrm>
                  <a:custGeom>
                    <a:avLst/>
                    <a:gdLst>
                      <a:gd name="T0" fmla="*/ 0 w 50"/>
                      <a:gd name="T1" fmla="*/ 0 h 208"/>
                      <a:gd name="T2" fmla="*/ 0 w 50"/>
                      <a:gd name="T3" fmla="*/ 208 h 208"/>
                      <a:gd name="T4" fmla="*/ 50 w 50"/>
                      <a:gd name="T5" fmla="*/ 208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0" h="208">
                        <a:moveTo>
                          <a:pt x="0" y="0"/>
                        </a:moveTo>
                        <a:lnTo>
                          <a:pt x="0" y="208"/>
                        </a:lnTo>
                        <a:lnTo>
                          <a:pt x="50" y="20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57" name="Freeform 185"/>
                  <p:cNvSpPr>
                    <a:spLocks/>
                  </p:cNvSpPr>
                  <p:nvPr/>
                </p:nvSpPr>
                <p:spPr bwMode="auto">
                  <a:xfrm>
                    <a:off x="2527" y="-76455"/>
                    <a:ext cx="39" cy="156"/>
                  </a:xfrm>
                  <a:custGeom>
                    <a:avLst/>
                    <a:gdLst>
                      <a:gd name="T0" fmla="*/ 0 w 39"/>
                      <a:gd name="T1" fmla="*/ 0 h 156"/>
                      <a:gd name="T2" fmla="*/ 0 w 39"/>
                      <a:gd name="T3" fmla="*/ 156 h 156"/>
                      <a:gd name="T4" fmla="*/ 39 w 39"/>
                      <a:gd name="T5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156">
                        <a:moveTo>
                          <a:pt x="0" y="0"/>
                        </a:moveTo>
                        <a:lnTo>
                          <a:pt x="0" y="156"/>
                        </a:lnTo>
                        <a:lnTo>
                          <a:pt x="39" y="15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58" name="Freeform 186"/>
                  <p:cNvSpPr>
                    <a:spLocks/>
                  </p:cNvSpPr>
                  <p:nvPr/>
                </p:nvSpPr>
                <p:spPr bwMode="auto">
                  <a:xfrm>
                    <a:off x="2454" y="-76589"/>
                    <a:ext cx="73" cy="131"/>
                  </a:xfrm>
                  <a:custGeom>
                    <a:avLst/>
                    <a:gdLst>
                      <a:gd name="T0" fmla="*/ 0 w 73"/>
                      <a:gd name="T1" fmla="*/ 0 h 131"/>
                      <a:gd name="T2" fmla="*/ 0 w 73"/>
                      <a:gd name="T3" fmla="*/ 131 h 131"/>
                      <a:gd name="T4" fmla="*/ 73 w 73"/>
                      <a:gd name="T5" fmla="*/ 131 h 1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3" h="131">
                        <a:moveTo>
                          <a:pt x="0" y="0"/>
                        </a:moveTo>
                        <a:lnTo>
                          <a:pt x="0" y="131"/>
                        </a:lnTo>
                        <a:lnTo>
                          <a:pt x="73" y="13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59" name="Freeform 187"/>
                  <p:cNvSpPr>
                    <a:spLocks/>
                  </p:cNvSpPr>
                  <p:nvPr/>
                </p:nvSpPr>
                <p:spPr bwMode="auto">
                  <a:xfrm>
                    <a:off x="2402" y="-76710"/>
                    <a:ext cx="52" cy="118"/>
                  </a:xfrm>
                  <a:custGeom>
                    <a:avLst/>
                    <a:gdLst>
                      <a:gd name="T0" fmla="*/ 0 w 52"/>
                      <a:gd name="T1" fmla="*/ 0 h 118"/>
                      <a:gd name="T2" fmla="*/ 0 w 52"/>
                      <a:gd name="T3" fmla="*/ 118 h 118"/>
                      <a:gd name="T4" fmla="*/ 52 w 52"/>
                      <a:gd name="T5" fmla="*/ 118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2" h="118">
                        <a:moveTo>
                          <a:pt x="0" y="0"/>
                        </a:moveTo>
                        <a:lnTo>
                          <a:pt x="0" y="118"/>
                        </a:lnTo>
                        <a:lnTo>
                          <a:pt x="52" y="11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60" name="Freeform 188"/>
                  <p:cNvSpPr>
                    <a:spLocks/>
                  </p:cNvSpPr>
                  <p:nvPr/>
                </p:nvSpPr>
                <p:spPr bwMode="auto">
                  <a:xfrm>
                    <a:off x="2315" y="-77295"/>
                    <a:ext cx="87" cy="582"/>
                  </a:xfrm>
                  <a:custGeom>
                    <a:avLst/>
                    <a:gdLst>
                      <a:gd name="T0" fmla="*/ 0 w 87"/>
                      <a:gd name="T1" fmla="*/ 0 h 582"/>
                      <a:gd name="T2" fmla="*/ 0 w 87"/>
                      <a:gd name="T3" fmla="*/ 582 h 582"/>
                      <a:gd name="T4" fmla="*/ 87 w 87"/>
                      <a:gd name="T5" fmla="*/ 582 h 5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7" h="582">
                        <a:moveTo>
                          <a:pt x="0" y="0"/>
                        </a:moveTo>
                        <a:lnTo>
                          <a:pt x="0" y="582"/>
                        </a:lnTo>
                        <a:lnTo>
                          <a:pt x="87" y="58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61" name="Freeform 189"/>
                  <p:cNvSpPr>
                    <a:spLocks/>
                  </p:cNvSpPr>
                  <p:nvPr/>
                </p:nvSpPr>
                <p:spPr bwMode="auto">
                  <a:xfrm>
                    <a:off x="2279" y="-77298"/>
                    <a:ext cx="36" cy="2374"/>
                  </a:xfrm>
                  <a:custGeom>
                    <a:avLst/>
                    <a:gdLst>
                      <a:gd name="T0" fmla="*/ 0 w 36"/>
                      <a:gd name="T1" fmla="*/ 2374 h 2374"/>
                      <a:gd name="T2" fmla="*/ 0 w 36"/>
                      <a:gd name="T3" fmla="*/ 0 h 2374"/>
                      <a:gd name="T4" fmla="*/ 36 w 36"/>
                      <a:gd name="T5" fmla="*/ 0 h 23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2374">
                        <a:moveTo>
                          <a:pt x="0" y="2374"/>
                        </a:moveTo>
                        <a:lnTo>
                          <a:pt x="0" y="0"/>
                        </a:lnTo>
                        <a:lnTo>
                          <a:pt x="3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62" name="Rectangle 190"/>
                  <p:cNvSpPr>
                    <a:spLocks noChangeArrowheads="1"/>
                  </p:cNvSpPr>
                  <p:nvPr/>
                </p:nvSpPr>
                <p:spPr bwMode="auto">
                  <a:xfrm>
                    <a:off x="2923" y="-750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2756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863" name="Freeform 191"/>
                  <p:cNvSpPr>
                    <a:spLocks/>
                  </p:cNvSpPr>
                  <p:nvPr/>
                </p:nvSpPr>
                <p:spPr bwMode="auto">
                  <a:xfrm>
                    <a:off x="2773" y="-74997"/>
                    <a:ext cx="147" cy="51"/>
                  </a:xfrm>
                  <a:custGeom>
                    <a:avLst/>
                    <a:gdLst>
                      <a:gd name="T0" fmla="*/ 0 w 147"/>
                      <a:gd name="T1" fmla="*/ 51 h 51"/>
                      <a:gd name="T2" fmla="*/ 0 w 147"/>
                      <a:gd name="T3" fmla="*/ 0 h 51"/>
                      <a:gd name="T4" fmla="*/ 147 w 14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4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64" name="Rectangle 192"/>
                  <p:cNvSpPr>
                    <a:spLocks noChangeArrowheads="1"/>
                  </p:cNvSpPr>
                  <p:nvPr/>
                </p:nvSpPr>
                <p:spPr bwMode="auto">
                  <a:xfrm>
                    <a:off x="2776" y="-749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2110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865" name="Freeform 193"/>
                  <p:cNvSpPr>
                    <a:spLocks/>
                  </p:cNvSpPr>
                  <p:nvPr/>
                </p:nvSpPr>
                <p:spPr bwMode="auto">
                  <a:xfrm>
                    <a:off x="2773" y="-7494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66" name="Freeform 194"/>
                  <p:cNvSpPr>
                    <a:spLocks/>
                  </p:cNvSpPr>
                  <p:nvPr/>
                </p:nvSpPr>
                <p:spPr bwMode="auto">
                  <a:xfrm>
                    <a:off x="2703" y="-74943"/>
                    <a:ext cx="70" cy="78"/>
                  </a:xfrm>
                  <a:custGeom>
                    <a:avLst/>
                    <a:gdLst>
                      <a:gd name="T0" fmla="*/ 0 w 70"/>
                      <a:gd name="T1" fmla="*/ 78 h 78"/>
                      <a:gd name="T2" fmla="*/ 0 w 70"/>
                      <a:gd name="T3" fmla="*/ 0 h 78"/>
                      <a:gd name="T4" fmla="*/ 70 w 70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0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7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67" name="Rectangle 195"/>
                  <p:cNvSpPr>
                    <a:spLocks noChangeArrowheads="1"/>
                  </p:cNvSpPr>
                  <p:nvPr/>
                </p:nvSpPr>
                <p:spPr bwMode="auto">
                  <a:xfrm>
                    <a:off x="2758" y="-748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4432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868" name="Freeform 196"/>
                  <p:cNvSpPr>
                    <a:spLocks/>
                  </p:cNvSpPr>
                  <p:nvPr/>
                </p:nvSpPr>
                <p:spPr bwMode="auto">
                  <a:xfrm>
                    <a:off x="2703" y="-74859"/>
                    <a:ext cx="52" cy="78"/>
                  </a:xfrm>
                  <a:custGeom>
                    <a:avLst/>
                    <a:gdLst>
                      <a:gd name="T0" fmla="*/ 0 w 52"/>
                      <a:gd name="T1" fmla="*/ 0 h 78"/>
                      <a:gd name="T2" fmla="*/ 0 w 52"/>
                      <a:gd name="T3" fmla="*/ 78 h 78"/>
                      <a:gd name="T4" fmla="*/ 52 w 52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2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52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69" name="Freeform 197"/>
                  <p:cNvSpPr>
                    <a:spLocks/>
                  </p:cNvSpPr>
                  <p:nvPr/>
                </p:nvSpPr>
                <p:spPr bwMode="auto">
                  <a:xfrm>
                    <a:off x="2685" y="-74862"/>
                    <a:ext cx="18" cy="118"/>
                  </a:xfrm>
                  <a:custGeom>
                    <a:avLst/>
                    <a:gdLst>
                      <a:gd name="T0" fmla="*/ 0 w 18"/>
                      <a:gd name="T1" fmla="*/ 118 h 118"/>
                      <a:gd name="T2" fmla="*/ 0 w 18"/>
                      <a:gd name="T3" fmla="*/ 0 h 118"/>
                      <a:gd name="T4" fmla="*/ 18 w 18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1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70" name="Rectangle 198"/>
                  <p:cNvSpPr>
                    <a:spLocks noChangeArrowheads="1"/>
                  </p:cNvSpPr>
                  <p:nvPr/>
                </p:nvSpPr>
                <p:spPr bwMode="auto">
                  <a:xfrm>
                    <a:off x="2979" y="-74722"/>
                    <a:ext cx="1386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CP000964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Klebsiella pneumoniae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342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871" name="Freeform 199"/>
                  <p:cNvSpPr>
                    <a:spLocks/>
                  </p:cNvSpPr>
                  <p:nvPr/>
                </p:nvSpPr>
                <p:spPr bwMode="auto">
                  <a:xfrm>
                    <a:off x="2976" y="-7467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72" name="Rectangle 200"/>
                  <p:cNvSpPr>
                    <a:spLocks noChangeArrowheads="1"/>
                  </p:cNvSpPr>
                  <p:nvPr/>
                </p:nvSpPr>
                <p:spPr bwMode="auto">
                  <a:xfrm>
                    <a:off x="2979" y="-746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6720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873" name="Freeform 201"/>
                  <p:cNvSpPr>
                    <a:spLocks/>
                  </p:cNvSpPr>
                  <p:nvPr/>
                </p:nvSpPr>
                <p:spPr bwMode="auto">
                  <a:xfrm>
                    <a:off x="2976" y="-7461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74" name="Freeform 202"/>
                  <p:cNvSpPr>
                    <a:spLocks/>
                  </p:cNvSpPr>
                  <p:nvPr/>
                </p:nvSpPr>
                <p:spPr bwMode="auto">
                  <a:xfrm>
                    <a:off x="2685" y="-74738"/>
                    <a:ext cx="291" cy="119"/>
                  </a:xfrm>
                  <a:custGeom>
                    <a:avLst/>
                    <a:gdLst>
                      <a:gd name="T0" fmla="*/ 0 w 291"/>
                      <a:gd name="T1" fmla="*/ 0 h 119"/>
                      <a:gd name="T2" fmla="*/ 0 w 291"/>
                      <a:gd name="T3" fmla="*/ 119 h 119"/>
                      <a:gd name="T4" fmla="*/ 291 w 291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1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291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75" name="Freeform 203"/>
                  <p:cNvSpPr>
                    <a:spLocks/>
                  </p:cNvSpPr>
                  <p:nvPr/>
                </p:nvSpPr>
                <p:spPr bwMode="auto">
                  <a:xfrm>
                    <a:off x="2598" y="-74741"/>
                    <a:ext cx="87" cy="186"/>
                  </a:xfrm>
                  <a:custGeom>
                    <a:avLst/>
                    <a:gdLst>
                      <a:gd name="T0" fmla="*/ 0 w 87"/>
                      <a:gd name="T1" fmla="*/ 186 h 186"/>
                      <a:gd name="T2" fmla="*/ 0 w 87"/>
                      <a:gd name="T3" fmla="*/ 0 h 186"/>
                      <a:gd name="T4" fmla="*/ 87 w 87"/>
                      <a:gd name="T5" fmla="*/ 0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7" h="186">
                        <a:moveTo>
                          <a:pt x="0" y="186"/>
                        </a:moveTo>
                        <a:lnTo>
                          <a:pt x="0" y="0"/>
                        </a:lnTo>
                        <a:lnTo>
                          <a:pt x="8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76" name="Rectangle 204"/>
                  <p:cNvSpPr>
                    <a:spLocks noChangeArrowheads="1"/>
                  </p:cNvSpPr>
                  <p:nvPr/>
                </p:nvSpPr>
                <p:spPr bwMode="auto">
                  <a:xfrm>
                    <a:off x="3058" y="-745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6750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877" name="Freeform 205"/>
                  <p:cNvSpPr>
                    <a:spLocks/>
                  </p:cNvSpPr>
                  <p:nvPr/>
                </p:nvSpPr>
                <p:spPr bwMode="auto">
                  <a:xfrm>
                    <a:off x="2625" y="-74457"/>
                    <a:ext cx="430" cy="91"/>
                  </a:xfrm>
                  <a:custGeom>
                    <a:avLst/>
                    <a:gdLst>
                      <a:gd name="T0" fmla="*/ 0 w 430"/>
                      <a:gd name="T1" fmla="*/ 91 h 91"/>
                      <a:gd name="T2" fmla="*/ 0 w 430"/>
                      <a:gd name="T3" fmla="*/ 0 h 91"/>
                      <a:gd name="T4" fmla="*/ 430 w 430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0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43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78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2761" y="-743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6867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879" name="Freeform 207"/>
                  <p:cNvSpPr>
                    <a:spLocks/>
                  </p:cNvSpPr>
                  <p:nvPr/>
                </p:nvSpPr>
                <p:spPr bwMode="auto">
                  <a:xfrm>
                    <a:off x="2694" y="-74349"/>
                    <a:ext cx="64" cy="78"/>
                  </a:xfrm>
                  <a:custGeom>
                    <a:avLst/>
                    <a:gdLst>
                      <a:gd name="T0" fmla="*/ 0 w 64"/>
                      <a:gd name="T1" fmla="*/ 78 h 78"/>
                      <a:gd name="T2" fmla="*/ 0 w 64"/>
                      <a:gd name="T3" fmla="*/ 0 h 78"/>
                      <a:gd name="T4" fmla="*/ 64 w 64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4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6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880" name="Rectangle 208"/>
                  <p:cNvSpPr>
                    <a:spLocks noChangeArrowheads="1"/>
                  </p:cNvSpPr>
                  <p:nvPr/>
                </p:nvSpPr>
                <p:spPr bwMode="auto">
                  <a:xfrm>
                    <a:off x="2754" y="-74290"/>
                    <a:ext cx="1508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CP001614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Teredinibacter turnerae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T7901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</p:grpSp>
            <p:grpSp>
              <p:nvGrpSpPr>
                <p:cNvPr id="7" name="Group 410"/>
                <p:cNvGrpSpPr>
                  <a:grpSpLocks/>
                </p:cNvGrpSpPr>
                <p:nvPr/>
              </p:nvGrpSpPr>
              <p:grpSpPr bwMode="auto">
                <a:xfrm>
                  <a:off x="2061" y="-74921"/>
                  <a:ext cx="3204" cy="7972"/>
                  <a:chOff x="2061" y="-74921"/>
                  <a:chExt cx="3204" cy="7972"/>
                </a:xfrm>
              </p:grpSpPr>
              <p:sp>
                <p:nvSpPr>
                  <p:cNvPr id="5481" name="Freeform 210"/>
                  <p:cNvSpPr>
                    <a:spLocks/>
                  </p:cNvSpPr>
                  <p:nvPr/>
                </p:nvSpPr>
                <p:spPr bwMode="auto">
                  <a:xfrm>
                    <a:off x="2751" y="-7424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82" name="Rectangle 211"/>
                  <p:cNvSpPr>
                    <a:spLocks noChangeArrowheads="1"/>
                  </p:cNvSpPr>
                  <p:nvPr/>
                </p:nvSpPr>
                <p:spPr bwMode="auto">
                  <a:xfrm>
                    <a:off x="2754" y="-741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4611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83" name="Freeform 212"/>
                  <p:cNvSpPr>
                    <a:spLocks/>
                  </p:cNvSpPr>
                  <p:nvPr/>
                </p:nvSpPr>
                <p:spPr bwMode="auto">
                  <a:xfrm>
                    <a:off x="2751" y="-7418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84" name="Freeform 213"/>
                  <p:cNvSpPr>
                    <a:spLocks/>
                  </p:cNvSpPr>
                  <p:nvPr/>
                </p:nvSpPr>
                <p:spPr bwMode="auto">
                  <a:xfrm>
                    <a:off x="2694" y="-74265"/>
                    <a:ext cx="57" cy="78"/>
                  </a:xfrm>
                  <a:custGeom>
                    <a:avLst/>
                    <a:gdLst>
                      <a:gd name="T0" fmla="*/ 0 w 57"/>
                      <a:gd name="T1" fmla="*/ 0 h 78"/>
                      <a:gd name="T2" fmla="*/ 0 w 57"/>
                      <a:gd name="T3" fmla="*/ 78 h 78"/>
                      <a:gd name="T4" fmla="*/ 57 w 57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57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85" name="Freeform 214"/>
                  <p:cNvSpPr>
                    <a:spLocks/>
                  </p:cNvSpPr>
                  <p:nvPr/>
                </p:nvSpPr>
                <p:spPr bwMode="auto">
                  <a:xfrm>
                    <a:off x="2625" y="-74360"/>
                    <a:ext cx="69" cy="92"/>
                  </a:xfrm>
                  <a:custGeom>
                    <a:avLst/>
                    <a:gdLst>
                      <a:gd name="T0" fmla="*/ 0 w 69"/>
                      <a:gd name="T1" fmla="*/ 0 h 92"/>
                      <a:gd name="T2" fmla="*/ 0 w 69"/>
                      <a:gd name="T3" fmla="*/ 92 h 92"/>
                      <a:gd name="T4" fmla="*/ 69 w 69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9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69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86" name="Freeform 215"/>
                  <p:cNvSpPr>
                    <a:spLocks/>
                  </p:cNvSpPr>
                  <p:nvPr/>
                </p:nvSpPr>
                <p:spPr bwMode="auto">
                  <a:xfrm>
                    <a:off x="2598" y="-74549"/>
                    <a:ext cx="27" cy="186"/>
                  </a:xfrm>
                  <a:custGeom>
                    <a:avLst/>
                    <a:gdLst>
                      <a:gd name="T0" fmla="*/ 0 w 27"/>
                      <a:gd name="T1" fmla="*/ 0 h 186"/>
                      <a:gd name="T2" fmla="*/ 0 w 27"/>
                      <a:gd name="T3" fmla="*/ 186 h 186"/>
                      <a:gd name="T4" fmla="*/ 27 w 27"/>
                      <a:gd name="T5" fmla="*/ 186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" h="186">
                        <a:moveTo>
                          <a:pt x="0" y="0"/>
                        </a:moveTo>
                        <a:lnTo>
                          <a:pt x="0" y="186"/>
                        </a:lnTo>
                        <a:lnTo>
                          <a:pt x="27" y="18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87" name="Freeform 216"/>
                  <p:cNvSpPr>
                    <a:spLocks/>
                  </p:cNvSpPr>
                  <p:nvPr/>
                </p:nvSpPr>
                <p:spPr bwMode="auto">
                  <a:xfrm>
                    <a:off x="2532" y="-74552"/>
                    <a:ext cx="66" cy="287"/>
                  </a:xfrm>
                  <a:custGeom>
                    <a:avLst/>
                    <a:gdLst>
                      <a:gd name="T0" fmla="*/ 0 w 66"/>
                      <a:gd name="T1" fmla="*/ 287 h 287"/>
                      <a:gd name="T2" fmla="*/ 0 w 66"/>
                      <a:gd name="T3" fmla="*/ 0 h 287"/>
                      <a:gd name="T4" fmla="*/ 66 w 66"/>
                      <a:gd name="T5" fmla="*/ 0 h 2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6" h="287">
                        <a:moveTo>
                          <a:pt x="0" y="287"/>
                        </a:moveTo>
                        <a:lnTo>
                          <a:pt x="0" y="0"/>
                        </a:lnTo>
                        <a:lnTo>
                          <a:pt x="6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88" name="Rectangle 217"/>
                  <p:cNvSpPr>
                    <a:spLocks noChangeArrowheads="1"/>
                  </p:cNvSpPr>
                  <p:nvPr/>
                </p:nvSpPr>
                <p:spPr bwMode="auto">
                  <a:xfrm>
                    <a:off x="2785" y="-740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6421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89" name="Freeform 218"/>
                  <p:cNvSpPr>
                    <a:spLocks/>
                  </p:cNvSpPr>
                  <p:nvPr/>
                </p:nvSpPr>
                <p:spPr bwMode="auto">
                  <a:xfrm>
                    <a:off x="2667" y="-74025"/>
                    <a:ext cx="115" cy="51"/>
                  </a:xfrm>
                  <a:custGeom>
                    <a:avLst/>
                    <a:gdLst>
                      <a:gd name="T0" fmla="*/ 0 w 115"/>
                      <a:gd name="T1" fmla="*/ 51 h 51"/>
                      <a:gd name="T2" fmla="*/ 0 w 115"/>
                      <a:gd name="T3" fmla="*/ 0 h 51"/>
                      <a:gd name="T4" fmla="*/ 115 w 115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5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1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90" name="Rectangle 219"/>
                  <p:cNvSpPr>
                    <a:spLocks noChangeArrowheads="1"/>
                  </p:cNvSpPr>
                  <p:nvPr/>
                </p:nvSpPr>
                <p:spPr bwMode="auto">
                  <a:xfrm>
                    <a:off x="2799" y="-739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6688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91" name="Freeform 220"/>
                  <p:cNvSpPr>
                    <a:spLocks/>
                  </p:cNvSpPr>
                  <p:nvPr/>
                </p:nvSpPr>
                <p:spPr bwMode="auto">
                  <a:xfrm>
                    <a:off x="2667" y="-73968"/>
                    <a:ext cx="129" cy="51"/>
                  </a:xfrm>
                  <a:custGeom>
                    <a:avLst/>
                    <a:gdLst>
                      <a:gd name="T0" fmla="*/ 0 w 129"/>
                      <a:gd name="T1" fmla="*/ 0 h 51"/>
                      <a:gd name="T2" fmla="*/ 0 w 129"/>
                      <a:gd name="T3" fmla="*/ 51 h 51"/>
                      <a:gd name="T4" fmla="*/ 129 w 12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2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92" name="Freeform 221"/>
                  <p:cNvSpPr>
                    <a:spLocks/>
                  </p:cNvSpPr>
                  <p:nvPr/>
                </p:nvSpPr>
                <p:spPr bwMode="auto">
                  <a:xfrm>
                    <a:off x="2532" y="-74259"/>
                    <a:ext cx="135" cy="288"/>
                  </a:xfrm>
                  <a:custGeom>
                    <a:avLst/>
                    <a:gdLst>
                      <a:gd name="T0" fmla="*/ 0 w 135"/>
                      <a:gd name="T1" fmla="*/ 0 h 288"/>
                      <a:gd name="T2" fmla="*/ 0 w 135"/>
                      <a:gd name="T3" fmla="*/ 288 h 288"/>
                      <a:gd name="T4" fmla="*/ 135 w 135"/>
                      <a:gd name="T5" fmla="*/ 288 h 2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5" h="288">
                        <a:moveTo>
                          <a:pt x="0" y="0"/>
                        </a:moveTo>
                        <a:lnTo>
                          <a:pt x="0" y="288"/>
                        </a:lnTo>
                        <a:lnTo>
                          <a:pt x="135" y="28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93" name="Freeform 222"/>
                  <p:cNvSpPr>
                    <a:spLocks/>
                  </p:cNvSpPr>
                  <p:nvPr/>
                </p:nvSpPr>
                <p:spPr bwMode="auto">
                  <a:xfrm>
                    <a:off x="2487" y="-74262"/>
                    <a:ext cx="45" cy="264"/>
                  </a:xfrm>
                  <a:custGeom>
                    <a:avLst/>
                    <a:gdLst>
                      <a:gd name="T0" fmla="*/ 0 w 45"/>
                      <a:gd name="T1" fmla="*/ 264 h 264"/>
                      <a:gd name="T2" fmla="*/ 0 w 45"/>
                      <a:gd name="T3" fmla="*/ 0 h 264"/>
                      <a:gd name="T4" fmla="*/ 45 w 45"/>
                      <a:gd name="T5" fmla="*/ 0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5" h="264">
                        <a:moveTo>
                          <a:pt x="0" y="264"/>
                        </a:moveTo>
                        <a:lnTo>
                          <a:pt x="0" y="0"/>
                        </a:lnTo>
                        <a:lnTo>
                          <a:pt x="4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94" name="Rectangle 223"/>
                  <p:cNvSpPr>
                    <a:spLocks noChangeArrowheads="1"/>
                  </p:cNvSpPr>
                  <p:nvPr/>
                </p:nvSpPr>
                <p:spPr bwMode="auto">
                  <a:xfrm>
                    <a:off x="2778" y="-738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4299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95" name="Freeform 224"/>
                  <p:cNvSpPr>
                    <a:spLocks/>
                  </p:cNvSpPr>
                  <p:nvPr/>
                </p:nvSpPr>
                <p:spPr bwMode="auto">
                  <a:xfrm>
                    <a:off x="2557" y="-73809"/>
                    <a:ext cx="218" cy="78"/>
                  </a:xfrm>
                  <a:custGeom>
                    <a:avLst/>
                    <a:gdLst>
                      <a:gd name="T0" fmla="*/ 0 w 218"/>
                      <a:gd name="T1" fmla="*/ 78 h 78"/>
                      <a:gd name="T2" fmla="*/ 0 w 218"/>
                      <a:gd name="T3" fmla="*/ 0 h 78"/>
                      <a:gd name="T4" fmla="*/ 218 w 218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8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1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96" name="Rectangle 225"/>
                  <p:cNvSpPr>
                    <a:spLocks noChangeArrowheads="1"/>
                  </p:cNvSpPr>
                  <p:nvPr/>
                </p:nvSpPr>
                <p:spPr bwMode="auto">
                  <a:xfrm>
                    <a:off x="2961" y="-737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1229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97" name="Freeform 226"/>
                  <p:cNvSpPr>
                    <a:spLocks/>
                  </p:cNvSpPr>
                  <p:nvPr/>
                </p:nvSpPr>
                <p:spPr bwMode="auto">
                  <a:xfrm>
                    <a:off x="2781" y="-73701"/>
                    <a:ext cx="177" cy="51"/>
                  </a:xfrm>
                  <a:custGeom>
                    <a:avLst/>
                    <a:gdLst>
                      <a:gd name="T0" fmla="*/ 0 w 177"/>
                      <a:gd name="T1" fmla="*/ 51 h 51"/>
                      <a:gd name="T2" fmla="*/ 0 w 177"/>
                      <a:gd name="T3" fmla="*/ 0 h 51"/>
                      <a:gd name="T4" fmla="*/ 177 w 17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7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98" name="Rectangle 227"/>
                  <p:cNvSpPr>
                    <a:spLocks noChangeArrowheads="1"/>
                  </p:cNvSpPr>
                  <p:nvPr/>
                </p:nvSpPr>
                <p:spPr bwMode="auto">
                  <a:xfrm>
                    <a:off x="2976" y="-736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6118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99" name="Freeform 228"/>
                  <p:cNvSpPr>
                    <a:spLocks/>
                  </p:cNvSpPr>
                  <p:nvPr/>
                </p:nvSpPr>
                <p:spPr bwMode="auto">
                  <a:xfrm>
                    <a:off x="2781" y="-73644"/>
                    <a:ext cx="192" cy="51"/>
                  </a:xfrm>
                  <a:custGeom>
                    <a:avLst/>
                    <a:gdLst>
                      <a:gd name="T0" fmla="*/ 0 w 192"/>
                      <a:gd name="T1" fmla="*/ 0 h 51"/>
                      <a:gd name="T2" fmla="*/ 0 w 192"/>
                      <a:gd name="T3" fmla="*/ 51 h 51"/>
                      <a:gd name="T4" fmla="*/ 192 w 19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9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00" name="Freeform 229"/>
                  <p:cNvSpPr>
                    <a:spLocks/>
                  </p:cNvSpPr>
                  <p:nvPr/>
                </p:nvSpPr>
                <p:spPr bwMode="auto">
                  <a:xfrm>
                    <a:off x="2557" y="-73725"/>
                    <a:ext cx="224" cy="78"/>
                  </a:xfrm>
                  <a:custGeom>
                    <a:avLst/>
                    <a:gdLst>
                      <a:gd name="T0" fmla="*/ 0 w 224"/>
                      <a:gd name="T1" fmla="*/ 0 h 78"/>
                      <a:gd name="T2" fmla="*/ 0 w 224"/>
                      <a:gd name="T3" fmla="*/ 78 h 78"/>
                      <a:gd name="T4" fmla="*/ 224 w 224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4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24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01" name="Freeform 230"/>
                  <p:cNvSpPr>
                    <a:spLocks/>
                  </p:cNvSpPr>
                  <p:nvPr/>
                </p:nvSpPr>
                <p:spPr bwMode="auto">
                  <a:xfrm>
                    <a:off x="2487" y="-73992"/>
                    <a:ext cx="70" cy="264"/>
                  </a:xfrm>
                  <a:custGeom>
                    <a:avLst/>
                    <a:gdLst>
                      <a:gd name="T0" fmla="*/ 0 w 70"/>
                      <a:gd name="T1" fmla="*/ 0 h 264"/>
                      <a:gd name="T2" fmla="*/ 0 w 70"/>
                      <a:gd name="T3" fmla="*/ 264 h 264"/>
                      <a:gd name="T4" fmla="*/ 70 w 70"/>
                      <a:gd name="T5" fmla="*/ 264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0" h="264">
                        <a:moveTo>
                          <a:pt x="0" y="0"/>
                        </a:moveTo>
                        <a:lnTo>
                          <a:pt x="0" y="264"/>
                        </a:lnTo>
                        <a:lnTo>
                          <a:pt x="70" y="26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02" name="Freeform 231"/>
                  <p:cNvSpPr>
                    <a:spLocks/>
                  </p:cNvSpPr>
                  <p:nvPr/>
                </p:nvSpPr>
                <p:spPr bwMode="auto">
                  <a:xfrm>
                    <a:off x="2411" y="-73995"/>
                    <a:ext cx="76" cy="333"/>
                  </a:xfrm>
                  <a:custGeom>
                    <a:avLst/>
                    <a:gdLst>
                      <a:gd name="T0" fmla="*/ 0 w 76"/>
                      <a:gd name="T1" fmla="*/ 333 h 333"/>
                      <a:gd name="T2" fmla="*/ 0 w 76"/>
                      <a:gd name="T3" fmla="*/ 0 h 333"/>
                      <a:gd name="T4" fmla="*/ 76 w 76"/>
                      <a:gd name="T5" fmla="*/ 0 h 3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333">
                        <a:moveTo>
                          <a:pt x="0" y="333"/>
                        </a:moveTo>
                        <a:lnTo>
                          <a:pt x="0" y="0"/>
                        </a:lnTo>
                        <a:lnTo>
                          <a:pt x="7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03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2697" y="-73534"/>
                    <a:ext cx="1337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AB189453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Pseudomonas azotifigens</a:t>
                    </a:r>
                    <a:endParaRPr kumimoji="0" lang="zh-CN" altLang="zh-CN" sz="18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04" name="Freeform 233"/>
                  <p:cNvSpPr>
                    <a:spLocks/>
                  </p:cNvSpPr>
                  <p:nvPr/>
                </p:nvSpPr>
                <p:spPr bwMode="auto">
                  <a:xfrm>
                    <a:off x="2694" y="-73485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05" name="Rectangle 234"/>
                  <p:cNvSpPr>
                    <a:spLocks noChangeArrowheads="1"/>
                  </p:cNvSpPr>
                  <p:nvPr/>
                </p:nvSpPr>
                <p:spPr bwMode="auto">
                  <a:xfrm>
                    <a:off x="2697" y="-734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5727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06" name="Freeform 235"/>
                  <p:cNvSpPr>
                    <a:spLocks/>
                  </p:cNvSpPr>
                  <p:nvPr/>
                </p:nvSpPr>
                <p:spPr bwMode="auto">
                  <a:xfrm>
                    <a:off x="2694" y="-73428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07" name="Freeform 236"/>
                  <p:cNvSpPr>
                    <a:spLocks/>
                  </p:cNvSpPr>
                  <p:nvPr/>
                </p:nvSpPr>
                <p:spPr bwMode="auto">
                  <a:xfrm>
                    <a:off x="2562" y="-73431"/>
                    <a:ext cx="132" cy="105"/>
                  </a:xfrm>
                  <a:custGeom>
                    <a:avLst/>
                    <a:gdLst>
                      <a:gd name="T0" fmla="*/ 0 w 132"/>
                      <a:gd name="T1" fmla="*/ 105 h 105"/>
                      <a:gd name="T2" fmla="*/ 0 w 132"/>
                      <a:gd name="T3" fmla="*/ 0 h 105"/>
                      <a:gd name="T4" fmla="*/ 132 w 132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2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13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08" name="Rectangle 237"/>
                  <p:cNvSpPr>
                    <a:spLocks noChangeArrowheads="1"/>
                  </p:cNvSpPr>
                  <p:nvPr/>
                </p:nvSpPr>
                <p:spPr bwMode="auto">
                  <a:xfrm>
                    <a:off x="2802" y="-73318"/>
                    <a:ext cx="1330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CP001157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Azotobacter vinelandii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DJ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09" name="Freeform 238"/>
                  <p:cNvSpPr>
                    <a:spLocks/>
                  </p:cNvSpPr>
                  <p:nvPr/>
                </p:nvSpPr>
                <p:spPr bwMode="auto">
                  <a:xfrm>
                    <a:off x="2799" y="-7326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10" name="Rectangle 239"/>
                  <p:cNvSpPr>
                    <a:spLocks noChangeArrowheads="1"/>
                  </p:cNvSpPr>
                  <p:nvPr/>
                </p:nvSpPr>
                <p:spPr bwMode="auto">
                  <a:xfrm>
                    <a:off x="2802" y="-732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4770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11" name="Freeform 240"/>
                  <p:cNvSpPr>
                    <a:spLocks/>
                  </p:cNvSpPr>
                  <p:nvPr/>
                </p:nvSpPr>
                <p:spPr bwMode="auto">
                  <a:xfrm>
                    <a:off x="2799" y="-7321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12" name="Freeform 241"/>
                  <p:cNvSpPr>
                    <a:spLocks/>
                  </p:cNvSpPr>
                  <p:nvPr/>
                </p:nvSpPr>
                <p:spPr bwMode="auto">
                  <a:xfrm>
                    <a:off x="2562" y="-73320"/>
                    <a:ext cx="237" cy="105"/>
                  </a:xfrm>
                  <a:custGeom>
                    <a:avLst/>
                    <a:gdLst>
                      <a:gd name="T0" fmla="*/ 0 w 237"/>
                      <a:gd name="T1" fmla="*/ 0 h 105"/>
                      <a:gd name="T2" fmla="*/ 0 w 237"/>
                      <a:gd name="T3" fmla="*/ 105 h 105"/>
                      <a:gd name="T4" fmla="*/ 237 w 237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7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237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13" name="Freeform 242"/>
                  <p:cNvSpPr>
                    <a:spLocks/>
                  </p:cNvSpPr>
                  <p:nvPr/>
                </p:nvSpPr>
                <p:spPr bwMode="auto">
                  <a:xfrm>
                    <a:off x="2411" y="-73656"/>
                    <a:ext cx="151" cy="333"/>
                  </a:xfrm>
                  <a:custGeom>
                    <a:avLst/>
                    <a:gdLst>
                      <a:gd name="T0" fmla="*/ 0 w 151"/>
                      <a:gd name="T1" fmla="*/ 0 h 333"/>
                      <a:gd name="T2" fmla="*/ 0 w 151"/>
                      <a:gd name="T3" fmla="*/ 333 h 333"/>
                      <a:gd name="T4" fmla="*/ 151 w 151"/>
                      <a:gd name="T5" fmla="*/ 333 h 3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1" h="333">
                        <a:moveTo>
                          <a:pt x="0" y="0"/>
                        </a:moveTo>
                        <a:lnTo>
                          <a:pt x="0" y="333"/>
                        </a:lnTo>
                        <a:lnTo>
                          <a:pt x="151" y="33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14" name="Freeform 243"/>
                  <p:cNvSpPr>
                    <a:spLocks/>
                  </p:cNvSpPr>
                  <p:nvPr/>
                </p:nvSpPr>
                <p:spPr bwMode="auto">
                  <a:xfrm>
                    <a:off x="2331" y="-73659"/>
                    <a:ext cx="80" cy="1114"/>
                  </a:xfrm>
                  <a:custGeom>
                    <a:avLst/>
                    <a:gdLst>
                      <a:gd name="T0" fmla="*/ 0 w 80"/>
                      <a:gd name="T1" fmla="*/ 1114 h 1114"/>
                      <a:gd name="T2" fmla="*/ 0 w 80"/>
                      <a:gd name="T3" fmla="*/ 0 h 1114"/>
                      <a:gd name="T4" fmla="*/ 80 w 80"/>
                      <a:gd name="T5" fmla="*/ 0 h 11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0" h="1114">
                        <a:moveTo>
                          <a:pt x="0" y="1114"/>
                        </a:moveTo>
                        <a:lnTo>
                          <a:pt x="0" y="0"/>
                        </a:lnTo>
                        <a:lnTo>
                          <a:pt x="8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15" name="Rectangle 244"/>
                  <p:cNvSpPr>
                    <a:spLocks noChangeArrowheads="1"/>
                  </p:cNvSpPr>
                  <p:nvPr/>
                </p:nvSpPr>
                <p:spPr bwMode="auto">
                  <a:xfrm>
                    <a:off x="3010" y="-73102"/>
                    <a:ext cx="1576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CP002738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Methylomonas methanica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MC09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16" name="Freeform 245"/>
                  <p:cNvSpPr>
                    <a:spLocks/>
                  </p:cNvSpPr>
                  <p:nvPr/>
                </p:nvSpPr>
                <p:spPr bwMode="auto">
                  <a:xfrm>
                    <a:off x="3007" y="-7305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17" name="Rectangle 246"/>
                  <p:cNvSpPr>
                    <a:spLocks noChangeArrowheads="1"/>
                  </p:cNvSpPr>
                  <p:nvPr/>
                </p:nvSpPr>
                <p:spPr bwMode="auto">
                  <a:xfrm>
                    <a:off x="3010" y="-729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3504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18" name="Freeform 247"/>
                  <p:cNvSpPr>
                    <a:spLocks/>
                  </p:cNvSpPr>
                  <p:nvPr/>
                </p:nvSpPr>
                <p:spPr bwMode="auto">
                  <a:xfrm>
                    <a:off x="3007" y="-7299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19" name="Freeform 248"/>
                  <p:cNvSpPr>
                    <a:spLocks/>
                  </p:cNvSpPr>
                  <p:nvPr/>
                </p:nvSpPr>
                <p:spPr bwMode="auto">
                  <a:xfrm>
                    <a:off x="2959" y="-72999"/>
                    <a:ext cx="48" cy="78"/>
                  </a:xfrm>
                  <a:custGeom>
                    <a:avLst/>
                    <a:gdLst>
                      <a:gd name="T0" fmla="*/ 0 w 48"/>
                      <a:gd name="T1" fmla="*/ 78 h 78"/>
                      <a:gd name="T2" fmla="*/ 0 w 48"/>
                      <a:gd name="T3" fmla="*/ 0 h 78"/>
                      <a:gd name="T4" fmla="*/ 48 w 48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4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20" name="Rectangle 249"/>
                  <p:cNvSpPr>
                    <a:spLocks noChangeArrowheads="1"/>
                  </p:cNvSpPr>
                  <p:nvPr/>
                </p:nvSpPr>
                <p:spPr bwMode="auto">
                  <a:xfrm>
                    <a:off x="3036" y="-72886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618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21" name="Freeform 250"/>
                  <p:cNvSpPr>
                    <a:spLocks/>
                  </p:cNvSpPr>
                  <p:nvPr/>
                </p:nvSpPr>
                <p:spPr bwMode="auto">
                  <a:xfrm>
                    <a:off x="2959" y="-72915"/>
                    <a:ext cx="74" cy="78"/>
                  </a:xfrm>
                  <a:custGeom>
                    <a:avLst/>
                    <a:gdLst>
                      <a:gd name="T0" fmla="*/ 0 w 74"/>
                      <a:gd name="T1" fmla="*/ 0 h 78"/>
                      <a:gd name="T2" fmla="*/ 0 w 74"/>
                      <a:gd name="T3" fmla="*/ 78 h 78"/>
                      <a:gd name="T4" fmla="*/ 74 w 74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4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74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22" name="Freeform 251"/>
                  <p:cNvSpPr>
                    <a:spLocks/>
                  </p:cNvSpPr>
                  <p:nvPr/>
                </p:nvSpPr>
                <p:spPr bwMode="auto">
                  <a:xfrm>
                    <a:off x="2812" y="-72918"/>
                    <a:ext cx="147" cy="118"/>
                  </a:xfrm>
                  <a:custGeom>
                    <a:avLst/>
                    <a:gdLst>
                      <a:gd name="T0" fmla="*/ 0 w 147"/>
                      <a:gd name="T1" fmla="*/ 118 h 118"/>
                      <a:gd name="T2" fmla="*/ 0 w 147"/>
                      <a:gd name="T3" fmla="*/ 0 h 118"/>
                      <a:gd name="T4" fmla="*/ 147 w 147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7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14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23" name="Rectangle 252"/>
                  <p:cNvSpPr>
                    <a:spLocks noChangeArrowheads="1"/>
                  </p:cNvSpPr>
                  <p:nvPr/>
                </p:nvSpPr>
                <p:spPr bwMode="auto">
                  <a:xfrm>
                    <a:off x="2910" y="-727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4087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24" name="Freeform 253"/>
                  <p:cNvSpPr>
                    <a:spLocks/>
                  </p:cNvSpPr>
                  <p:nvPr/>
                </p:nvSpPr>
                <p:spPr bwMode="auto">
                  <a:xfrm>
                    <a:off x="2851" y="-72729"/>
                    <a:ext cx="56" cy="51"/>
                  </a:xfrm>
                  <a:custGeom>
                    <a:avLst/>
                    <a:gdLst>
                      <a:gd name="T0" fmla="*/ 0 w 56"/>
                      <a:gd name="T1" fmla="*/ 51 h 51"/>
                      <a:gd name="T2" fmla="*/ 0 w 56"/>
                      <a:gd name="T3" fmla="*/ 0 h 51"/>
                      <a:gd name="T4" fmla="*/ 56 w 5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5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25" name="Rectangle 254"/>
                  <p:cNvSpPr>
                    <a:spLocks noChangeArrowheads="1"/>
                  </p:cNvSpPr>
                  <p:nvPr/>
                </p:nvSpPr>
                <p:spPr bwMode="auto">
                  <a:xfrm>
                    <a:off x="2919" y="-726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4869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26" name="Freeform 255"/>
                  <p:cNvSpPr>
                    <a:spLocks/>
                  </p:cNvSpPr>
                  <p:nvPr/>
                </p:nvSpPr>
                <p:spPr bwMode="auto">
                  <a:xfrm>
                    <a:off x="2851" y="-72672"/>
                    <a:ext cx="65" cy="51"/>
                  </a:xfrm>
                  <a:custGeom>
                    <a:avLst/>
                    <a:gdLst>
                      <a:gd name="T0" fmla="*/ 0 w 65"/>
                      <a:gd name="T1" fmla="*/ 0 h 51"/>
                      <a:gd name="T2" fmla="*/ 0 w 65"/>
                      <a:gd name="T3" fmla="*/ 51 h 51"/>
                      <a:gd name="T4" fmla="*/ 65 w 65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5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65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27" name="Freeform 256"/>
                  <p:cNvSpPr>
                    <a:spLocks/>
                  </p:cNvSpPr>
                  <p:nvPr/>
                </p:nvSpPr>
                <p:spPr bwMode="auto">
                  <a:xfrm>
                    <a:off x="2812" y="-72794"/>
                    <a:ext cx="39" cy="119"/>
                  </a:xfrm>
                  <a:custGeom>
                    <a:avLst/>
                    <a:gdLst>
                      <a:gd name="T0" fmla="*/ 0 w 39"/>
                      <a:gd name="T1" fmla="*/ 0 h 119"/>
                      <a:gd name="T2" fmla="*/ 0 w 39"/>
                      <a:gd name="T3" fmla="*/ 119 h 119"/>
                      <a:gd name="T4" fmla="*/ 39 w 39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39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28" name="Freeform 257"/>
                  <p:cNvSpPr>
                    <a:spLocks/>
                  </p:cNvSpPr>
                  <p:nvPr/>
                </p:nvSpPr>
                <p:spPr bwMode="auto">
                  <a:xfrm>
                    <a:off x="2691" y="-72797"/>
                    <a:ext cx="121" cy="165"/>
                  </a:xfrm>
                  <a:custGeom>
                    <a:avLst/>
                    <a:gdLst>
                      <a:gd name="T0" fmla="*/ 0 w 121"/>
                      <a:gd name="T1" fmla="*/ 165 h 165"/>
                      <a:gd name="T2" fmla="*/ 0 w 121"/>
                      <a:gd name="T3" fmla="*/ 0 h 165"/>
                      <a:gd name="T4" fmla="*/ 121 w 121"/>
                      <a:gd name="T5" fmla="*/ 0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1" h="165">
                        <a:moveTo>
                          <a:pt x="0" y="165"/>
                        </a:moveTo>
                        <a:lnTo>
                          <a:pt x="0" y="0"/>
                        </a:lnTo>
                        <a:lnTo>
                          <a:pt x="12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29" name="Rectangle 258"/>
                  <p:cNvSpPr>
                    <a:spLocks noChangeArrowheads="1"/>
                  </p:cNvSpPr>
                  <p:nvPr/>
                </p:nvSpPr>
                <p:spPr bwMode="auto">
                  <a:xfrm>
                    <a:off x="2898" y="-72562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644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30" name="Freeform 259"/>
                  <p:cNvSpPr>
                    <a:spLocks/>
                  </p:cNvSpPr>
                  <p:nvPr/>
                </p:nvSpPr>
                <p:spPr bwMode="auto">
                  <a:xfrm>
                    <a:off x="2776" y="-72513"/>
                    <a:ext cx="119" cy="51"/>
                  </a:xfrm>
                  <a:custGeom>
                    <a:avLst/>
                    <a:gdLst>
                      <a:gd name="T0" fmla="*/ 0 w 119"/>
                      <a:gd name="T1" fmla="*/ 51 h 51"/>
                      <a:gd name="T2" fmla="*/ 0 w 119"/>
                      <a:gd name="T3" fmla="*/ 0 h 51"/>
                      <a:gd name="T4" fmla="*/ 119 w 11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1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31" name="Rectangle 260"/>
                  <p:cNvSpPr>
                    <a:spLocks noChangeArrowheads="1"/>
                  </p:cNvSpPr>
                  <p:nvPr/>
                </p:nvSpPr>
                <p:spPr bwMode="auto">
                  <a:xfrm>
                    <a:off x="3030" y="-724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2429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32" name="Freeform 261"/>
                  <p:cNvSpPr>
                    <a:spLocks/>
                  </p:cNvSpPr>
                  <p:nvPr/>
                </p:nvSpPr>
                <p:spPr bwMode="auto">
                  <a:xfrm>
                    <a:off x="2776" y="-72456"/>
                    <a:ext cx="251" cy="51"/>
                  </a:xfrm>
                  <a:custGeom>
                    <a:avLst/>
                    <a:gdLst>
                      <a:gd name="T0" fmla="*/ 0 w 251"/>
                      <a:gd name="T1" fmla="*/ 0 h 51"/>
                      <a:gd name="T2" fmla="*/ 0 w 251"/>
                      <a:gd name="T3" fmla="*/ 51 h 51"/>
                      <a:gd name="T4" fmla="*/ 251 w 251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1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51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33" name="Freeform 262"/>
                  <p:cNvSpPr>
                    <a:spLocks/>
                  </p:cNvSpPr>
                  <p:nvPr/>
                </p:nvSpPr>
                <p:spPr bwMode="auto">
                  <a:xfrm>
                    <a:off x="2691" y="-72626"/>
                    <a:ext cx="85" cy="167"/>
                  </a:xfrm>
                  <a:custGeom>
                    <a:avLst/>
                    <a:gdLst>
                      <a:gd name="T0" fmla="*/ 0 w 85"/>
                      <a:gd name="T1" fmla="*/ 0 h 167"/>
                      <a:gd name="T2" fmla="*/ 0 w 85"/>
                      <a:gd name="T3" fmla="*/ 167 h 167"/>
                      <a:gd name="T4" fmla="*/ 85 w 85"/>
                      <a:gd name="T5" fmla="*/ 167 h 1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5" h="167">
                        <a:moveTo>
                          <a:pt x="0" y="0"/>
                        </a:moveTo>
                        <a:lnTo>
                          <a:pt x="0" y="167"/>
                        </a:lnTo>
                        <a:lnTo>
                          <a:pt x="85" y="16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34" name="Freeform 263"/>
                  <p:cNvSpPr>
                    <a:spLocks/>
                  </p:cNvSpPr>
                  <p:nvPr/>
                </p:nvSpPr>
                <p:spPr bwMode="auto">
                  <a:xfrm>
                    <a:off x="2646" y="-72629"/>
                    <a:ext cx="45" cy="243"/>
                  </a:xfrm>
                  <a:custGeom>
                    <a:avLst/>
                    <a:gdLst>
                      <a:gd name="T0" fmla="*/ 0 w 45"/>
                      <a:gd name="T1" fmla="*/ 243 h 243"/>
                      <a:gd name="T2" fmla="*/ 0 w 45"/>
                      <a:gd name="T3" fmla="*/ 0 h 243"/>
                      <a:gd name="T4" fmla="*/ 45 w 45"/>
                      <a:gd name="T5" fmla="*/ 0 h 2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5" h="243">
                        <a:moveTo>
                          <a:pt x="0" y="243"/>
                        </a:moveTo>
                        <a:lnTo>
                          <a:pt x="0" y="0"/>
                        </a:lnTo>
                        <a:lnTo>
                          <a:pt x="4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35" name="Rectangle 264"/>
                  <p:cNvSpPr>
                    <a:spLocks noChangeArrowheads="1"/>
                  </p:cNvSpPr>
                  <p:nvPr/>
                </p:nvSpPr>
                <p:spPr bwMode="auto">
                  <a:xfrm>
                    <a:off x="2916" y="-72346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928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36" name="Freeform 265"/>
                  <p:cNvSpPr>
                    <a:spLocks/>
                  </p:cNvSpPr>
                  <p:nvPr/>
                </p:nvSpPr>
                <p:spPr bwMode="auto">
                  <a:xfrm>
                    <a:off x="2764" y="-72297"/>
                    <a:ext cx="149" cy="51"/>
                  </a:xfrm>
                  <a:custGeom>
                    <a:avLst/>
                    <a:gdLst>
                      <a:gd name="T0" fmla="*/ 0 w 149"/>
                      <a:gd name="T1" fmla="*/ 51 h 51"/>
                      <a:gd name="T2" fmla="*/ 0 w 149"/>
                      <a:gd name="T3" fmla="*/ 0 h 51"/>
                      <a:gd name="T4" fmla="*/ 149 w 14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4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37" name="Rectangle 266"/>
                  <p:cNvSpPr>
                    <a:spLocks noChangeArrowheads="1"/>
                  </p:cNvSpPr>
                  <p:nvPr/>
                </p:nvSpPr>
                <p:spPr bwMode="auto">
                  <a:xfrm>
                    <a:off x="2863" y="-722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5017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38" name="Freeform 267"/>
                  <p:cNvSpPr>
                    <a:spLocks/>
                  </p:cNvSpPr>
                  <p:nvPr/>
                </p:nvSpPr>
                <p:spPr bwMode="auto">
                  <a:xfrm>
                    <a:off x="2764" y="-72240"/>
                    <a:ext cx="96" cy="51"/>
                  </a:xfrm>
                  <a:custGeom>
                    <a:avLst/>
                    <a:gdLst>
                      <a:gd name="T0" fmla="*/ 0 w 96"/>
                      <a:gd name="T1" fmla="*/ 0 h 51"/>
                      <a:gd name="T2" fmla="*/ 0 w 96"/>
                      <a:gd name="T3" fmla="*/ 51 h 51"/>
                      <a:gd name="T4" fmla="*/ 96 w 96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6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96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39" name="Freeform 268"/>
                  <p:cNvSpPr>
                    <a:spLocks/>
                  </p:cNvSpPr>
                  <p:nvPr/>
                </p:nvSpPr>
                <p:spPr bwMode="auto">
                  <a:xfrm>
                    <a:off x="2706" y="-72243"/>
                    <a:ext cx="58" cy="105"/>
                  </a:xfrm>
                  <a:custGeom>
                    <a:avLst/>
                    <a:gdLst>
                      <a:gd name="T0" fmla="*/ 0 w 58"/>
                      <a:gd name="T1" fmla="*/ 105 h 105"/>
                      <a:gd name="T2" fmla="*/ 0 w 58"/>
                      <a:gd name="T3" fmla="*/ 0 h 105"/>
                      <a:gd name="T4" fmla="*/ 58 w 58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5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40" name="Rectangle 269"/>
                  <p:cNvSpPr>
                    <a:spLocks noChangeArrowheads="1"/>
                  </p:cNvSpPr>
                  <p:nvPr/>
                </p:nvSpPr>
                <p:spPr bwMode="auto">
                  <a:xfrm>
                    <a:off x="2961" y="-72130"/>
                    <a:ext cx="1472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AFWS01000002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Thiorhodovibrio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sp</a:t>
                    </a:r>
                    <a:r>
                      <a: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.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970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41" name="Freeform 270"/>
                  <p:cNvSpPr>
                    <a:spLocks/>
                  </p:cNvSpPr>
                  <p:nvPr/>
                </p:nvSpPr>
                <p:spPr bwMode="auto">
                  <a:xfrm>
                    <a:off x="2958" y="-7208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42" name="Rectangle 271"/>
                  <p:cNvSpPr>
                    <a:spLocks noChangeArrowheads="1"/>
                  </p:cNvSpPr>
                  <p:nvPr/>
                </p:nvSpPr>
                <p:spPr bwMode="auto">
                  <a:xfrm>
                    <a:off x="2961" y="-720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5736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43" name="Freeform 272"/>
                  <p:cNvSpPr>
                    <a:spLocks/>
                  </p:cNvSpPr>
                  <p:nvPr/>
                </p:nvSpPr>
                <p:spPr bwMode="auto">
                  <a:xfrm>
                    <a:off x="2958" y="-7202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44" name="Freeform 273"/>
                  <p:cNvSpPr>
                    <a:spLocks/>
                  </p:cNvSpPr>
                  <p:nvPr/>
                </p:nvSpPr>
                <p:spPr bwMode="auto">
                  <a:xfrm>
                    <a:off x="2706" y="-72132"/>
                    <a:ext cx="252" cy="105"/>
                  </a:xfrm>
                  <a:custGeom>
                    <a:avLst/>
                    <a:gdLst>
                      <a:gd name="T0" fmla="*/ 0 w 252"/>
                      <a:gd name="T1" fmla="*/ 0 h 105"/>
                      <a:gd name="T2" fmla="*/ 0 w 252"/>
                      <a:gd name="T3" fmla="*/ 105 h 105"/>
                      <a:gd name="T4" fmla="*/ 252 w 252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2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252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45" name="Freeform 274"/>
                  <p:cNvSpPr>
                    <a:spLocks/>
                  </p:cNvSpPr>
                  <p:nvPr/>
                </p:nvSpPr>
                <p:spPr bwMode="auto">
                  <a:xfrm>
                    <a:off x="2646" y="-72380"/>
                    <a:ext cx="60" cy="245"/>
                  </a:xfrm>
                  <a:custGeom>
                    <a:avLst/>
                    <a:gdLst>
                      <a:gd name="T0" fmla="*/ 0 w 60"/>
                      <a:gd name="T1" fmla="*/ 0 h 245"/>
                      <a:gd name="T2" fmla="*/ 0 w 60"/>
                      <a:gd name="T3" fmla="*/ 245 h 245"/>
                      <a:gd name="T4" fmla="*/ 60 w 60"/>
                      <a:gd name="T5" fmla="*/ 245 h 2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245">
                        <a:moveTo>
                          <a:pt x="0" y="0"/>
                        </a:moveTo>
                        <a:lnTo>
                          <a:pt x="0" y="245"/>
                        </a:lnTo>
                        <a:lnTo>
                          <a:pt x="60" y="24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46" name="Freeform 275"/>
                  <p:cNvSpPr>
                    <a:spLocks/>
                  </p:cNvSpPr>
                  <p:nvPr/>
                </p:nvSpPr>
                <p:spPr bwMode="auto">
                  <a:xfrm>
                    <a:off x="2545" y="-72383"/>
                    <a:ext cx="101" cy="296"/>
                  </a:xfrm>
                  <a:custGeom>
                    <a:avLst/>
                    <a:gdLst>
                      <a:gd name="T0" fmla="*/ 0 w 101"/>
                      <a:gd name="T1" fmla="*/ 296 h 296"/>
                      <a:gd name="T2" fmla="*/ 0 w 101"/>
                      <a:gd name="T3" fmla="*/ 0 h 296"/>
                      <a:gd name="T4" fmla="*/ 101 w 101"/>
                      <a:gd name="T5" fmla="*/ 0 h 2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1" h="296">
                        <a:moveTo>
                          <a:pt x="0" y="296"/>
                        </a:moveTo>
                        <a:lnTo>
                          <a:pt x="0" y="0"/>
                        </a:lnTo>
                        <a:lnTo>
                          <a:pt x="10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47" name="Rectangle 276"/>
                  <p:cNvSpPr>
                    <a:spLocks noChangeArrowheads="1"/>
                  </p:cNvSpPr>
                  <p:nvPr/>
                </p:nvSpPr>
                <p:spPr bwMode="auto">
                  <a:xfrm>
                    <a:off x="2946" y="-719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1359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48" name="Freeform 277"/>
                  <p:cNvSpPr>
                    <a:spLocks/>
                  </p:cNvSpPr>
                  <p:nvPr/>
                </p:nvSpPr>
                <p:spPr bwMode="auto">
                  <a:xfrm>
                    <a:off x="2758" y="-71865"/>
                    <a:ext cx="185" cy="78"/>
                  </a:xfrm>
                  <a:custGeom>
                    <a:avLst/>
                    <a:gdLst>
                      <a:gd name="T0" fmla="*/ 0 w 185"/>
                      <a:gd name="T1" fmla="*/ 78 h 78"/>
                      <a:gd name="T2" fmla="*/ 0 w 185"/>
                      <a:gd name="T3" fmla="*/ 0 h 78"/>
                      <a:gd name="T4" fmla="*/ 185 w 185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5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8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49" name="Rectangle 278"/>
                  <p:cNvSpPr>
                    <a:spLocks noChangeArrowheads="1"/>
                  </p:cNvSpPr>
                  <p:nvPr/>
                </p:nvSpPr>
                <p:spPr bwMode="auto">
                  <a:xfrm>
                    <a:off x="2820" y="-71806"/>
                    <a:ext cx="1472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AFWV01000003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Thiocapsa marina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5811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50" name="Freeform 279"/>
                  <p:cNvSpPr>
                    <a:spLocks/>
                  </p:cNvSpPr>
                  <p:nvPr/>
                </p:nvSpPr>
                <p:spPr bwMode="auto">
                  <a:xfrm>
                    <a:off x="2817" y="-71757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51" name="Rectangle 280"/>
                  <p:cNvSpPr>
                    <a:spLocks noChangeArrowheads="1"/>
                  </p:cNvSpPr>
                  <p:nvPr/>
                </p:nvSpPr>
                <p:spPr bwMode="auto">
                  <a:xfrm>
                    <a:off x="2820" y="-716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3004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52" name="Freeform 281"/>
                  <p:cNvSpPr>
                    <a:spLocks/>
                  </p:cNvSpPr>
                  <p:nvPr/>
                </p:nvSpPr>
                <p:spPr bwMode="auto">
                  <a:xfrm>
                    <a:off x="2817" y="-7170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53" name="Freeform 282"/>
                  <p:cNvSpPr>
                    <a:spLocks/>
                  </p:cNvSpPr>
                  <p:nvPr/>
                </p:nvSpPr>
                <p:spPr bwMode="auto">
                  <a:xfrm>
                    <a:off x="2758" y="-71781"/>
                    <a:ext cx="59" cy="78"/>
                  </a:xfrm>
                  <a:custGeom>
                    <a:avLst/>
                    <a:gdLst>
                      <a:gd name="T0" fmla="*/ 0 w 59"/>
                      <a:gd name="T1" fmla="*/ 0 h 78"/>
                      <a:gd name="T2" fmla="*/ 0 w 59"/>
                      <a:gd name="T3" fmla="*/ 78 h 78"/>
                      <a:gd name="T4" fmla="*/ 59 w 59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59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54" name="Freeform 283"/>
                  <p:cNvSpPr>
                    <a:spLocks/>
                  </p:cNvSpPr>
                  <p:nvPr/>
                </p:nvSpPr>
                <p:spPr bwMode="auto">
                  <a:xfrm>
                    <a:off x="2545" y="-72081"/>
                    <a:ext cx="213" cy="297"/>
                  </a:xfrm>
                  <a:custGeom>
                    <a:avLst/>
                    <a:gdLst>
                      <a:gd name="T0" fmla="*/ 0 w 213"/>
                      <a:gd name="T1" fmla="*/ 0 h 297"/>
                      <a:gd name="T2" fmla="*/ 0 w 213"/>
                      <a:gd name="T3" fmla="*/ 297 h 297"/>
                      <a:gd name="T4" fmla="*/ 213 w 213"/>
                      <a:gd name="T5" fmla="*/ 297 h 2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3" h="297">
                        <a:moveTo>
                          <a:pt x="0" y="0"/>
                        </a:moveTo>
                        <a:lnTo>
                          <a:pt x="0" y="297"/>
                        </a:lnTo>
                        <a:lnTo>
                          <a:pt x="213" y="29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55" name="Freeform 284"/>
                  <p:cNvSpPr>
                    <a:spLocks/>
                  </p:cNvSpPr>
                  <p:nvPr/>
                </p:nvSpPr>
                <p:spPr bwMode="auto">
                  <a:xfrm>
                    <a:off x="2445" y="-72084"/>
                    <a:ext cx="100" cy="658"/>
                  </a:xfrm>
                  <a:custGeom>
                    <a:avLst/>
                    <a:gdLst>
                      <a:gd name="T0" fmla="*/ 0 w 100"/>
                      <a:gd name="T1" fmla="*/ 658 h 658"/>
                      <a:gd name="T2" fmla="*/ 0 w 100"/>
                      <a:gd name="T3" fmla="*/ 0 h 658"/>
                      <a:gd name="T4" fmla="*/ 100 w 100"/>
                      <a:gd name="T5" fmla="*/ 0 h 6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0" h="658">
                        <a:moveTo>
                          <a:pt x="0" y="658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56" name="Rectangle 285"/>
                  <p:cNvSpPr>
                    <a:spLocks noChangeArrowheads="1"/>
                  </p:cNvSpPr>
                  <p:nvPr/>
                </p:nvSpPr>
                <p:spPr bwMode="auto">
                  <a:xfrm>
                    <a:off x="2895" y="-715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5351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57" name="Freeform 286"/>
                  <p:cNvSpPr>
                    <a:spLocks/>
                  </p:cNvSpPr>
                  <p:nvPr/>
                </p:nvSpPr>
                <p:spPr bwMode="auto">
                  <a:xfrm>
                    <a:off x="2764" y="-71541"/>
                    <a:ext cx="128" cy="51"/>
                  </a:xfrm>
                  <a:custGeom>
                    <a:avLst/>
                    <a:gdLst>
                      <a:gd name="T0" fmla="*/ 0 w 128"/>
                      <a:gd name="T1" fmla="*/ 51 h 51"/>
                      <a:gd name="T2" fmla="*/ 0 w 128"/>
                      <a:gd name="T3" fmla="*/ 0 h 51"/>
                      <a:gd name="T4" fmla="*/ 128 w 12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2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58" name="Rectangle 287"/>
                  <p:cNvSpPr>
                    <a:spLocks noChangeArrowheads="1"/>
                  </p:cNvSpPr>
                  <p:nvPr/>
                </p:nvSpPr>
                <p:spPr bwMode="auto">
                  <a:xfrm>
                    <a:off x="2883" y="-714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4134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59" name="Freeform 288"/>
                  <p:cNvSpPr>
                    <a:spLocks/>
                  </p:cNvSpPr>
                  <p:nvPr/>
                </p:nvSpPr>
                <p:spPr bwMode="auto">
                  <a:xfrm>
                    <a:off x="2764" y="-71484"/>
                    <a:ext cx="116" cy="51"/>
                  </a:xfrm>
                  <a:custGeom>
                    <a:avLst/>
                    <a:gdLst>
                      <a:gd name="T0" fmla="*/ 0 w 116"/>
                      <a:gd name="T1" fmla="*/ 0 h 51"/>
                      <a:gd name="T2" fmla="*/ 0 w 116"/>
                      <a:gd name="T3" fmla="*/ 51 h 51"/>
                      <a:gd name="T4" fmla="*/ 116 w 116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6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16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60" name="Freeform 289"/>
                  <p:cNvSpPr>
                    <a:spLocks/>
                  </p:cNvSpPr>
                  <p:nvPr/>
                </p:nvSpPr>
                <p:spPr bwMode="auto">
                  <a:xfrm>
                    <a:off x="2724" y="-71487"/>
                    <a:ext cx="40" cy="78"/>
                  </a:xfrm>
                  <a:custGeom>
                    <a:avLst/>
                    <a:gdLst>
                      <a:gd name="T0" fmla="*/ 0 w 40"/>
                      <a:gd name="T1" fmla="*/ 78 h 78"/>
                      <a:gd name="T2" fmla="*/ 0 w 40"/>
                      <a:gd name="T3" fmla="*/ 0 h 78"/>
                      <a:gd name="T4" fmla="*/ 40 w 40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0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4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61" name="Rectangle 290"/>
                  <p:cNvSpPr>
                    <a:spLocks noChangeArrowheads="1"/>
                  </p:cNvSpPr>
                  <p:nvPr/>
                </p:nvSpPr>
                <p:spPr bwMode="auto">
                  <a:xfrm>
                    <a:off x="2808" y="-713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2342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62" name="Freeform 291"/>
                  <p:cNvSpPr>
                    <a:spLocks/>
                  </p:cNvSpPr>
                  <p:nvPr/>
                </p:nvSpPr>
                <p:spPr bwMode="auto">
                  <a:xfrm>
                    <a:off x="2724" y="-71403"/>
                    <a:ext cx="81" cy="78"/>
                  </a:xfrm>
                  <a:custGeom>
                    <a:avLst/>
                    <a:gdLst>
                      <a:gd name="T0" fmla="*/ 0 w 81"/>
                      <a:gd name="T1" fmla="*/ 0 h 78"/>
                      <a:gd name="T2" fmla="*/ 0 w 81"/>
                      <a:gd name="T3" fmla="*/ 78 h 78"/>
                      <a:gd name="T4" fmla="*/ 81 w 81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1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81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63" name="Freeform 292"/>
                  <p:cNvSpPr>
                    <a:spLocks/>
                  </p:cNvSpPr>
                  <p:nvPr/>
                </p:nvSpPr>
                <p:spPr bwMode="auto">
                  <a:xfrm>
                    <a:off x="2581" y="-71406"/>
                    <a:ext cx="143" cy="118"/>
                  </a:xfrm>
                  <a:custGeom>
                    <a:avLst/>
                    <a:gdLst>
                      <a:gd name="T0" fmla="*/ 0 w 143"/>
                      <a:gd name="T1" fmla="*/ 118 h 118"/>
                      <a:gd name="T2" fmla="*/ 0 w 143"/>
                      <a:gd name="T3" fmla="*/ 0 h 118"/>
                      <a:gd name="T4" fmla="*/ 143 w 143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3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14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64" name="Rectangle 293"/>
                  <p:cNvSpPr>
                    <a:spLocks noChangeArrowheads="1"/>
                  </p:cNvSpPr>
                  <p:nvPr/>
                </p:nvSpPr>
                <p:spPr bwMode="auto">
                  <a:xfrm>
                    <a:off x="2878" y="-712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4003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65" name="Freeform 294"/>
                  <p:cNvSpPr>
                    <a:spLocks/>
                  </p:cNvSpPr>
                  <p:nvPr/>
                </p:nvSpPr>
                <p:spPr bwMode="auto">
                  <a:xfrm>
                    <a:off x="2629" y="-71217"/>
                    <a:ext cx="246" cy="51"/>
                  </a:xfrm>
                  <a:custGeom>
                    <a:avLst/>
                    <a:gdLst>
                      <a:gd name="T0" fmla="*/ 0 w 246"/>
                      <a:gd name="T1" fmla="*/ 51 h 51"/>
                      <a:gd name="T2" fmla="*/ 0 w 246"/>
                      <a:gd name="T3" fmla="*/ 0 h 51"/>
                      <a:gd name="T4" fmla="*/ 246 w 24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4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66" name="Rectangle 295"/>
                  <p:cNvSpPr>
                    <a:spLocks noChangeArrowheads="1"/>
                  </p:cNvSpPr>
                  <p:nvPr/>
                </p:nvSpPr>
                <p:spPr bwMode="auto">
                  <a:xfrm>
                    <a:off x="2754" y="-711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5723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67" name="Freeform 296"/>
                  <p:cNvSpPr>
                    <a:spLocks/>
                  </p:cNvSpPr>
                  <p:nvPr/>
                </p:nvSpPr>
                <p:spPr bwMode="auto">
                  <a:xfrm>
                    <a:off x="2629" y="-71160"/>
                    <a:ext cx="122" cy="51"/>
                  </a:xfrm>
                  <a:custGeom>
                    <a:avLst/>
                    <a:gdLst>
                      <a:gd name="T0" fmla="*/ 0 w 122"/>
                      <a:gd name="T1" fmla="*/ 0 h 51"/>
                      <a:gd name="T2" fmla="*/ 0 w 122"/>
                      <a:gd name="T3" fmla="*/ 51 h 51"/>
                      <a:gd name="T4" fmla="*/ 122 w 12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2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68" name="Freeform 297"/>
                  <p:cNvSpPr>
                    <a:spLocks/>
                  </p:cNvSpPr>
                  <p:nvPr/>
                </p:nvSpPr>
                <p:spPr bwMode="auto">
                  <a:xfrm>
                    <a:off x="2581" y="-71282"/>
                    <a:ext cx="48" cy="119"/>
                  </a:xfrm>
                  <a:custGeom>
                    <a:avLst/>
                    <a:gdLst>
                      <a:gd name="T0" fmla="*/ 0 w 48"/>
                      <a:gd name="T1" fmla="*/ 0 h 119"/>
                      <a:gd name="T2" fmla="*/ 0 w 48"/>
                      <a:gd name="T3" fmla="*/ 119 h 119"/>
                      <a:gd name="T4" fmla="*/ 48 w 48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48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69" name="Freeform 298"/>
                  <p:cNvSpPr>
                    <a:spLocks/>
                  </p:cNvSpPr>
                  <p:nvPr/>
                </p:nvSpPr>
                <p:spPr bwMode="auto">
                  <a:xfrm>
                    <a:off x="2518" y="-71285"/>
                    <a:ext cx="63" cy="165"/>
                  </a:xfrm>
                  <a:custGeom>
                    <a:avLst/>
                    <a:gdLst>
                      <a:gd name="T0" fmla="*/ 0 w 63"/>
                      <a:gd name="T1" fmla="*/ 165 h 165"/>
                      <a:gd name="T2" fmla="*/ 0 w 63"/>
                      <a:gd name="T3" fmla="*/ 0 h 165"/>
                      <a:gd name="T4" fmla="*/ 63 w 63"/>
                      <a:gd name="T5" fmla="*/ 0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3" h="165">
                        <a:moveTo>
                          <a:pt x="0" y="165"/>
                        </a:moveTo>
                        <a:lnTo>
                          <a:pt x="0" y="0"/>
                        </a:lnTo>
                        <a:lnTo>
                          <a:pt x="6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70" name="Rectangle 299"/>
                  <p:cNvSpPr>
                    <a:spLocks noChangeArrowheads="1"/>
                  </p:cNvSpPr>
                  <p:nvPr/>
                </p:nvSpPr>
                <p:spPr bwMode="auto">
                  <a:xfrm>
                    <a:off x="3091" y="-710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3483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71" name="Freeform 300"/>
                  <p:cNvSpPr>
                    <a:spLocks/>
                  </p:cNvSpPr>
                  <p:nvPr/>
                </p:nvSpPr>
                <p:spPr bwMode="auto">
                  <a:xfrm>
                    <a:off x="2650" y="-71001"/>
                    <a:ext cx="438" cy="51"/>
                  </a:xfrm>
                  <a:custGeom>
                    <a:avLst/>
                    <a:gdLst>
                      <a:gd name="T0" fmla="*/ 0 w 438"/>
                      <a:gd name="T1" fmla="*/ 51 h 51"/>
                      <a:gd name="T2" fmla="*/ 0 w 438"/>
                      <a:gd name="T3" fmla="*/ 0 h 51"/>
                      <a:gd name="T4" fmla="*/ 438 w 43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43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72" name="Rectangle 301"/>
                  <p:cNvSpPr>
                    <a:spLocks noChangeArrowheads="1"/>
                  </p:cNvSpPr>
                  <p:nvPr/>
                </p:nvSpPr>
                <p:spPr bwMode="auto">
                  <a:xfrm>
                    <a:off x="2839" y="-709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1822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73" name="Freeform 302"/>
                  <p:cNvSpPr>
                    <a:spLocks/>
                  </p:cNvSpPr>
                  <p:nvPr/>
                </p:nvSpPr>
                <p:spPr bwMode="auto">
                  <a:xfrm>
                    <a:off x="2650" y="-70944"/>
                    <a:ext cx="186" cy="51"/>
                  </a:xfrm>
                  <a:custGeom>
                    <a:avLst/>
                    <a:gdLst>
                      <a:gd name="T0" fmla="*/ 0 w 186"/>
                      <a:gd name="T1" fmla="*/ 0 h 51"/>
                      <a:gd name="T2" fmla="*/ 0 w 186"/>
                      <a:gd name="T3" fmla="*/ 51 h 51"/>
                      <a:gd name="T4" fmla="*/ 186 w 186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6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86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74" name="Freeform 303"/>
                  <p:cNvSpPr>
                    <a:spLocks/>
                  </p:cNvSpPr>
                  <p:nvPr/>
                </p:nvSpPr>
                <p:spPr bwMode="auto">
                  <a:xfrm>
                    <a:off x="2518" y="-71114"/>
                    <a:ext cx="132" cy="167"/>
                  </a:xfrm>
                  <a:custGeom>
                    <a:avLst/>
                    <a:gdLst>
                      <a:gd name="T0" fmla="*/ 0 w 132"/>
                      <a:gd name="T1" fmla="*/ 0 h 167"/>
                      <a:gd name="T2" fmla="*/ 0 w 132"/>
                      <a:gd name="T3" fmla="*/ 167 h 167"/>
                      <a:gd name="T4" fmla="*/ 132 w 132"/>
                      <a:gd name="T5" fmla="*/ 167 h 1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2" h="167">
                        <a:moveTo>
                          <a:pt x="0" y="0"/>
                        </a:moveTo>
                        <a:lnTo>
                          <a:pt x="0" y="167"/>
                        </a:lnTo>
                        <a:lnTo>
                          <a:pt x="132" y="16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75" name="Freeform 304"/>
                  <p:cNvSpPr>
                    <a:spLocks/>
                  </p:cNvSpPr>
                  <p:nvPr/>
                </p:nvSpPr>
                <p:spPr bwMode="auto">
                  <a:xfrm>
                    <a:off x="2506" y="-71117"/>
                    <a:ext cx="12" cy="353"/>
                  </a:xfrm>
                  <a:custGeom>
                    <a:avLst/>
                    <a:gdLst>
                      <a:gd name="T0" fmla="*/ 0 w 12"/>
                      <a:gd name="T1" fmla="*/ 353 h 353"/>
                      <a:gd name="T2" fmla="*/ 0 w 12"/>
                      <a:gd name="T3" fmla="*/ 0 h 353"/>
                      <a:gd name="T4" fmla="*/ 12 w 12"/>
                      <a:gd name="T5" fmla="*/ 0 h 3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" h="353">
                        <a:moveTo>
                          <a:pt x="0" y="353"/>
                        </a:moveTo>
                        <a:lnTo>
                          <a:pt x="0" y="0"/>
                        </a:lnTo>
                        <a:lnTo>
                          <a:pt x="1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76" name="Rectangle 305"/>
                  <p:cNvSpPr>
                    <a:spLocks noChangeArrowheads="1"/>
                  </p:cNvSpPr>
                  <p:nvPr/>
                </p:nvSpPr>
                <p:spPr bwMode="auto">
                  <a:xfrm>
                    <a:off x="2775" y="-708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5621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77" name="Freeform 306"/>
                  <p:cNvSpPr>
                    <a:spLocks/>
                  </p:cNvSpPr>
                  <p:nvPr/>
                </p:nvSpPr>
                <p:spPr bwMode="auto">
                  <a:xfrm>
                    <a:off x="2772" y="-70785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78" name="Rectangle 307"/>
                  <p:cNvSpPr>
                    <a:spLocks noChangeArrowheads="1"/>
                  </p:cNvSpPr>
                  <p:nvPr/>
                </p:nvSpPr>
                <p:spPr bwMode="auto">
                  <a:xfrm>
                    <a:off x="2775" y="-70726"/>
                    <a:ext cx="1120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M20568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Azotobacter vinelandii</a:t>
                    </a:r>
                    <a:endParaRPr kumimoji="0" lang="zh-CN" altLang="zh-CN" sz="18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79" name="Freeform 308"/>
                  <p:cNvSpPr>
                    <a:spLocks/>
                  </p:cNvSpPr>
                  <p:nvPr/>
                </p:nvSpPr>
                <p:spPr bwMode="auto">
                  <a:xfrm>
                    <a:off x="2772" y="-70728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80" name="Freeform 309"/>
                  <p:cNvSpPr>
                    <a:spLocks/>
                  </p:cNvSpPr>
                  <p:nvPr/>
                </p:nvSpPr>
                <p:spPr bwMode="auto">
                  <a:xfrm>
                    <a:off x="2688" y="-70731"/>
                    <a:ext cx="84" cy="78"/>
                  </a:xfrm>
                  <a:custGeom>
                    <a:avLst/>
                    <a:gdLst>
                      <a:gd name="T0" fmla="*/ 0 w 84"/>
                      <a:gd name="T1" fmla="*/ 78 h 78"/>
                      <a:gd name="T2" fmla="*/ 0 w 84"/>
                      <a:gd name="T3" fmla="*/ 0 h 78"/>
                      <a:gd name="T4" fmla="*/ 84 w 84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4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8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81" name="Rectangle 310"/>
                  <p:cNvSpPr>
                    <a:spLocks noChangeArrowheads="1"/>
                  </p:cNvSpPr>
                  <p:nvPr/>
                </p:nvSpPr>
                <p:spPr bwMode="auto">
                  <a:xfrm>
                    <a:off x="2850" y="-706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4350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82" name="Freeform 311"/>
                  <p:cNvSpPr>
                    <a:spLocks/>
                  </p:cNvSpPr>
                  <p:nvPr/>
                </p:nvSpPr>
                <p:spPr bwMode="auto">
                  <a:xfrm>
                    <a:off x="2688" y="-70647"/>
                    <a:ext cx="159" cy="78"/>
                  </a:xfrm>
                  <a:custGeom>
                    <a:avLst/>
                    <a:gdLst>
                      <a:gd name="T0" fmla="*/ 0 w 159"/>
                      <a:gd name="T1" fmla="*/ 0 h 78"/>
                      <a:gd name="T2" fmla="*/ 0 w 159"/>
                      <a:gd name="T3" fmla="*/ 78 h 78"/>
                      <a:gd name="T4" fmla="*/ 159 w 159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9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59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83" name="Freeform 312"/>
                  <p:cNvSpPr>
                    <a:spLocks/>
                  </p:cNvSpPr>
                  <p:nvPr/>
                </p:nvSpPr>
                <p:spPr bwMode="auto">
                  <a:xfrm>
                    <a:off x="2635" y="-70650"/>
                    <a:ext cx="53" cy="91"/>
                  </a:xfrm>
                  <a:custGeom>
                    <a:avLst/>
                    <a:gdLst>
                      <a:gd name="T0" fmla="*/ 0 w 53"/>
                      <a:gd name="T1" fmla="*/ 91 h 91"/>
                      <a:gd name="T2" fmla="*/ 0 w 53"/>
                      <a:gd name="T3" fmla="*/ 0 h 91"/>
                      <a:gd name="T4" fmla="*/ 53 w 53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3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5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84" name="Rectangle 313"/>
                  <p:cNvSpPr>
                    <a:spLocks noChangeArrowheads="1"/>
                  </p:cNvSpPr>
                  <p:nvPr/>
                </p:nvSpPr>
                <p:spPr bwMode="auto">
                  <a:xfrm>
                    <a:off x="2833" y="-705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3817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85" name="Freeform 314"/>
                  <p:cNvSpPr>
                    <a:spLocks/>
                  </p:cNvSpPr>
                  <p:nvPr/>
                </p:nvSpPr>
                <p:spPr bwMode="auto">
                  <a:xfrm>
                    <a:off x="2635" y="-70553"/>
                    <a:ext cx="195" cy="92"/>
                  </a:xfrm>
                  <a:custGeom>
                    <a:avLst/>
                    <a:gdLst>
                      <a:gd name="T0" fmla="*/ 0 w 195"/>
                      <a:gd name="T1" fmla="*/ 0 h 92"/>
                      <a:gd name="T2" fmla="*/ 0 w 195"/>
                      <a:gd name="T3" fmla="*/ 92 h 92"/>
                      <a:gd name="T4" fmla="*/ 195 w 195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5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195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86" name="Freeform 315"/>
                  <p:cNvSpPr>
                    <a:spLocks/>
                  </p:cNvSpPr>
                  <p:nvPr/>
                </p:nvSpPr>
                <p:spPr bwMode="auto">
                  <a:xfrm>
                    <a:off x="2562" y="-70556"/>
                    <a:ext cx="73" cy="149"/>
                  </a:xfrm>
                  <a:custGeom>
                    <a:avLst/>
                    <a:gdLst>
                      <a:gd name="T0" fmla="*/ 0 w 73"/>
                      <a:gd name="T1" fmla="*/ 149 h 149"/>
                      <a:gd name="T2" fmla="*/ 0 w 73"/>
                      <a:gd name="T3" fmla="*/ 0 h 149"/>
                      <a:gd name="T4" fmla="*/ 73 w 73"/>
                      <a:gd name="T5" fmla="*/ 0 h 1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3" h="149">
                        <a:moveTo>
                          <a:pt x="0" y="149"/>
                        </a:moveTo>
                        <a:lnTo>
                          <a:pt x="0" y="0"/>
                        </a:lnTo>
                        <a:lnTo>
                          <a:pt x="7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87" name="Rectangle 316"/>
                  <p:cNvSpPr>
                    <a:spLocks noChangeArrowheads="1"/>
                  </p:cNvSpPr>
                  <p:nvPr/>
                </p:nvSpPr>
                <p:spPr bwMode="auto">
                  <a:xfrm>
                    <a:off x="2791" y="-704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3473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88" name="Freeform 317"/>
                  <p:cNvSpPr>
                    <a:spLocks/>
                  </p:cNvSpPr>
                  <p:nvPr/>
                </p:nvSpPr>
                <p:spPr bwMode="auto">
                  <a:xfrm>
                    <a:off x="2752" y="-70353"/>
                    <a:ext cx="36" cy="97"/>
                  </a:xfrm>
                  <a:custGeom>
                    <a:avLst/>
                    <a:gdLst>
                      <a:gd name="T0" fmla="*/ 0 w 36"/>
                      <a:gd name="T1" fmla="*/ 97 h 97"/>
                      <a:gd name="T2" fmla="*/ 0 w 36"/>
                      <a:gd name="T3" fmla="*/ 0 h 97"/>
                      <a:gd name="T4" fmla="*/ 36 w 36"/>
                      <a:gd name="T5" fmla="*/ 0 h 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97">
                        <a:moveTo>
                          <a:pt x="0" y="97"/>
                        </a:moveTo>
                        <a:lnTo>
                          <a:pt x="0" y="0"/>
                        </a:lnTo>
                        <a:lnTo>
                          <a:pt x="3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89" name="Rectangle 318"/>
                  <p:cNvSpPr>
                    <a:spLocks noChangeArrowheads="1"/>
                  </p:cNvSpPr>
                  <p:nvPr/>
                </p:nvSpPr>
                <p:spPr bwMode="auto">
                  <a:xfrm>
                    <a:off x="2839" y="-702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3233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90" name="Freeform 319"/>
                  <p:cNvSpPr>
                    <a:spLocks/>
                  </p:cNvSpPr>
                  <p:nvPr/>
                </p:nvSpPr>
                <p:spPr bwMode="auto">
                  <a:xfrm>
                    <a:off x="2791" y="-70245"/>
                    <a:ext cx="45" cy="91"/>
                  </a:xfrm>
                  <a:custGeom>
                    <a:avLst/>
                    <a:gdLst>
                      <a:gd name="T0" fmla="*/ 0 w 45"/>
                      <a:gd name="T1" fmla="*/ 91 h 91"/>
                      <a:gd name="T2" fmla="*/ 0 w 45"/>
                      <a:gd name="T3" fmla="*/ 0 h 91"/>
                      <a:gd name="T4" fmla="*/ 45 w 45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5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4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91" name="Rectangle 320"/>
                  <p:cNvSpPr>
                    <a:spLocks noChangeArrowheads="1"/>
                  </p:cNvSpPr>
                  <p:nvPr/>
                </p:nvSpPr>
                <p:spPr bwMode="auto">
                  <a:xfrm>
                    <a:off x="2856" y="-701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4163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92" name="Freeform 321"/>
                  <p:cNvSpPr>
                    <a:spLocks/>
                  </p:cNvSpPr>
                  <p:nvPr/>
                </p:nvSpPr>
                <p:spPr bwMode="auto">
                  <a:xfrm>
                    <a:off x="2808" y="-70137"/>
                    <a:ext cx="45" cy="78"/>
                  </a:xfrm>
                  <a:custGeom>
                    <a:avLst/>
                    <a:gdLst>
                      <a:gd name="T0" fmla="*/ 0 w 45"/>
                      <a:gd name="T1" fmla="*/ 78 h 78"/>
                      <a:gd name="T2" fmla="*/ 0 w 45"/>
                      <a:gd name="T3" fmla="*/ 0 h 78"/>
                      <a:gd name="T4" fmla="*/ 45 w 45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5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4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93" name="Rectangle 322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-700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5530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94" name="Freeform 323"/>
                  <p:cNvSpPr>
                    <a:spLocks/>
                  </p:cNvSpPr>
                  <p:nvPr/>
                </p:nvSpPr>
                <p:spPr bwMode="auto">
                  <a:xfrm>
                    <a:off x="2884" y="-70029"/>
                    <a:ext cx="114" cy="51"/>
                  </a:xfrm>
                  <a:custGeom>
                    <a:avLst/>
                    <a:gdLst>
                      <a:gd name="T0" fmla="*/ 0 w 114"/>
                      <a:gd name="T1" fmla="*/ 51 h 51"/>
                      <a:gd name="T2" fmla="*/ 0 w 114"/>
                      <a:gd name="T3" fmla="*/ 0 h 51"/>
                      <a:gd name="T4" fmla="*/ 114 w 114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4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1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95" name="Rectangle 324"/>
                  <p:cNvSpPr>
                    <a:spLocks noChangeArrowheads="1"/>
                  </p:cNvSpPr>
                  <p:nvPr/>
                </p:nvSpPr>
                <p:spPr bwMode="auto">
                  <a:xfrm>
                    <a:off x="3016" y="-69970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191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596" name="Freeform 325"/>
                  <p:cNvSpPr>
                    <a:spLocks/>
                  </p:cNvSpPr>
                  <p:nvPr/>
                </p:nvSpPr>
                <p:spPr bwMode="auto">
                  <a:xfrm>
                    <a:off x="2884" y="-69972"/>
                    <a:ext cx="129" cy="51"/>
                  </a:xfrm>
                  <a:custGeom>
                    <a:avLst/>
                    <a:gdLst>
                      <a:gd name="T0" fmla="*/ 0 w 129"/>
                      <a:gd name="T1" fmla="*/ 0 h 51"/>
                      <a:gd name="T2" fmla="*/ 0 w 129"/>
                      <a:gd name="T3" fmla="*/ 51 h 51"/>
                      <a:gd name="T4" fmla="*/ 129 w 12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2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97" name="Freeform 326"/>
                  <p:cNvSpPr>
                    <a:spLocks/>
                  </p:cNvSpPr>
                  <p:nvPr/>
                </p:nvSpPr>
                <p:spPr bwMode="auto">
                  <a:xfrm>
                    <a:off x="2808" y="-70053"/>
                    <a:ext cx="76" cy="78"/>
                  </a:xfrm>
                  <a:custGeom>
                    <a:avLst/>
                    <a:gdLst>
                      <a:gd name="T0" fmla="*/ 0 w 76"/>
                      <a:gd name="T1" fmla="*/ 0 h 78"/>
                      <a:gd name="T2" fmla="*/ 0 w 76"/>
                      <a:gd name="T3" fmla="*/ 78 h 78"/>
                      <a:gd name="T4" fmla="*/ 76 w 76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76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98" name="Freeform 327"/>
                  <p:cNvSpPr>
                    <a:spLocks/>
                  </p:cNvSpPr>
                  <p:nvPr/>
                </p:nvSpPr>
                <p:spPr bwMode="auto">
                  <a:xfrm>
                    <a:off x="2791" y="-70148"/>
                    <a:ext cx="17" cy="92"/>
                  </a:xfrm>
                  <a:custGeom>
                    <a:avLst/>
                    <a:gdLst>
                      <a:gd name="T0" fmla="*/ 0 w 17"/>
                      <a:gd name="T1" fmla="*/ 0 h 92"/>
                      <a:gd name="T2" fmla="*/ 0 w 17"/>
                      <a:gd name="T3" fmla="*/ 92 h 92"/>
                      <a:gd name="T4" fmla="*/ 17 w 17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17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99" name="Freeform 328"/>
                  <p:cNvSpPr>
                    <a:spLocks/>
                  </p:cNvSpPr>
                  <p:nvPr/>
                </p:nvSpPr>
                <p:spPr bwMode="auto">
                  <a:xfrm>
                    <a:off x="2752" y="-70250"/>
                    <a:ext cx="39" cy="99"/>
                  </a:xfrm>
                  <a:custGeom>
                    <a:avLst/>
                    <a:gdLst>
                      <a:gd name="T0" fmla="*/ 0 w 39"/>
                      <a:gd name="T1" fmla="*/ 0 h 99"/>
                      <a:gd name="T2" fmla="*/ 0 w 39"/>
                      <a:gd name="T3" fmla="*/ 99 h 99"/>
                      <a:gd name="T4" fmla="*/ 39 w 39"/>
                      <a:gd name="T5" fmla="*/ 99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99">
                        <a:moveTo>
                          <a:pt x="0" y="0"/>
                        </a:moveTo>
                        <a:lnTo>
                          <a:pt x="0" y="99"/>
                        </a:lnTo>
                        <a:lnTo>
                          <a:pt x="39" y="9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00" name="Freeform 329"/>
                  <p:cNvSpPr>
                    <a:spLocks/>
                  </p:cNvSpPr>
                  <p:nvPr/>
                </p:nvSpPr>
                <p:spPr bwMode="auto">
                  <a:xfrm>
                    <a:off x="2562" y="-70401"/>
                    <a:ext cx="190" cy="148"/>
                  </a:xfrm>
                  <a:custGeom>
                    <a:avLst/>
                    <a:gdLst>
                      <a:gd name="T0" fmla="*/ 0 w 190"/>
                      <a:gd name="T1" fmla="*/ 0 h 148"/>
                      <a:gd name="T2" fmla="*/ 0 w 190"/>
                      <a:gd name="T3" fmla="*/ 148 h 148"/>
                      <a:gd name="T4" fmla="*/ 190 w 190"/>
                      <a:gd name="T5" fmla="*/ 148 h 1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0" h="148">
                        <a:moveTo>
                          <a:pt x="0" y="0"/>
                        </a:moveTo>
                        <a:lnTo>
                          <a:pt x="0" y="148"/>
                        </a:lnTo>
                        <a:lnTo>
                          <a:pt x="190" y="14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01" name="Freeform 330"/>
                  <p:cNvSpPr>
                    <a:spLocks/>
                  </p:cNvSpPr>
                  <p:nvPr/>
                </p:nvSpPr>
                <p:spPr bwMode="auto">
                  <a:xfrm>
                    <a:off x="2506" y="-70758"/>
                    <a:ext cx="56" cy="354"/>
                  </a:xfrm>
                  <a:custGeom>
                    <a:avLst/>
                    <a:gdLst>
                      <a:gd name="T0" fmla="*/ 0 w 56"/>
                      <a:gd name="T1" fmla="*/ 0 h 354"/>
                      <a:gd name="T2" fmla="*/ 0 w 56"/>
                      <a:gd name="T3" fmla="*/ 354 h 354"/>
                      <a:gd name="T4" fmla="*/ 56 w 56"/>
                      <a:gd name="T5" fmla="*/ 354 h 35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6" h="354">
                        <a:moveTo>
                          <a:pt x="0" y="0"/>
                        </a:moveTo>
                        <a:lnTo>
                          <a:pt x="0" y="354"/>
                        </a:lnTo>
                        <a:lnTo>
                          <a:pt x="56" y="35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02" name="Freeform 331"/>
                  <p:cNvSpPr>
                    <a:spLocks/>
                  </p:cNvSpPr>
                  <p:nvPr/>
                </p:nvSpPr>
                <p:spPr bwMode="auto">
                  <a:xfrm>
                    <a:off x="2445" y="-71420"/>
                    <a:ext cx="61" cy="659"/>
                  </a:xfrm>
                  <a:custGeom>
                    <a:avLst/>
                    <a:gdLst>
                      <a:gd name="T0" fmla="*/ 0 w 61"/>
                      <a:gd name="T1" fmla="*/ 0 h 659"/>
                      <a:gd name="T2" fmla="*/ 0 w 61"/>
                      <a:gd name="T3" fmla="*/ 659 h 659"/>
                      <a:gd name="T4" fmla="*/ 61 w 61"/>
                      <a:gd name="T5" fmla="*/ 659 h 6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1" h="659">
                        <a:moveTo>
                          <a:pt x="0" y="0"/>
                        </a:moveTo>
                        <a:lnTo>
                          <a:pt x="0" y="659"/>
                        </a:lnTo>
                        <a:lnTo>
                          <a:pt x="61" y="65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03" name="Freeform 332"/>
                  <p:cNvSpPr>
                    <a:spLocks/>
                  </p:cNvSpPr>
                  <p:nvPr/>
                </p:nvSpPr>
                <p:spPr bwMode="auto">
                  <a:xfrm>
                    <a:off x="2331" y="-72539"/>
                    <a:ext cx="114" cy="1116"/>
                  </a:xfrm>
                  <a:custGeom>
                    <a:avLst/>
                    <a:gdLst>
                      <a:gd name="T0" fmla="*/ 0 w 114"/>
                      <a:gd name="T1" fmla="*/ 0 h 1116"/>
                      <a:gd name="T2" fmla="*/ 0 w 114"/>
                      <a:gd name="T3" fmla="*/ 1116 h 1116"/>
                      <a:gd name="T4" fmla="*/ 114 w 114"/>
                      <a:gd name="T5" fmla="*/ 1116 h 11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4" h="1116">
                        <a:moveTo>
                          <a:pt x="0" y="0"/>
                        </a:moveTo>
                        <a:lnTo>
                          <a:pt x="0" y="1116"/>
                        </a:lnTo>
                        <a:lnTo>
                          <a:pt x="114" y="111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04" name="Freeform 333"/>
                  <p:cNvSpPr>
                    <a:spLocks/>
                  </p:cNvSpPr>
                  <p:nvPr/>
                </p:nvSpPr>
                <p:spPr bwMode="auto">
                  <a:xfrm>
                    <a:off x="2279" y="-74918"/>
                    <a:ext cx="52" cy="2376"/>
                  </a:xfrm>
                  <a:custGeom>
                    <a:avLst/>
                    <a:gdLst>
                      <a:gd name="T0" fmla="*/ 0 w 52"/>
                      <a:gd name="T1" fmla="*/ 0 h 2376"/>
                      <a:gd name="T2" fmla="*/ 0 w 52"/>
                      <a:gd name="T3" fmla="*/ 2376 h 2376"/>
                      <a:gd name="T4" fmla="*/ 52 w 52"/>
                      <a:gd name="T5" fmla="*/ 2376 h 23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2" h="2376">
                        <a:moveTo>
                          <a:pt x="0" y="0"/>
                        </a:moveTo>
                        <a:lnTo>
                          <a:pt x="0" y="2376"/>
                        </a:lnTo>
                        <a:lnTo>
                          <a:pt x="52" y="237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05" name="Freeform 334"/>
                  <p:cNvSpPr>
                    <a:spLocks/>
                  </p:cNvSpPr>
                  <p:nvPr/>
                </p:nvSpPr>
                <p:spPr bwMode="auto">
                  <a:xfrm>
                    <a:off x="2247" y="-74921"/>
                    <a:ext cx="32" cy="2612"/>
                  </a:xfrm>
                  <a:custGeom>
                    <a:avLst/>
                    <a:gdLst>
                      <a:gd name="T0" fmla="*/ 0 w 32"/>
                      <a:gd name="T1" fmla="*/ 2612 h 2612"/>
                      <a:gd name="T2" fmla="*/ 0 w 32"/>
                      <a:gd name="T3" fmla="*/ 0 h 2612"/>
                      <a:gd name="T4" fmla="*/ 32 w 32"/>
                      <a:gd name="T5" fmla="*/ 0 h 26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2" h="2612">
                        <a:moveTo>
                          <a:pt x="0" y="2612"/>
                        </a:moveTo>
                        <a:lnTo>
                          <a:pt x="0" y="0"/>
                        </a:lnTo>
                        <a:lnTo>
                          <a:pt x="3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06" name="Rectangle 335"/>
                  <p:cNvSpPr>
                    <a:spLocks noChangeArrowheads="1"/>
                  </p:cNvSpPr>
                  <p:nvPr/>
                </p:nvSpPr>
                <p:spPr bwMode="auto">
                  <a:xfrm>
                    <a:off x="2706" y="-698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6160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07" name="Freeform 336"/>
                  <p:cNvSpPr>
                    <a:spLocks/>
                  </p:cNvSpPr>
                  <p:nvPr/>
                </p:nvSpPr>
                <p:spPr bwMode="auto">
                  <a:xfrm>
                    <a:off x="2617" y="-69813"/>
                    <a:ext cx="86" cy="118"/>
                  </a:xfrm>
                  <a:custGeom>
                    <a:avLst/>
                    <a:gdLst>
                      <a:gd name="T0" fmla="*/ 0 w 86"/>
                      <a:gd name="T1" fmla="*/ 118 h 118"/>
                      <a:gd name="T2" fmla="*/ 0 w 86"/>
                      <a:gd name="T3" fmla="*/ 0 h 118"/>
                      <a:gd name="T4" fmla="*/ 86 w 86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6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8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08" name="Rectangle 337"/>
                  <p:cNvSpPr>
                    <a:spLocks noChangeArrowheads="1"/>
                  </p:cNvSpPr>
                  <p:nvPr/>
                </p:nvSpPr>
                <p:spPr bwMode="auto">
                  <a:xfrm>
                    <a:off x="2913" y="-697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4725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09" name="Freeform 338"/>
                  <p:cNvSpPr>
                    <a:spLocks/>
                  </p:cNvSpPr>
                  <p:nvPr/>
                </p:nvSpPr>
                <p:spPr bwMode="auto">
                  <a:xfrm>
                    <a:off x="2784" y="-69705"/>
                    <a:ext cx="126" cy="132"/>
                  </a:xfrm>
                  <a:custGeom>
                    <a:avLst/>
                    <a:gdLst>
                      <a:gd name="T0" fmla="*/ 0 w 126"/>
                      <a:gd name="T1" fmla="*/ 132 h 132"/>
                      <a:gd name="T2" fmla="*/ 0 w 126"/>
                      <a:gd name="T3" fmla="*/ 0 h 132"/>
                      <a:gd name="T4" fmla="*/ 126 w 126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6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12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10" name="Rectangle 339"/>
                  <p:cNvSpPr>
                    <a:spLocks noChangeArrowheads="1"/>
                  </p:cNvSpPr>
                  <p:nvPr/>
                </p:nvSpPr>
                <p:spPr bwMode="auto">
                  <a:xfrm>
                    <a:off x="2967" y="-69646"/>
                    <a:ext cx="1894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CP002347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Calditerrivibrio nitroreducens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19672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11" name="Freeform 340"/>
                  <p:cNvSpPr>
                    <a:spLocks/>
                  </p:cNvSpPr>
                  <p:nvPr/>
                </p:nvSpPr>
                <p:spPr bwMode="auto">
                  <a:xfrm>
                    <a:off x="2964" y="-69597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12" name="Rectangle 341"/>
                  <p:cNvSpPr>
                    <a:spLocks noChangeArrowheads="1"/>
                  </p:cNvSpPr>
                  <p:nvPr/>
                </p:nvSpPr>
                <p:spPr bwMode="auto">
                  <a:xfrm>
                    <a:off x="2967" y="-695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4912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13" name="Freeform 342"/>
                  <p:cNvSpPr>
                    <a:spLocks/>
                  </p:cNvSpPr>
                  <p:nvPr/>
                </p:nvSpPr>
                <p:spPr bwMode="auto">
                  <a:xfrm>
                    <a:off x="2964" y="-6954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14" name="Freeform 343"/>
                  <p:cNvSpPr>
                    <a:spLocks/>
                  </p:cNvSpPr>
                  <p:nvPr/>
                </p:nvSpPr>
                <p:spPr bwMode="auto">
                  <a:xfrm>
                    <a:off x="2907" y="-69543"/>
                    <a:ext cx="57" cy="105"/>
                  </a:xfrm>
                  <a:custGeom>
                    <a:avLst/>
                    <a:gdLst>
                      <a:gd name="T0" fmla="*/ 0 w 57"/>
                      <a:gd name="T1" fmla="*/ 105 h 105"/>
                      <a:gd name="T2" fmla="*/ 0 w 57"/>
                      <a:gd name="T3" fmla="*/ 0 h 105"/>
                      <a:gd name="T4" fmla="*/ 57 w 57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5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15" name="Rectangle 344"/>
                  <p:cNvSpPr>
                    <a:spLocks noChangeArrowheads="1"/>
                  </p:cNvSpPr>
                  <p:nvPr/>
                </p:nvSpPr>
                <p:spPr bwMode="auto">
                  <a:xfrm>
                    <a:off x="3349" y="-69430"/>
                    <a:ext cx="1916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ABTN01000004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Denitrovibrio acetiphilus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12809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16" name="Freeform 345"/>
                  <p:cNvSpPr>
                    <a:spLocks/>
                  </p:cNvSpPr>
                  <p:nvPr/>
                </p:nvSpPr>
                <p:spPr bwMode="auto">
                  <a:xfrm>
                    <a:off x="3346" y="-6938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17" name="Rectangle 346"/>
                  <p:cNvSpPr>
                    <a:spLocks noChangeArrowheads="1"/>
                  </p:cNvSpPr>
                  <p:nvPr/>
                </p:nvSpPr>
                <p:spPr bwMode="auto">
                  <a:xfrm>
                    <a:off x="3349" y="-693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6671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18" name="Freeform 347"/>
                  <p:cNvSpPr>
                    <a:spLocks/>
                  </p:cNvSpPr>
                  <p:nvPr/>
                </p:nvSpPr>
                <p:spPr bwMode="auto">
                  <a:xfrm>
                    <a:off x="3346" y="-6932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19" name="Freeform 348"/>
                  <p:cNvSpPr>
                    <a:spLocks/>
                  </p:cNvSpPr>
                  <p:nvPr/>
                </p:nvSpPr>
                <p:spPr bwMode="auto">
                  <a:xfrm>
                    <a:off x="2907" y="-69432"/>
                    <a:ext cx="439" cy="105"/>
                  </a:xfrm>
                  <a:custGeom>
                    <a:avLst/>
                    <a:gdLst>
                      <a:gd name="T0" fmla="*/ 0 w 439"/>
                      <a:gd name="T1" fmla="*/ 0 h 105"/>
                      <a:gd name="T2" fmla="*/ 0 w 439"/>
                      <a:gd name="T3" fmla="*/ 105 h 105"/>
                      <a:gd name="T4" fmla="*/ 439 w 439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9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439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20" name="Freeform 349"/>
                  <p:cNvSpPr>
                    <a:spLocks/>
                  </p:cNvSpPr>
                  <p:nvPr/>
                </p:nvSpPr>
                <p:spPr bwMode="auto">
                  <a:xfrm>
                    <a:off x="2784" y="-69567"/>
                    <a:ext cx="123" cy="132"/>
                  </a:xfrm>
                  <a:custGeom>
                    <a:avLst/>
                    <a:gdLst>
                      <a:gd name="T0" fmla="*/ 0 w 123"/>
                      <a:gd name="T1" fmla="*/ 0 h 132"/>
                      <a:gd name="T2" fmla="*/ 0 w 123"/>
                      <a:gd name="T3" fmla="*/ 132 h 132"/>
                      <a:gd name="T4" fmla="*/ 123 w 123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3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123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21" name="Freeform 350"/>
                  <p:cNvSpPr>
                    <a:spLocks/>
                  </p:cNvSpPr>
                  <p:nvPr/>
                </p:nvSpPr>
                <p:spPr bwMode="auto">
                  <a:xfrm>
                    <a:off x="2617" y="-69689"/>
                    <a:ext cx="167" cy="119"/>
                  </a:xfrm>
                  <a:custGeom>
                    <a:avLst/>
                    <a:gdLst>
                      <a:gd name="T0" fmla="*/ 0 w 167"/>
                      <a:gd name="T1" fmla="*/ 0 h 119"/>
                      <a:gd name="T2" fmla="*/ 0 w 167"/>
                      <a:gd name="T3" fmla="*/ 119 h 119"/>
                      <a:gd name="T4" fmla="*/ 167 w 167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7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167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22" name="Freeform 351"/>
                  <p:cNvSpPr>
                    <a:spLocks/>
                  </p:cNvSpPr>
                  <p:nvPr/>
                </p:nvSpPr>
                <p:spPr bwMode="auto">
                  <a:xfrm>
                    <a:off x="2247" y="-72303"/>
                    <a:ext cx="370" cy="2611"/>
                  </a:xfrm>
                  <a:custGeom>
                    <a:avLst/>
                    <a:gdLst>
                      <a:gd name="T0" fmla="*/ 0 w 370"/>
                      <a:gd name="T1" fmla="*/ 0 h 2611"/>
                      <a:gd name="T2" fmla="*/ 0 w 370"/>
                      <a:gd name="T3" fmla="*/ 2611 h 2611"/>
                      <a:gd name="T4" fmla="*/ 370 w 370"/>
                      <a:gd name="T5" fmla="*/ 2611 h 26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70" h="2611">
                        <a:moveTo>
                          <a:pt x="0" y="0"/>
                        </a:moveTo>
                        <a:lnTo>
                          <a:pt x="0" y="2611"/>
                        </a:lnTo>
                        <a:lnTo>
                          <a:pt x="370" y="261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23" name="Freeform 352"/>
                  <p:cNvSpPr>
                    <a:spLocks/>
                  </p:cNvSpPr>
                  <p:nvPr/>
                </p:nvSpPr>
                <p:spPr bwMode="auto">
                  <a:xfrm>
                    <a:off x="2175" y="-72306"/>
                    <a:ext cx="72" cy="1749"/>
                  </a:xfrm>
                  <a:custGeom>
                    <a:avLst/>
                    <a:gdLst>
                      <a:gd name="T0" fmla="*/ 0 w 72"/>
                      <a:gd name="T1" fmla="*/ 1749 h 1749"/>
                      <a:gd name="T2" fmla="*/ 0 w 72"/>
                      <a:gd name="T3" fmla="*/ 0 h 1749"/>
                      <a:gd name="T4" fmla="*/ 72 w 72"/>
                      <a:gd name="T5" fmla="*/ 0 h 17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2" h="1749">
                        <a:moveTo>
                          <a:pt x="0" y="1749"/>
                        </a:moveTo>
                        <a:lnTo>
                          <a:pt x="0" y="0"/>
                        </a:lnTo>
                        <a:lnTo>
                          <a:pt x="7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24" name="Rectangle 353"/>
                  <p:cNvSpPr>
                    <a:spLocks noChangeArrowheads="1"/>
                  </p:cNvSpPr>
                  <p:nvPr/>
                </p:nvSpPr>
                <p:spPr bwMode="auto">
                  <a:xfrm>
                    <a:off x="2946" y="-69214"/>
                    <a:ext cx="1679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CP002355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Sulfuricurvum kujiense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16994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25" name="Freeform 354"/>
                  <p:cNvSpPr>
                    <a:spLocks/>
                  </p:cNvSpPr>
                  <p:nvPr/>
                </p:nvSpPr>
                <p:spPr bwMode="auto">
                  <a:xfrm>
                    <a:off x="2943" y="-69165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26" name="Rectangle 355"/>
                  <p:cNvSpPr>
                    <a:spLocks noChangeArrowheads="1"/>
                  </p:cNvSpPr>
                  <p:nvPr/>
                </p:nvSpPr>
                <p:spPr bwMode="auto">
                  <a:xfrm>
                    <a:off x="2946" y="-691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1666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27" name="Freeform 356"/>
                  <p:cNvSpPr>
                    <a:spLocks/>
                  </p:cNvSpPr>
                  <p:nvPr/>
                </p:nvSpPr>
                <p:spPr bwMode="auto">
                  <a:xfrm>
                    <a:off x="2943" y="-69108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28" name="Freeform 357"/>
                  <p:cNvSpPr>
                    <a:spLocks/>
                  </p:cNvSpPr>
                  <p:nvPr/>
                </p:nvSpPr>
                <p:spPr bwMode="auto">
                  <a:xfrm>
                    <a:off x="2661" y="-69111"/>
                    <a:ext cx="282" cy="78"/>
                  </a:xfrm>
                  <a:custGeom>
                    <a:avLst/>
                    <a:gdLst>
                      <a:gd name="T0" fmla="*/ 0 w 282"/>
                      <a:gd name="T1" fmla="*/ 78 h 78"/>
                      <a:gd name="T2" fmla="*/ 0 w 282"/>
                      <a:gd name="T3" fmla="*/ 0 h 78"/>
                      <a:gd name="T4" fmla="*/ 282 w 282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82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8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29" name="Rectangle 358"/>
                  <p:cNvSpPr>
                    <a:spLocks noChangeArrowheads="1"/>
                  </p:cNvSpPr>
                  <p:nvPr/>
                </p:nvSpPr>
                <p:spPr bwMode="auto">
                  <a:xfrm>
                    <a:off x="3406" y="-689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1013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30" name="Freeform 359"/>
                  <p:cNvSpPr>
                    <a:spLocks/>
                  </p:cNvSpPr>
                  <p:nvPr/>
                </p:nvSpPr>
                <p:spPr bwMode="auto">
                  <a:xfrm>
                    <a:off x="2661" y="-69027"/>
                    <a:ext cx="742" cy="78"/>
                  </a:xfrm>
                  <a:custGeom>
                    <a:avLst/>
                    <a:gdLst>
                      <a:gd name="T0" fmla="*/ 0 w 742"/>
                      <a:gd name="T1" fmla="*/ 0 h 78"/>
                      <a:gd name="T2" fmla="*/ 0 w 742"/>
                      <a:gd name="T3" fmla="*/ 78 h 78"/>
                      <a:gd name="T4" fmla="*/ 742 w 742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42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742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31" name="Freeform 360"/>
                  <p:cNvSpPr>
                    <a:spLocks/>
                  </p:cNvSpPr>
                  <p:nvPr/>
                </p:nvSpPr>
                <p:spPr bwMode="auto">
                  <a:xfrm>
                    <a:off x="2429" y="-69030"/>
                    <a:ext cx="232" cy="226"/>
                  </a:xfrm>
                  <a:custGeom>
                    <a:avLst/>
                    <a:gdLst>
                      <a:gd name="T0" fmla="*/ 0 w 232"/>
                      <a:gd name="T1" fmla="*/ 226 h 226"/>
                      <a:gd name="T2" fmla="*/ 0 w 232"/>
                      <a:gd name="T3" fmla="*/ 0 h 226"/>
                      <a:gd name="T4" fmla="*/ 232 w 232"/>
                      <a:gd name="T5" fmla="*/ 0 h 2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2" h="226">
                        <a:moveTo>
                          <a:pt x="0" y="226"/>
                        </a:moveTo>
                        <a:lnTo>
                          <a:pt x="0" y="0"/>
                        </a:lnTo>
                        <a:lnTo>
                          <a:pt x="23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32" name="Rectangle 361"/>
                  <p:cNvSpPr>
                    <a:spLocks noChangeArrowheads="1"/>
                  </p:cNvSpPr>
                  <p:nvPr/>
                </p:nvSpPr>
                <p:spPr bwMode="auto">
                  <a:xfrm>
                    <a:off x="3022" y="-68890"/>
                    <a:ext cx="1080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BX571660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Wolinella succinos</a:t>
                    </a:r>
                    <a:endParaRPr kumimoji="0" lang="zh-CN" altLang="zh-CN" sz="18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33" name="Freeform 362"/>
                  <p:cNvSpPr>
                    <a:spLocks/>
                  </p:cNvSpPr>
                  <p:nvPr/>
                </p:nvSpPr>
                <p:spPr bwMode="auto">
                  <a:xfrm>
                    <a:off x="3019" y="-6884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34" name="Rectangle 363"/>
                  <p:cNvSpPr>
                    <a:spLocks noChangeArrowheads="1"/>
                  </p:cNvSpPr>
                  <p:nvPr/>
                </p:nvSpPr>
                <p:spPr bwMode="auto">
                  <a:xfrm>
                    <a:off x="3022" y="-687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1247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35" name="Freeform 364"/>
                  <p:cNvSpPr>
                    <a:spLocks/>
                  </p:cNvSpPr>
                  <p:nvPr/>
                </p:nvSpPr>
                <p:spPr bwMode="auto">
                  <a:xfrm>
                    <a:off x="3019" y="-6878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36" name="Freeform 365"/>
                  <p:cNvSpPr>
                    <a:spLocks/>
                  </p:cNvSpPr>
                  <p:nvPr/>
                </p:nvSpPr>
                <p:spPr bwMode="auto">
                  <a:xfrm>
                    <a:off x="2889" y="-68787"/>
                    <a:ext cx="130" cy="78"/>
                  </a:xfrm>
                  <a:custGeom>
                    <a:avLst/>
                    <a:gdLst>
                      <a:gd name="T0" fmla="*/ 0 w 130"/>
                      <a:gd name="T1" fmla="*/ 78 h 78"/>
                      <a:gd name="T2" fmla="*/ 0 w 130"/>
                      <a:gd name="T3" fmla="*/ 0 h 78"/>
                      <a:gd name="T4" fmla="*/ 130 w 130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0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3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37" name="Rectangle 366"/>
                  <p:cNvSpPr>
                    <a:spLocks noChangeArrowheads="1"/>
                  </p:cNvSpPr>
                  <p:nvPr/>
                </p:nvSpPr>
                <p:spPr bwMode="auto">
                  <a:xfrm>
                    <a:off x="3256" y="-686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4313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38" name="Freeform 367"/>
                  <p:cNvSpPr>
                    <a:spLocks/>
                  </p:cNvSpPr>
                  <p:nvPr/>
                </p:nvSpPr>
                <p:spPr bwMode="auto">
                  <a:xfrm>
                    <a:off x="2889" y="-68703"/>
                    <a:ext cx="364" cy="78"/>
                  </a:xfrm>
                  <a:custGeom>
                    <a:avLst/>
                    <a:gdLst>
                      <a:gd name="T0" fmla="*/ 0 w 364"/>
                      <a:gd name="T1" fmla="*/ 0 h 78"/>
                      <a:gd name="T2" fmla="*/ 0 w 364"/>
                      <a:gd name="T3" fmla="*/ 78 h 78"/>
                      <a:gd name="T4" fmla="*/ 364 w 364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4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64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39" name="Freeform 368"/>
                  <p:cNvSpPr>
                    <a:spLocks/>
                  </p:cNvSpPr>
                  <p:nvPr/>
                </p:nvSpPr>
                <p:spPr bwMode="auto">
                  <a:xfrm>
                    <a:off x="2544" y="-68706"/>
                    <a:ext cx="345" cy="132"/>
                  </a:xfrm>
                  <a:custGeom>
                    <a:avLst/>
                    <a:gdLst>
                      <a:gd name="T0" fmla="*/ 0 w 345"/>
                      <a:gd name="T1" fmla="*/ 132 h 132"/>
                      <a:gd name="T2" fmla="*/ 0 w 345"/>
                      <a:gd name="T3" fmla="*/ 0 h 132"/>
                      <a:gd name="T4" fmla="*/ 345 w 345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5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34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40" name="Rectangle 369"/>
                  <p:cNvSpPr>
                    <a:spLocks noChangeArrowheads="1"/>
                  </p:cNvSpPr>
                  <p:nvPr/>
                </p:nvSpPr>
                <p:spPr bwMode="auto">
                  <a:xfrm>
                    <a:off x="3051" y="-685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5603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41" name="Freeform 370"/>
                  <p:cNvSpPr>
                    <a:spLocks/>
                  </p:cNvSpPr>
                  <p:nvPr/>
                </p:nvSpPr>
                <p:spPr bwMode="auto">
                  <a:xfrm>
                    <a:off x="2988" y="-68517"/>
                    <a:ext cx="60" cy="78"/>
                  </a:xfrm>
                  <a:custGeom>
                    <a:avLst/>
                    <a:gdLst>
                      <a:gd name="T0" fmla="*/ 0 w 60"/>
                      <a:gd name="T1" fmla="*/ 78 h 78"/>
                      <a:gd name="T2" fmla="*/ 0 w 60"/>
                      <a:gd name="T3" fmla="*/ 0 h 78"/>
                      <a:gd name="T4" fmla="*/ 60 w 60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6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42" name="Rectangle 371"/>
                  <p:cNvSpPr>
                    <a:spLocks noChangeArrowheads="1"/>
                  </p:cNvSpPr>
                  <p:nvPr/>
                </p:nvSpPr>
                <p:spPr bwMode="auto">
                  <a:xfrm>
                    <a:off x="3051" y="-68458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748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43" name="Freeform 372"/>
                  <p:cNvSpPr>
                    <a:spLocks/>
                  </p:cNvSpPr>
                  <p:nvPr/>
                </p:nvSpPr>
                <p:spPr bwMode="auto">
                  <a:xfrm>
                    <a:off x="3048" y="-6840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44" name="Rectangle 373"/>
                  <p:cNvSpPr>
                    <a:spLocks noChangeArrowheads="1"/>
                  </p:cNvSpPr>
                  <p:nvPr/>
                </p:nvSpPr>
                <p:spPr bwMode="auto">
                  <a:xfrm>
                    <a:off x="3051" y="-68350"/>
                    <a:ext cx="1003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AP012048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Arcobacter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sp</a:t>
                    </a:r>
                    <a:r>
                      <a: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.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L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45" name="Freeform 374"/>
                  <p:cNvSpPr>
                    <a:spLocks/>
                  </p:cNvSpPr>
                  <p:nvPr/>
                </p:nvSpPr>
                <p:spPr bwMode="auto">
                  <a:xfrm>
                    <a:off x="3048" y="-6835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46" name="Freeform 375"/>
                  <p:cNvSpPr>
                    <a:spLocks/>
                  </p:cNvSpPr>
                  <p:nvPr/>
                </p:nvSpPr>
                <p:spPr bwMode="auto">
                  <a:xfrm>
                    <a:off x="2988" y="-68433"/>
                    <a:ext cx="60" cy="78"/>
                  </a:xfrm>
                  <a:custGeom>
                    <a:avLst/>
                    <a:gdLst>
                      <a:gd name="T0" fmla="*/ 0 w 60"/>
                      <a:gd name="T1" fmla="*/ 0 h 78"/>
                      <a:gd name="T2" fmla="*/ 0 w 60"/>
                      <a:gd name="T3" fmla="*/ 78 h 78"/>
                      <a:gd name="T4" fmla="*/ 60 w 60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60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47" name="Freeform 376"/>
                  <p:cNvSpPr>
                    <a:spLocks/>
                  </p:cNvSpPr>
                  <p:nvPr/>
                </p:nvSpPr>
                <p:spPr bwMode="auto">
                  <a:xfrm>
                    <a:off x="2544" y="-68568"/>
                    <a:ext cx="444" cy="132"/>
                  </a:xfrm>
                  <a:custGeom>
                    <a:avLst/>
                    <a:gdLst>
                      <a:gd name="T0" fmla="*/ 0 w 444"/>
                      <a:gd name="T1" fmla="*/ 0 h 132"/>
                      <a:gd name="T2" fmla="*/ 0 w 444"/>
                      <a:gd name="T3" fmla="*/ 132 h 132"/>
                      <a:gd name="T4" fmla="*/ 444 w 444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44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444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48" name="Freeform 377"/>
                  <p:cNvSpPr>
                    <a:spLocks/>
                  </p:cNvSpPr>
                  <p:nvPr/>
                </p:nvSpPr>
                <p:spPr bwMode="auto">
                  <a:xfrm>
                    <a:off x="2429" y="-68798"/>
                    <a:ext cx="115" cy="227"/>
                  </a:xfrm>
                  <a:custGeom>
                    <a:avLst/>
                    <a:gdLst>
                      <a:gd name="T0" fmla="*/ 0 w 115"/>
                      <a:gd name="T1" fmla="*/ 0 h 227"/>
                      <a:gd name="T2" fmla="*/ 0 w 115"/>
                      <a:gd name="T3" fmla="*/ 227 h 227"/>
                      <a:gd name="T4" fmla="*/ 115 w 115"/>
                      <a:gd name="T5" fmla="*/ 227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5" h="227">
                        <a:moveTo>
                          <a:pt x="0" y="0"/>
                        </a:moveTo>
                        <a:lnTo>
                          <a:pt x="0" y="227"/>
                        </a:lnTo>
                        <a:lnTo>
                          <a:pt x="115" y="22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49" name="Freeform 378"/>
                  <p:cNvSpPr>
                    <a:spLocks/>
                  </p:cNvSpPr>
                  <p:nvPr/>
                </p:nvSpPr>
                <p:spPr bwMode="auto">
                  <a:xfrm>
                    <a:off x="2175" y="-70551"/>
                    <a:ext cx="254" cy="1750"/>
                  </a:xfrm>
                  <a:custGeom>
                    <a:avLst/>
                    <a:gdLst>
                      <a:gd name="T0" fmla="*/ 0 w 254"/>
                      <a:gd name="T1" fmla="*/ 0 h 1750"/>
                      <a:gd name="T2" fmla="*/ 0 w 254"/>
                      <a:gd name="T3" fmla="*/ 1750 h 1750"/>
                      <a:gd name="T4" fmla="*/ 254 w 254"/>
                      <a:gd name="T5" fmla="*/ 1750 h 17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4" h="1750">
                        <a:moveTo>
                          <a:pt x="0" y="0"/>
                        </a:moveTo>
                        <a:lnTo>
                          <a:pt x="0" y="1750"/>
                        </a:lnTo>
                        <a:lnTo>
                          <a:pt x="254" y="175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50" name="Line 379"/>
                  <p:cNvSpPr>
                    <a:spLocks noChangeShapeType="1"/>
                  </p:cNvSpPr>
                  <p:nvPr/>
                </p:nvSpPr>
                <p:spPr bwMode="auto">
                  <a:xfrm>
                    <a:off x="2061" y="-70554"/>
                    <a:ext cx="114" cy="0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51" name="Rectangle 380"/>
                  <p:cNvSpPr>
                    <a:spLocks noChangeArrowheads="1"/>
                  </p:cNvSpPr>
                  <p:nvPr/>
                </p:nvSpPr>
                <p:spPr bwMode="auto">
                  <a:xfrm>
                    <a:off x="2715" y="-682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4895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52" name="Freeform 381"/>
                  <p:cNvSpPr>
                    <a:spLocks/>
                  </p:cNvSpPr>
                  <p:nvPr/>
                </p:nvSpPr>
                <p:spPr bwMode="auto">
                  <a:xfrm>
                    <a:off x="2625" y="-68193"/>
                    <a:ext cx="87" cy="51"/>
                  </a:xfrm>
                  <a:custGeom>
                    <a:avLst/>
                    <a:gdLst>
                      <a:gd name="T0" fmla="*/ 0 w 87"/>
                      <a:gd name="T1" fmla="*/ 51 h 51"/>
                      <a:gd name="T2" fmla="*/ 0 w 87"/>
                      <a:gd name="T3" fmla="*/ 0 h 51"/>
                      <a:gd name="T4" fmla="*/ 87 w 8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8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53" name="Rectangle 382"/>
                  <p:cNvSpPr>
                    <a:spLocks noChangeArrowheads="1"/>
                  </p:cNvSpPr>
                  <p:nvPr/>
                </p:nvSpPr>
                <p:spPr bwMode="auto">
                  <a:xfrm>
                    <a:off x="2785" y="-681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6582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54" name="Freeform 383"/>
                  <p:cNvSpPr>
                    <a:spLocks/>
                  </p:cNvSpPr>
                  <p:nvPr/>
                </p:nvSpPr>
                <p:spPr bwMode="auto">
                  <a:xfrm>
                    <a:off x="2625" y="-68136"/>
                    <a:ext cx="157" cy="51"/>
                  </a:xfrm>
                  <a:custGeom>
                    <a:avLst/>
                    <a:gdLst>
                      <a:gd name="T0" fmla="*/ 0 w 157"/>
                      <a:gd name="T1" fmla="*/ 0 h 51"/>
                      <a:gd name="T2" fmla="*/ 0 w 157"/>
                      <a:gd name="T3" fmla="*/ 51 h 51"/>
                      <a:gd name="T4" fmla="*/ 157 w 15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5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55" name="Freeform 384"/>
                  <p:cNvSpPr>
                    <a:spLocks/>
                  </p:cNvSpPr>
                  <p:nvPr/>
                </p:nvSpPr>
                <p:spPr bwMode="auto">
                  <a:xfrm>
                    <a:off x="2599" y="-68139"/>
                    <a:ext cx="26" cy="78"/>
                  </a:xfrm>
                  <a:custGeom>
                    <a:avLst/>
                    <a:gdLst>
                      <a:gd name="T0" fmla="*/ 0 w 26"/>
                      <a:gd name="T1" fmla="*/ 78 h 78"/>
                      <a:gd name="T2" fmla="*/ 0 w 26"/>
                      <a:gd name="T3" fmla="*/ 0 h 78"/>
                      <a:gd name="T4" fmla="*/ 26 w 26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56" name="Rectangle 385"/>
                  <p:cNvSpPr>
                    <a:spLocks noChangeArrowheads="1"/>
                  </p:cNvSpPr>
                  <p:nvPr/>
                </p:nvSpPr>
                <p:spPr bwMode="auto">
                  <a:xfrm>
                    <a:off x="2950" y="-680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6988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57" name="Freeform 386"/>
                  <p:cNvSpPr>
                    <a:spLocks/>
                  </p:cNvSpPr>
                  <p:nvPr/>
                </p:nvSpPr>
                <p:spPr bwMode="auto">
                  <a:xfrm>
                    <a:off x="2599" y="-68055"/>
                    <a:ext cx="348" cy="78"/>
                  </a:xfrm>
                  <a:custGeom>
                    <a:avLst/>
                    <a:gdLst>
                      <a:gd name="T0" fmla="*/ 0 w 348"/>
                      <a:gd name="T1" fmla="*/ 0 h 78"/>
                      <a:gd name="T2" fmla="*/ 0 w 348"/>
                      <a:gd name="T3" fmla="*/ 78 h 78"/>
                      <a:gd name="T4" fmla="*/ 348 w 348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48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58" name="Freeform 387"/>
                  <p:cNvSpPr>
                    <a:spLocks/>
                  </p:cNvSpPr>
                  <p:nvPr/>
                </p:nvSpPr>
                <p:spPr bwMode="auto">
                  <a:xfrm>
                    <a:off x="2216" y="-68058"/>
                    <a:ext cx="383" cy="769"/>
                  </a:xfrm>
                  <a:custGeom>
                    <a:avLst/>
                    <a:gdLst>
                      <a:gd name="T0" fmla="*/ 0 w 383"/>
                      <a:gd name="T1" fmla="*/ 769 h 769"/>
                      <a:gd name="T2" fmla="*/ 0 w 383"/>
                      <a:gd name="T3" fmla="*/ 0 h 769"/>
                      <a:gd name="T4" fmla="*/ 383 w 383"/>
                      <a:gd name="T5" fmla="*/ 0 h 7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83" h="769">
                        <a:moveTo>
                          <a:pt x="0" y="769"/>
                        </a:moveTo>
                        <a:lnTo>
                          <a:pt x="0" y="0"/>
                        </a:lnTo>
                        <a:lnTo>
                          <a:pt x="38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59" name="Rectangle 388"/>
                  <p:cNvSpPr>
                    <a:spLocks noChangeArrowheads="1"/>
                  </p:cNvSpPr>
                  <p:nvPr/>
                </p:nvSpPr>
                <p:spPr bwMode="auto">
                  <a:xfrm>
                    <a:off x="2700" y="-679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3478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60" name="Freeform 389"/>
                  <p:cNvSpPr>
                    <a:spLocks/>
                  </p:cNvSpPr>
                  <p:nvPr/>
                </p:nvSpPr>
                <p:spPr bwMode="auto">
                  <a:xfrm>
                    <a:off x="2697" y="-6786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61" name="Rectangle 390"/>
                  <p:cNvSpPr>
                    <a:spLocks noChangeArrowheads="1"/>
                  </p:cNvSpPr>
                  <p:nvPr/>
                </p:nvSpPr>
                <p:spPr bwMode="auto">
                  <a:xfrm>
                    <a:off x="2700" y="-67810"/>
                    <a:ext cx="1102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AF200742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Azoarcus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sp</a:t>
                    </a:r>
                    <a:r>
                      <a: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.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BH72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62" name="Freeform 391"/>
                  <p:cNvSpPr>
                    <a:spLocks/>
                  </p:cNvSpPr>
                  <p:nvPr/>
                </p:nvSpPr>
                <p:spPr bwMode="auto">
                  <a:xfrm>
                    <a:off x="2697" y="-6781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63" name="Rectangle 392"/>
                  <p:cNvSpPr>
                    <a:spLocks noChangeArrowheads="1"/>
                  </p:cNvSpPr>
                  <p:nvPr/>
                </p:nvSpPr>
                <p:spPr bwMode="auto">
                  <a:xfrm>
                    <a:off x="2700" y="-677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5315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64" name="Freeform 393"/>
                  <p:cNvSpPr>
                    <a:spLocks/>
                  </p:cNvSpPr>
                  <p:nvPr/>
                </p:nvSpPr>
                <p:spPr bwMode="auto">
                  <a:xfrm>
                    <a:off x="2697" y="-67758"/>
                    <a:ext cx="0" cy="105"/>
                  </a:xfrm>
                  <a:custGeom>
                    <a:avLst/>
                    <a:gdLst>
                      <a:gd name="T0" fmla="*/ 0 h 105"/>
                      <a:gd name="T1" fmla="*/ 105 h 105"/>
                      <a:gd name="T2" fmla="*/ 105 h 105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0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65" name="Rectangle 394"/>
                  <p:cNvSpPr>
                    <a:spLocks noChangeArrowheads="1"/>
                  </p:cNvSpPr>
                  <p:nvPr/>
                </p:nvSpPr>
                <p:spPr bwMode="auto">
                  <a:xfrm>
                    <a:off x="2700" y="-67594"/>
                    <a:ext cx="1307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AB189641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Halorhodospira halophila</a:t>
                    </a:r>
                    <a:endParaRPr kumimoji="0" lang="zh-CN" altLang="zh-CN" sz="18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66" name="Freeform 395"/>
                  <p:cNvSpPr>
                    <a:spLocks/>
                  </p:cNvSpPr>
                  <p:nvPr/>
                </p:nvSpPr>
                <p:spPr bwMode="auto">
                  <a:xfrm>
                    <a:off x="2697" y="-67704"/>
                    <a:ext cx="0" cy="159"/>
                  </a:xfrm>
                  <a:custGeom>
                    <a:avLst/>
                    <a:gdLst>
                      <a:gd name="T0" fmla="*/ 0 h 159"/>
                      <a:gd name="T1" fmla="*/ 159 h 159"/>
                      <a:gd name="T2" fmla="*/ 159 h 159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159">
                        <a:moveTo>
                          <a:pt x="0" y="0"/>
                        </a:moveTo>
                        <a:lnTo>
                          <a:pt x="0" y="159"/>
                        </a:lnTo>
                        <a:lnTo>
                          <a:pt x="0" y="15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67" name="Rectangle 396"/>
                  <p:cNvSpPr>
                    <a:spLocks noChangeArrowheads="1"/>
                  </p:cNvSpPr>
                  <p:nvPr/>
                </p:nvSpPr>
                <p:spPr bwMode="auto">
                  <a:xfrm>
                    <a:off x="2700" y="-674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2483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68" name="Freeform 397"/>
                  <p:cNvSpPr>
                    <a:spLocks/>
                  </p:cNvSpPr>
                  <p:nvPr/>
                </p:nvSpPr>
                <p:spPr bwMode="auto">
                  <a:xfrm>
                    <a:off x="2697" y="-67650"/>
                    <a:ext cx="0" cy="213"/>
                  </a:xfrm>
                  <a:custGeom>
                    <a:avLst/>
                    <a:gdLst>
                      <a:gd name="T0" fmla="*/ 0 h 213"/>
                      <a:gd name="T1" fmla="*/ 213 h 213"/>
                      <a:gd name="T2" fmla="*/ 213 h 213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213">
                        <a:moveTo>
                          <a:pt x="0" y="0"/>
                        </a:moveTo>
                        <a:lnTo>
                          <a:pt x="0" y="213"/>
                        </a:lnTo>
                        <a:lnTo>
                          <a:pt x="0" y="21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69" name="Line 398"/>
                  <p:cNvSpPr>
                    <a:spLocks noChangeShapeType="1"/>
                  </p:cNvSpPr>
                  <p:nvPr/>
                </p:nvSpPr>
                <p:spPr bwMode="auto">
                  <a:xfrm>
                    <a:off x="2697" y="-67869"/>
                    <a:ext cx="0" cy="213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70" name="Freeform 399"/>
                  <p:cNvSpPr>
                    <a:spLocks/>
                  </p:cNvSpPr>
                  <p:nvPr/>
                </p:nvSpPr>
                <p:spPr bwMode="auto">
                  <a:xfrm>
                    <a:off x="2638" y="-67653"/>
                    <a:ext cx="59" cy="159"/>
                  </a:xfrm>
                  <a:custGeom>
                    <a:avLst/>
                    <a:gdLst>
                      <a:gd name="T0" fmla="*/ 0 w 59"/>
                      <a:gd name="T1" fmla="*/ 159 h 159"/>
                      <a:gd name="T2" fmla="*/ 0 w 59"/>
                      <a:gd name="T3" fmla="*/ 0 h 159"/>
                      <a:gd name="T4" fmla="*/ 59 w 59"/>
                      <a:gd name="T5" fmla="*/ 0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59">
                        <a:moveTo>
                          <a:pt x="0" y="159"/>
                        </a:moveTo>
                        <a:lnTo>
                          <a:pt x="0" y="0"/>
                        </a:lnTo>
                        <a:lnTo>
                          <a:pt x="5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71" name="Rectangle 400"/>
                  <p:cNvSpPr>
                    <a:spLocks noChangeArrowheads="1"/>
                  </p:cNvSpPr>
                  <p:nvPr/>
                </p:nvSpPr>
                <p:spPr bwMode="auto">
                  <a:xfrm>
                    <a:off x="2704" y="-673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2818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72" name="Freeform 401"/>
                  <p:cNvSpPr>
                    <a:spLocks/>
                  </p:cNvSpPr>
                  <p:nvPr/>
                </p:nvSpPr>
                <p:spPr bwMode="auto">
                  <a:xfrm>
                    <a:off x="2638" y="-67488"/>
                    <a:ext cx="63" cy="159"/>
                  </a:xfrm>
                  <a:custGeom>
                    <a:avLst/>
                    <a:gdLst>
                      <a:gd name="T0" fmla="*/ 0 w 63"/>
                      <a:gd name="T1" fmla="*/ 0 h 159"/>
                      <a:gd name="T2" fmla="*/ 0 w 63"/>
                      <a:gd name="T3" fmla="*/ 159 h 159"/>
                      <a:gd name="T4" fmla="*/ 63 w 63"/>
                      <a:gd name="T5" fmla="*/ 159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3" h="159">
                        <a:moveTo>
                          <a:pt x="0" y="0"/>
                        </a:moveTo>
                        <a:lnTo>
                          <a:pt x="0" y="159"/>
                        </a:lnTo>
                        <a:lnTo>
                          <a:pt x="63" y="15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73" name="Freeform 402"/>
                  <p:cNvSpPr>
                    <a:spLocks/>
                  </p:cNvSpPr>
                  <p:nvPr/>
                </p:nvSpPr>
                <p:spPr bwMode="auto">
                  <a:xfrm>
                    <a:off x="2614" y="-67491"/>
                    <a:ext cx="24" cy="172"/>
                  </a:xfrm>
                  <a:custGeom>
                    <a:avLst/>
                    <a:gdLst>
                      <a:gd name="T0" fmla="*/ 0 w 24"/>
                      <a:gd name="T1" fmla="*/ 172 h 172"/>
                      <a:gd name="T2" fmla="*/ 0 w 24"/>
                      <a:gd name="T3" fmla="*/ 0 h 172"/>
                      <a:gd name="T4" fmla="*/ 24 w 24"/>
                      <a:gd name="T5" fmla="*/ 0 h 1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" h="172">
                        <a:moveTo>
                          <a:pt x="0" y="172"/>
                        </a:moveTo>
                        <a:lnTo>
                          <a:pt x="0" y="0"/>
                        </a:lnTo>
                        <a:lnTo>
                          <a:pt x="2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74" name="Rectangle 403"/>
                  <p:cNvSpPr>
                    <a:spLocks noChangeArrowheads="1"/>
                  </p:cNvSpPr>
                  <p:nvPr/>
                </p:nvSpPr>
                <p:spPr bwMode="auto">
                  <a:xfrm>
                    <a:off x="2718" y="-672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1118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75" name="Freeform 404"/>
                  <p:cNvSpPr>
                    <a:spLocks/>
                  </p:cNvSpPr>
                  <p:nvPr/>
                </p:nvSpPr>
                <p:spPr bwMode="auto">
                  <a:xfrm>
                    <a:off x="2652" y="-67221"/>
                    <a:ext cx="63" cy="78"/>
                  </a:xfrm>
                  <a:custGeom>
                    <a:avLst/>
                    <a:gdLst>
                      <a:gd name="T0" fmla="*/ 0 w 63"/>
                      <a:gd name="T1" fmla="*/ 78 h 78"/>
                      <a:gd name="T2" fmla="*/ 0 w 63"/>
                      <a:gd name="T3" fmla="*/ 0 h 78"/>
                      <a:gd name="T4" fmla="*/ 63 w 63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3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6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76" name="Rectangle 405"/>
                  <p:cNvSpPr>
                    <a:spLocks noChangeArrowheads="1"/>
                  </p:cNvSpPr>
                  <p:nvPr/>
                </p:nvSpPr>
                <p:spPr bwMode="auto">
                  <a:xfrm>
                    <a:off x="2713" y="-671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2604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77" name="Freeform 406"/>
                  <p:cNvSpPr>
                    <a:spLocks/>
                  </p:cNvSpPr>
                  <p:nvPr/>
                </p:nvSpPr>
                <p:spPr bwMode="auto">
                  <a:xfrm>
                    <a:off x="2710" y="-6711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78" name="Rectangle 407"/>
                  <p:cNvSpPr>
                    <a:spLocks noChangeArrowheads="1"/>
                  </p:cNvSpPr>
                  <p:nvPr/>
                </p:nvSpPr>
                <p:spPr bwMode="auto">
                  <a:xfrm>
                    <a:off x="2713" y="-670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4208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679" name="Freeform 408"/>
                  <p:cNvSpPr>
                    <a:spLocks/>
                  </p:cNvSpPr>
                  <p:nvPr/>
                </p:nvSpPr>
                <p:spPr bwMode="auto">
                  <a:xfrm>
                    <a:off x="2710" y="-6705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680" name="Freeform 409"/>
                  <p:cNvSpPr>
                    <a:spLocks/>
                  </p:cNvSpPr>
                  <p:nvPr/>
                </p:nvSpPr>
                <p:spPr bwMode="auto">
                  <a:xfrm>
                    <a:off x="2652" y="-67137"/>
                    <a:ext cx="58" cy="78"/>
                  </a:xfrm>
                  <a:custGeom>
                    <a:avLst/>
                    <a:gdLst>
                      <a:gd name="T0" fmla="*/ 0 w 58"/>
                      <a:gd name="T1" fmla="*/ 0 h 78"/>
                      <a:gd name="T2" fmla="*/ 0 w 58"/>
                      <a:gd name="T3" fmla="*/ 78 h 78"/>
                      <a:gd name="T4" fmla="*/ 58 w 58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58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8" name="Group 611"/>
                <p:cNvGrpSpPr>
                  <a:grpSpLocks/>
                </p:cNvGrpSpPr>
                <p:nvPr/>
              </p:nvGrpSpPr>
              <p:grpSpPr bwMode="auto">
                <a:xfrm>
                  <a:off x="1748" y="-70554"/>
                  <a:ext cx="2818" cy="10733"/>
                  <a:chOff x="1748" y="-70554"/>
                  <a:chExt cx="2818" cy="10733"/>
                </a:xfrm>
              </p:grpSpPr>
              <p:sp>
                <p:nvSpPr>
                  <p:cNvPr id="5281" name="Freeform 411"/>
                  <p:cNvSpPr>
                    <a:spLocks/>
                  </p:cNvSpPr>
                  <p:nvPr/>
                </p:nvSpPr>
                <p:spPr bwMode="auto">
                  <a:xfrm>
                    <a:off x="2614" y="-67313"/>
                    <a:ext cx="38" cy="173"/>
                  </a:xfrm>
                  <a:custGeom>
                    <a:avLst/>
                    <a:gdLst>
                      <a:gd name="T0" fmla="*/ 0 w 38"/>
                      <a:gd name="T1" fmla="*/ 0 h 173"/>
                      <a:gd name="T2" fmla="*/ 0 w 38"/>
                      <a:gd name="T3" fmla="*/ 173 h 173"/>
                      <a:gd name="T4" fmla="*/ 38 w 38"/>
                      <a:gd name="T5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8" h="173">
                        <a:moveTo>
                          <a:pt x="0" y="0"/>
                        </a:moveTo>
                        <a:lnTo>
                          <a:pt x="0" y="173"/>
                        </a:lnTo>
                        <a:lnTo>
                          <a:pt x="38" y="17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82" name="Freeform 412"/>
                  <p:cNvSpPr>
                    <a:spLocks/>
                  </p:cNvSpPr>
                  <p:nvPr/>
                </p:nvSpPr>
                <p:spPr bwMode="auto">
                  <a:xfrm>
                    <a:off x="2553" y="-67316"/>
                    <a:ext cx="61" cy="206"/>
                  </a:xfrm>
                  <a:custGeom>
                    <a:avLst/>
                    <a:gdLst>
                      <a:gd name="T0" fmla="*/ 0 w 61"/>
                      <a:gd name="T1" fmla="*/ 206 h 206"/>
                      <a:gd name="T2" fmla="*/ 0 w 61"/>
                      <a:gd name="T3" fmla="*/ 0 h 206"/>
                      <a:gd name="T4" fmla="*/ 61 w 61"/>
                      <a:gd name="T5" fmla="*/ 0 h 2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1" h="206">
                        <a:moveTo>
                          <a:pt x="0" y="206"/>
                        </a:moveTo>
                        <a:lnTo>
                          <a:pt x="0" y="0"/>
                        </a:lnTo>
                        <a:lnTo>
                          <a:pt x="6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83" name="Rectangle 413"/>
                  <p:cNvSpPr>
                    <a:spLocks noChangeArrowheads="1"/>
                  </p:cNvSpPr>
                  <p:nvPr/>
                </p:nvSpPr>
                <p:spPr bwMode="auto">
                  <a:xfrm>
                    <a:off x="2647" y="-669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4747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84" name="Freeform 414"/>
                  <p:cNvSpPr>
                    <a:spLocks/>
                  </p:cNvSpPr>
                  <p:nvPr/>
                </p:nvSpPr>
                <p:spPr bwMode="auto">
                  <a:xfrm>
                    <a:off x="2553" y="-67104"/>
                    <a:ext cx="91" cy="207"/>
                  </a:xfrm>
                  <a:custGeom>
                    <a:avLst/>
                    <a:gdLst>
                      <a:gd name="T0" fmla="*/ 0 w 91"/>
                      <a:gd name="T1" fmla="*/ 0 h 207"/>
                      <a:gd name="T2" fmla="*/ 0 w 91"/>
                      <a:gd name="T3" fmla="*/ 207 h 207"/>
                      <a:gd name="T4" fmla="*/ 91 w 91"/>
                      <a:gd name="T5" fmla="*/ 207 h 2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1" h="207">
                        <a:moveTo>
                          <a:pt x="0" y="0"/>
                        </a:moveTo>
                        <a:lnTo>
                          <a:pt x="0" y="207"/>
                        </a:lnTo>
                        <a:lnTo>
                          <a:pt x="91" y="20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85" name="Freeform 415"/>
                  <p:cNvSpPr>
                    <a:spLocks/>
                  </p:cNvSpPr>
                  <p:nvPr/>
                </p:nvSpPr>
                <p:spPr bwMode="auto">
                  <a:xfrm>
                    <a:off x="2499" y="-67107"/>
                    <a:ext cx="54" cy="156"/>
                  </a:xfrm>
                  <a:custGeom>
                    <a:avLst/>
                    <a:gdLst>
                      <a:gd name="T0" fmla="*/ 0 w 54"/>
                      <a:gd name="T1" fmla="*/ 156 h 156"/>
                      <a:gd name="T2" fmla="*/ 0 w 54"/>
                      <a:gd name="T3" fmla="*/ 0 h 156"/>
                      <a:gd name="T4" fmla="*/ 54 w 54"/>
                      <a:gd name="T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4" h="156">
                        <a:moveTo>
                          <a:pt x="0" y="156"/>
                        </a:moveTo>
                        <a:lnTo>
                          <a:pt x="0" y="0"/>
                        </a:lnTo>
                        <a:lnTo>
                          <a:pt x="5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86" name="Rectangle 416"/>
                  <p:cNvSpPr>
                    <a:spLocks noChangeArrowheads="1"/>
                  </p:cNvSpPr>
                  <p:nvPr/>
                </p:nvSpPr>
                <p:spPr bwMode="auto">
                  <a:xfrm>
                    <a:off x="2632" y="-66838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710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87" name="Freeform 417"/>
                  <p:cNvSpPr>
                    <a:spLocks/>
                  </p:cNvSpPr>
                  <p:nvPr/>
                </p:nvSpPr>
                <p:spPr bwMode="auto">
                  <a:xfrm>
                    <a:off x="2499" y="-66945"/>
                    <a:ext cx="130" cy="156"/>
                  </a:xfrm>
                  <a:custGeom>
                    <a:avLst/>
                    <a:gdLst>
                      <a:gd name="T0" fmla="*/ 0 w 130"/>
                      <a:gd name="T1" fmla="*/ 0 h 156"/>
                      <a:gd name="T2" fmla="*/ 0 w 130"/>
                      <a:gd name="T3" fmla="*/ 156 h 156"/>
                      <a:gd name="T4" fmla="*/ 130 w 130"/>
                      <a:gd name="T5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0" h="156">
                        <a:moveTo>
                          <a:pt x="0" y="0"/>
                        </a:moveTo>
                        <a:lnTo>
                          <a:pt x="0" y="156"/>
                        </a:lnTo>
                        <a:lnTo>
                          <a:pt x="130" y="15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88" name="Freeform 418"/>
                  <p:cNvSpPr>
                    <a:spLocks/>
                  </p:cNvSpPr>
                  <p:nvPr/>
                </p:nvSpPr>
                <p:spPr bwMode="auto">
                  <a:xfrm>
                    <a:off x="2451" y="-66948"/>
                    <a:ext cx="48" cy="130"/>
                  </a:xfrm>
                  <a:custGeom>
                    <a:avLst/>
                    <a:gdLst>
                      <a:gd name="T0" fmla="*/ 0 w 48"/>
                      <a:gd name="T1" fmla="*/ 130 h 130"/>
                      <a:gd name="T2" fmla="*/ 0 w 48"/>
                      <a:gd name="T3" fmla="*/ 0 h 130"/>
                      <a:gd name="T4" fmla="*/ 48 w 48"/>
                      <a:gd name="T5" fmla="*/ 0 h 1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130">
                        <a:moveTo>
                          <a:pt x="0" y="130"/>
                        </a:moveTo>
                        <a:lnTo>
                          <a:pt x="0" y="0"/>
                        </a:lnTo>
                        <a:lnTo>
                          <a:pt x="4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89" name="Rectangle 419"/>
                  <p:cNvSpPr>
                    <a:spLocks noChangeArrowheads="1"/>
                  </p:cNvSpPr>
                  <p:nvPr/>
                </p:nvSpPr>
                <p:spPr bwMode="auto">
                  <a:xfrm>
                    <a:off x="2764" y="-667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2431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90" name="Freeform 420"/>
                  <p:cNvSpPr>
                    <a:spLocks/>
                  </p:cNvSpPr>
                  <p:nvPr/>
                </p:nvSpPr>
                <p:spPr bwMode="auto">
                  <a:xfrm>
                    <a:off x="2451" y="-66812"/>
                    <a:ext cx="310" cy="131"/>
                  </a:xfrm>
                  <a:custGeom>
                    <a:avLst/>
                    <a:gdLst>
                      <a:gd name="T0" fmla="*/ 0 w 310"/>
                      <a:gd name="T1" fmla="*/ 0 h 131"/>
                      <a:gd name="T2" fmla="*/ 0 w 310"/>
                      <a:gd name="T3" fmla="*/ 131 h 131"/>
                      <a:gd name="T4" fmla="*/ 310 w 310"/>
                      <a:gd name="T5" fmla="*/ 131 h 1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0" h="131">
                        <a:moveTo>
                          <a:pt x="0" y="0"/>
                        </a:moveTo>
                        <a:lnTo>
                          <a:pt x="0" y="131"/>
                        </a:lnTo>
                        <a:lnTo>
                          <a:pt x="310" y="13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91" name="Freeform 421"/>
                  <p:cNvSpPr>
                    <a:spLocks/>
                  </p:cNvSpPr>
                  <p:nvPr/>
                </p:nvSpPr>
                <p:spPr bwMode="auto">
                  <a:xfrm>
                    <a:off x="2283" y="-66815"/>
                    <a:ext cx="168" cy="300"/>
                  </a:xfrm>
                  <a:custGeom>
                    <a:avLst/>
                    <a:gdLst>
                      <a:gd name="T0" fmla="*/ 0 w 168"/>
                      <a:gd name="T1" fmla="*/ 300 h 300"/>
                      <a:gd name="T2" fmla="*/ 0 w 168"/>
                      <a:gd name="T3" fmla="*/ 0 h 300"/>
                      <a:gd name="T4" fmla="*/ 168 w 168"/>
                      <a:gd name="T5" fmla="*/ 0 h 3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8" h="300">
                        <a:moveTo>
                          <a:pt x="0" y="300"/>
                        </a:moveTo>
                        <a:lnTo>
                          <a:pt x="0" y="0"/>
                        </a:lnTo>
                        <a:lnTo>
                          <a:pt x="16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92" name="Rectangle 422"/>
                  <p:cNvSpPr>
                    <a:spLocks noChangeArrowheads="1"/>
                  </p:cNvSpPr>
                  <p:nvPr/>
                </p:nvSpPr>
                <p:spPr bwMode="auto">
                  <a:xfrm>
                    <a:off x="2725" y="-666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1624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93" name="Freeform 423"/>
                  <p:cNvSpPr>
                    <a:spLocks/>
                  </p:cNvSpPr>
                  <p:nvPr/>
                </p:nvSpPr>
                <p:spPr bwMode="auto">
                  <a:xfrm>
                    <a:off x="2604" y="-66573"/>
                    <a:ext cx="118" cy="51"/>
                  </a:xfrm>
                  <a:custGeom>
                    <a:avLst/>
                    <a:gdLst>
                      <a:gd name="T0" fmla="*/ 0 w 118"/>
                      <a:gd name="T1" fmla="*/ 51 h 51"/>
                      <a:gd name="T2" fmla="*/ 0 w 118"/>
                      <a:gd name="T3" fmla="*/ 0 h 51"/>
                      <a:gd name="T4" fmla="*/ 118 w 11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1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94" name="Rectangle 424"/>
                  <p:cNvSpPr>
                    <a:spLocks noChangeArrowheads="1"/>
                  </p:cNvSpPr>
                  <p:nvPr/>
                </p:nvSpPr>
                <p:spPr bwMode="auto">
                  <a:xfrm>
                    <a:off x="2856" y="-665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6425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95" name="Freeform 425"/>
                  <p:cNvSpPr>
                    <a:spLocks/>
                  </p:cNvSpPr>
                  <p:nvPr/>
                </p:nvSpPr>
                <p:spPr bwMode="auto">
                  <a:xfrm>
                    <a:off x="2604" y="-66516"/>
                    <a:ext cx="249" cy="51"/>
                  </a:xfrm>
                  <a:custGeom>
                    <a:avLst/>
                    <a:gdLst>
                      <a:gd name="T0" fmla="*/ 0 w 249"/>
                      <a:gd name="T1" fmla="*/ 0 h 51"/>
                      <a:gd name="T2" fmla="*/ 0 w 249"/>
                      <a:gd name="T3" fmla="*/ 51 h 51"/>
                      <a:gd name="T4" fmla="*/ 249 w 24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4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96" name="Freeform 426"/>
                  <p:cNvSpPr>
                    <a:spLocks/>
                  </p:cNvSpPr>
                  <p:nvPr/>
                </p:nvSpPr>
                <p:spPr bwMode="auto">
                  <a:xfrm>
                    <a:off x="2327" y="-66519"/>
                    <a:ext cx="277" cy="309"/>
                  </a:xfrm>
                  <a:custGeom>
                    <a:avLst/>
                    <a:gdLst>
                      <a:gd name="T0" fmla="*/ 0 w 277"/>
                      <a:gd name="T1" fmla="*/ 309 h 309"/>
                      <a:gd name="T2" fmla="*/ 0 w 277"/>
                      <a:gd name="T3" fmla="*/ 0 h 309"/>
                      <a:gd name="T4" fmla="*/ 277 w 277"/>
                      <a:gd name="T5" fmla="*/ 0 h 3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7" h="309">
                        <a:moveTo>
                          <a:pt x="0" y="309"/>
                        </a:moveTo>
                        <a:lnTo>
                          <a:pt x="0" y="0"/>
                        </a:lnTo>
                        <a:lnTo>
                          <a:pt x="27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97" name="Rectangle 427"/>
                  <p:cNvSpPr>
                    <a:spLocks noChangeArrowheads="1"/>
                  </p:cNvSpPr>
                  <p:nvPr/>
                </p:nvSpPr>
                <p:spPr bwMode="auto">
                  <a:xfrm>
                    <a:off x="3103" y="-664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4873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98" name="Freeform 428"/>
                  <p:cNvSpPr>
                    <a:spLocks/>
                  </p:cNvSpPr>
                  <p:nvPr/>
                </p:nvSpPr>
                <p:spPr bwMode="auto">
                  <a:xfrm>
                    <a:off x="2763" y="-66357"/>
                    <a:ext cx="337" cy="51"/>
                  </a:xfrm>
                  <a:custGeom>
                    <a:avLst/>
                    <a:gdLst>
                      <a:gd name="T0" fmla="*/ 0 w 337"/>
                      <a:gd name="T1" fmla="*/ 51 h 51"/>
                      <a:gd name="T2" fmla="*/ 0 w 337"/>
                      <a:gd name="T3" fmla="*/ 0 h 51"/>
                      <a:gd name="T4" fmla="*/ 337 w 33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33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99" name="Rectangle 429"/>
                  <p:cNvSpPr>
                    <a:spLocks noChangeArrowheads="1"/>
                  </p:cNvSpPr>
                  <p:nvPr/>
                </p:nvSpPr>
                <p:spPr bwMode="auto">
                  <a:xfrm>
                    <a:off x="3052" y="-662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4976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00" name="Freeform 430"/>
                  <p:cNvSpPr>
                    <a:spLocks/>
                  </p:cNvSpPr>
                  <p:nvPr/>
                </p:nvSpPr>
                <p:spPr bwMode="auto">
                  <a:xfrm>
                    <a:off x="2763" y="-66300"/>
                    <a:ext cx="286" cy="51"/>
                  </a:xfrm>
                  <a:custGeom>
                    <a:avLst/>
                    <a:gdLst>
                      <a:gd name="T0" fmla="*/ 0 w 286"/>
                      <a:gd name="T1" fmla="*/ 0 h 51"/>
                      <a:gd name="T2" fmla="*/ 0 w 286"/>
                      <a:gd name="T3" fmla="*/ 51 h 51"/>
                      <a:gd name="T4" fmla="*/ 286 w 286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86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86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01" name="Freeform 431"/>
                  <p:cNvSpPr>
                    <a:spLocks/>
                  </p:cNvSpPr>
                  <p:nvPr/>
                </p:nvSpPr>
                <p:spPr bwMode="auto">
                  <a:xfrm>
                    <a:off x="2701" y="-66303"/>
                    <a:ext cx="62" cy="78"/>
                  </a:xfrm>
                  <a:custGeom>
                    <a:avLst/>
                    <a:gdLst>
                      <a:gd name="T0" fmla="*/ 0 w 62"/>
                      <a:gd name="T1" fmla="*/ 78 h 78"/>
                      <a:gd name="T2" fmla="*/ 0 w 62"/>
                      <a:gd name="T3" fmla="*/ 0 h 78"/>
                      <a:gd name="T4" fmla="*/ 62 w 62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2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6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02" name="Rectangle 432"/>
                  <p:cNvSpPr>
                    <a:spLocks noChangeArrowheads="1"/>
                  </p:cNvSpPr>
                  <p:nvPr/>
                </p:nvSpPr>
                <p:spPr bwMode="auto">
                  <a:xfrm>
                    <a:off x="3021" y="-661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5308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03" name="Freeform 433"/>
                  <p:cNvSpPr>
                    <a:spLocks/>
                  </p:cNvSpPr>
                  <p:nvPr/>
                </p:nvSpPr>
                <p:spPr bwMode="auto">
                  <a:xfrm>
                    <a:off x="2701" y="-66219"/>
                    <a:ext cx="317" cy="78"/>
                  </a:xfrm>
                  <a:custGeom>
                    <a:avLst/>
                    <a:gdLst>
                      <a:gd name="T0" fmla="*/ 0 w 317"/>
                      <a:gd name="T1" fmla="*/ 0 h 78"/>
                      <a:gd name="T2" fmla="*/ 0 w 317"/>
                      <a:gd name="T3" fmla="*/ 78 h 78"/>
                      <a:gd name="T4" fmla="*/ 317 w 317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7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17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04" name="Freeform 434"/>
                  <p:cNvSpPr>
                    <a:spLocks/>
                  </p:cNvSpPr>
                  <p:nvPr/>
                </p:nvSpPr>
                <p:spPr bwMode="auto">
                  <a:xfrm>
                    <a:off x="2355" y="-66222"/>
                    <a:ext cx="346" cy="324"/>
                  </a:xfrm>
                  <a:custGeom>
                    <a:avLst/>
                    <a:gdLst>
                      <a:gd name="T0" fmla="*/ 0 w 346"/>
                      <a:gd name="T1" fmla="*/ 324 h 324"/>
                      <a:gd name="T2" fmla="*/ 0 w 346"/>
                      <a:gd name="T3" fmla="*/ 0 h 324"/>
                      <a:gd name="T4" fmla="*/ 346 w 346"/>
                      <a:gd name="T5" fmla="*/ 0 h 3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6" h="324">
                        <a:moveTo>
                          <a:pt x="0" y="324"/>
                        </a:moveTo>
                        <a:lnTo>
                          <a:pt x="0" y="0"/>
                        </a:lnTo>
                        <a:lnTo>
                          <a:pt x="34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05" name="Rectangle 435"/>
                  <p:cNvSpPr>
                    <a:spLocks noChangeArrowheads="1"/>
                  </p:cNvSpPr>
                  <p:nvPr/>
                </p:nvSpPr>
                <p:spPr bwMode="auto">
                  <a:xfrm>
                    <a:off x="3222" y="-660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6089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06" name="Freeform 436"/>
                  <p:cNvSpPr>
                    <a:spLocks/>
                  </p:cNvSpPr>
                  <p:nvPr/>
                </p:nvSpPr>
                <p:spPr bwMode="auto">
                  <a:xfrm>
                    <a:off x="2791" y="-66033"/>
                    <a:ext cx="428" cy="51"/>
                  </a:xfrm>
                  <a:custGeom>
                    <a:avLst/>
                    <a:gdLst>
                      <a:gd name="T0" fmla="*/ 0 w 428"/>
                      <a:gd name="T1" fmla="*/ 51 h 51"/>
                      <a:gd name="T2" fmla="*/ 0 w 428"/>
                      <a:gd name="T3" fmla="*/ 0 h 51"/>
                      <a:gd name="T4" fmla="*/ 428 w 42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42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07" name="Rectangle 437"/>
                  <p:cNvSpPr>
                    <a:spLocks noChangeArrowheads="1"/>
                  </p:cNvSpPr>
                  <p:nvPr/>
                </p:nvSpPr>
                <p:spPr bwMode="auto">
                  <a:xfrm>
                    <a:off x="2991" y="-659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4638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08" name="Freeform 438"/>
                  <p:cNvSpPr>
                    <a:spLocks/>
                  </p:cNvSpPr>
                  <p:nvPr/>
                </p:nvSpPr>
                <p:spPr bwMode="auto">
                  <a:xfrm>
                    <a:off x="2791" y="-65976"/>
                    <a:ext cx="197" cy="51"/>
                  </a:xfrm>
                  <a:custGeom>
                    <a:avLst/>
                    <a:gdLst>
                      <a:gd name="T0" fmla="*/ 0 w 197"/>
                      <a:gd name="T1" fmla="*/ 0 h 51"/>
                      <a:gd name="T2" fmla="*/ 0 w 197"/>
                      <a:gd name="T3" fmla="*/ 51 h 51"/>
                      <a:gd name="T4" fmla="*/ 197 w 19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9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09" name="Freeform 439"/>
                  <p:cNvSpPr>
                    <a:spLocks/>
                  </p:cNvSpPr>
                  <p:nvPr/>
                </p:nvSpPr>
                <p:spPr bwMode="auto">
                  <a:xfrm>
                    <a:off x="2748" y="-65979"/>
                    <a:ext cx="43" cy="78"/>
                  </a:xfrm>
                  <a:custGeom>
                    <a:avLst/>
                    <a:gdLst>
                      <a:gd name="T0" fmla="*/ 0 w 43"/>
                      <a:gd name="T1" fmla="*/ 78 h 78"/>
                      <a:gd name="T2" fmla="*/ 0 w 43"/>
                      <a:gd name="T3" fmla="*/ 0 h 78"/>
                      <a:gd name="T4" fmla="*/ 43 w 43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4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10" name="Rectangle 440"/>
                  <p:cNvSpPr>
                    <a:spLocks noChangeArrowheads="1"/>
                  </p:cNvSpPr>
                  <p:nvPr/>
                </p:nvSpPr>
                <p:spPr bwMode="auto">
                  <a:xfrm>
                    <a:off x="2958" y="-658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4879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11" name="Freeform 441"/>
                  <p:cNvSpPr>
                    <a:spLocks/>
                  </p:cNvSpPr>
                  <p:nvPr/>
                </p:nvSpPr>
                <p:spPr bwMode="auto">
                  <a:xfrm>
                    <a:off x="2748" y="-65895"/>
                    <a:ext cx="207" cy="78"/>
                  </a:xfrm>
                  <a:custGeom>
                    <a:avLst/>
                    <a:gdLst>
                      <a:gd name="T0" fmla="*/ 0 w 207"/>
                      <a:gd name="T1" fmla="*/ 0 h 78"/>
                      <a:gd name="T2" fmla="*/ 0 w 207"/>
                      <a:gd name="T3" fmla="*/ 78 h 78"/>
                      <a:gd name="T4" fmla="*/ 207 w 207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7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07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12" name="Freeform 442"/>
                  <p:cNvSpPr>
                    <a:spLocks/>
                  </p:cNvSpPr>
                  <p:nvPr/>
                </p:nvSpPr>
                <p:spPr bwMode="auto">
                  <a:xfrm>
                    <a:off x="2608" y="-65898"/>
                    <a:ext cx="140" cy="91"/>
                  </a:xfrm>
                  <a:custGeom>
                    <a:avLst/>
                    <a:gdLst>
                      <a:gd name="T0" fmla="*/ 0 w 140"/>
                      <a:gd name="T1" fmla="*/ 91 h 91"/>
                      <a:gd name="T2" fmla="*/ 0 w 140"/>
                      <a:gd name="T3" fmla="*/ 0 h 91"/>
                      <a:gd name="T4" fmla="*/ 140 w 140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0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14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13" name="Rectangle 443"/>
                  <p:cNvSpPr>
                    <a:spLocks noChangeArrowheads="1"/>
                  </p:cNvSpPr>
                  <p:nvPr/>
                </p:nvSpPr>
                <p:spPr bwMode="auto">
                  <a:xfrm>
                    <a:off x="3084" y="-657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4006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14" name="Freeform 444"/>
                  <p:cNvSpPr>
                    <a:spLocks/>
                  </p:cNvSpPr>
                  <p:nvPr/>
                </p:nvSpPr>
                <p:spPr bwMode="auto">
                  <a:xfrm>
                    <a:off x="2608" y="-65801"/>
                    <a:ext cx="473" cy="92"/>
                  </a:xfrm>
                  <a:custGeom>
                    <a:avLst/>
                    <a:gdLst>
                      <a:gd name="T0" fmla="*/ 0 w 473"/>
                      <a:gd name="T1" fmla="*/ 0 h 92"/>
                      <a:gd name="T2" fmla="*/ 0 w 473"/>
                      <a:gd name="T3" fmla="*/ 92 h 92"/>
                      <a:gd name="T4" fmla="*/ 473 w 473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3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473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15" name="Freeform 445"/>
                  <p:cNvSpPr>
                    <a:spLocks/>
                  </p:cNvSpPr>
                  <p:nvPr/>
                </p:nvSpPr>
                <p:spPr bwMode="auto">
                  <a:xfrm>
                    <a:off x="2423" y="-65804"/>
                    <a:ext cx="185" cy="233"/>
                  </a:xfrm>
                  <a:custGeom>
                    <a:avLst/>
                    <a:gdLst>
                      <a:gd name="T0" fmla="*/ 0 w 185"/>
                      <a:gd name="T1" fmla="*/ 233 h 233"/>
                      <a:gd name="T2" fmla="*/ 0 w 185"/>
                      <a:gd name="T3" fmla="*/ 0 h 233"/>
                      <a:gd name="T4" fmla="*/ 185 w 185"/>
                      <a:gd name="T5" fmla="*/ 0 h 2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5" h="233">
                        <a:moveTo>
                          <a:pt x="0" y="233"/>
                        </a:moveTo>
                        <a:lnTo>
                          <a:pt x="0" y="0"/>
                        </a:lnTo>
                        <a:lnTo>
                          <a:pt x="18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16" name="Rectangle 446"/>
                  <p:cNvSpPr>
                    <a:spLocks noChangeArrowheads="1"/>
                  </p:cNvSpPr>
                  <p:nvPr/>
                </p:nvSpPr>
                <p:spPr bwMode="auto">
                  <a:xfrm>
                    <a:off x="2719" y="-656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4054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17" name="Freeform 447"/>
                  <p:cNvSpPr>
                    <a:spLocks/>
                  </p:cNvSpPr>
                  <p:nvPr/>
                </p:nvSpPr>
                <p:spPr bwMode="auto">
                  <a:xfrm>
                    <a:off x="2685" y="-65601"/>
                    <a:ext cx="31" cy="51"/>
                  </a:xfrm>
                  <a:custGeom>
                    <a:avLst/>
                    <a:gdLst>
                      <a:gd name="T0" fmla="*/ 0 w 31"/>
                      <a:gd name="T1" fmla="*/ 51 h 51"/>
                      <a:gd name="T2" fmla="*/ 0 w 31"/>
                      <a:gd name="T3" fmla="*/ 0 h 51"/>
                      <a:gd name="T4" fmla="*/ 31 w 3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3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18" name="Rectangle 448"/>
                  <p:cNvSpPr>
                    <a:spLocks noChangeArrowheads="1"/>
                  </p:cNvSpPr>
                  <p:nvPr/>
                </p:nvSpPr>
                <p:spPr bwMode="auto">
                  <a:xfrm>
                    <a:off x="2778" y="-655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6062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19" name="Freeform 449"/>
                  <p:cNvSpPr>
                    <a:spLocks/>
                  </p:cNvSpPr>
                  <p:nvPr/>
                </p:nvSpPr>
                <p:spPr bwMode="auto">
                  <a:xfrm>
                    <a:off x="2685" y="-65544"/>
                    <a:ext cx="90" cy="51"/>
                  </a:xfrm>
                  <a:custGeom>
                    <a:avLst/>
                    <a:gdLst>
                      <a:gd name="T0" fmla="*/ 0 w 90"/>
                      <a:gd name="T1" fmla="*/ 0 h 51"/>
                      <a:gd name="T2" fmla="*/ 0 w 90"/>
                      <a:gd name="T3" fmla="*/ 51 h 51"/>
                      <a:gd name="T4" fmla="*/ 90 w 9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9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20" name="Freeform 450"/>
                  <p:cNvSpPr>
                    <a:spLocks/>
                  </p:cNvSpPr>
                  <p:nvPr/>
                </p:nvSpPr>
                <p:spPr bwMode="auto">
                  <a:xfrm>
                    <a:off x="2548" y="-65547"/>
                    <a:ext cx="137" cy="78"/>
                  </a:xfrm>
                  <a:custGeom>
                    <a:avLst/>
                    <a:gdLst>
                      <a:gd name="T0" fmla="*/ 0 w 137"/>
                      <a:gd name="T1" fmla="*/ 78 h 78"/>
                      <a:gd name="T2" fmla="*/ 0 w 137"/>
                      <a:gd name="T3" fmla="*/ 0 h 78"/>
                      <a:gd name="T4" fmla="*/ 137 w 137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7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21" name="Rectangle 451"/>
                  <p:cNvSpPr>
                    <a:spLocks noChangeArrowheads="1"/>
                  </p:cNvSpPr>
                  <p:nvPr/>
                </p:nvSpPr>
                <p:spPr bwMode="auto">
                  <a:xfrm>
                    <a:off x="2913" y="-654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4852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22" name="Freeform 452"/>
                  <p:cNvSpPr>
                    <a:spLocks/>
                  </p:cNvSpPr>
                  <p:nvPr/>
                </p:nvSpPr>
                <p:spPr bwMode="auto">
                  <a:xfrm>
                    <a:off x="2548" y="-65463"/>
                    <a:ext cx="362" cy="78"/>
                  </a:xfrm>
                  <a:custGeom>
                    <a:avLst/>
                    <a:gdLst>
                      <a:gd name="T0" fmla="*/ 0 w 362"/>
                      <a:gd name="T1" fmla="*/ 0 h 78"/>
                      <a:gd name="T2" fmla="*/ 0 w 362"/>
                      <a:gd name="T3" fmla="*/ 78 h 78"/>
                      <a:gd name="T4" fmla="*/ 362 w 362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2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62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23" name="Freeform 453"/>
                  <p:cNvSpPr>
                    <a:spLocks/>
                  </p:cNvSpPr>
                  <p:nvPr/>
                </p:nvSpPr>
                <p:spPr bwMode="auto">
                  <a:xfrm>
                    <a:off x="2475" y="-65466"/>
                    <a:ext cx="73" cy="132"/>
                  </a:xfrm>
                  <a:custGeom>
                    <a:avLst/>
                    <a:gdLst>
                      <a:gd name="T0" fmla="*/ 0 w 73"/>
                      <a:gd name="T1" fmla="*/ 132 h 132"/>
                      <a:gd name="T2" fmla="*/ 0 w 73"/>
                      <a:gd name="T3" fmla="*/ 0 h 132"/>
                      <a:gd name="T4" fmla="*/ 73 w 73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3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7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24" name="Rectangle 454"/>
                  <p:cNvSpPr>
                    <a:spLocks noChangeArrowheads="1"/>
                  </p:cNvSpPr>
                  <p:nvPr/>
                </p:nvSpPr>
                <p:spPr bwMode="auto">
                  <a:xfrm>
                    <a:off x="2802" y="-653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3409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25" name="Freeform 455"/>
                  <p:cNvSpPr>
                    <a:spLocks/>
                  </p:cNvSpPr>
                  <p:nvPr/>
                </p:nvSpPr>
                <p:spPr bwMode="auto">
                  <a:xfrm>
                    <a:off x="2658" y="-65277"/>
                    <a:ext cx="141" cy="78"/>
                  </a:xfrm>
                  <a:custGeom>
                    <a:avLst/>
                    <a:gdLst>
                      <a:gd name="T0" fmla="*/ 0 w 141"/>
                      <a:gd name="T1" fmla="*/ 78 h 78"/>
                      <a:gd name="T2" fmla="*/ 0 w 141"/>
                      <a:gd name="T3" fmla="*/ 0 h 78"/>
                      <a:gd name="T4" fmla="*/ 141 w 141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1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4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26" name="Rectangle 456"/>
                  <p:cNvSpPr>
                    <a:spLocks noChangeArrowheads="1"/>
                  </p:cNvSpPr>
                  <p:nvPr/>
                </p:nvSpPr>
                <p:spPr bwMode="auto">
                  <a:xfrm>
                    <a:off x="2764" y="-65218"/>
                    <a:ext cx="1607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CP001965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Sideroxydans lithotrophicus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ES-1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27" name="Freeform 457"/>
                  <p:cNvSpPr>
                    <a:spLocks/>
                  </p:cNvSpPr>
                  <p:nvPr/>
                </p:nvSpPr>
                <p:spPr bwMode="auto">
                  <a:xfrm>
                    <a:off x="2761" y="-6516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28" name="Rectangle 458"/>
                  <p:cNvSpPr>
                    <a:spLocks noChangeArrowheads="1"/>
                  </p:cNvSpPr>
                  <p:nvPr/>
                </p:nvSpPr>
                <p:spPr bwMode="auto">
                  <a:xfrm>
                    <a:off x="2764" y="-651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2458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29" name="Freeform 459"/>
                  <p:cNvSpPr>
                    <a:spLocks/>
                  </p:cNvSpPr>
                  <p:nvPr/>
                </p:nvSpPr>
                <p:spPr bwMode="auto">
                  <a:xfrm>
                    <a:off x="2761" y="-6511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30" name="Freeform 460"/>
                  <p:cNvSpPr>
                    <a:spLocks/>
                  </p:cNvSpPr>
                  <p:nvPr/>
                </p:nvSpPr>
                <p:spPr bwMode="auto">
                  <a:xfrm>
                    <a:off x="2658" y="-65193"/>
                    <a:ext cx="103" cy="78"/>
                  </a:xfrm>
                  <a:custGeom>
                    <a:avLst/>
                    <a:gdLst>
                      <a:gd name="T0" fmla="*/ 0 w 103"/>
                      <a:gd name="T1" fmla="*/ 0 h 78"/>
                      <a:gd name="T2" fmla="*/ 0 w 103"/>
                      <a:gd name="T3" fmla="*/ 78 h 78"/>
                      <a:gd name="T4" fmla="*/ 103 w 103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3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03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31" name="Freeform 461"/>
                  <p:cNvSpPr>
                    <a:spLocks/>
                  </p:cNvSpPr>
                  <p:nvPr/>
                </p:nvSpPr>
                <p:spPr bwMode="auto">
                  <a:xfrm>
                    <a:off x="2475" y="-65328"/>
                    <a:ext cx="183" cy="132"/>
                  </a:xfrm>
                  <a:custGeom>
                    <a:avLst/>
                    <a:gdLst>
                      <a:gd name="T0" fmla="*/ 0 w 183"/>
                      <a:gd name="T1" fmla="*/ 0 h 132"/>
                      <a:gd name="T2" fmla="*/ 0 w 183"/>
                      <a:gd name="T3" fmla="*/ 132 h 132"/>
                      <a:gd name="T4" fmla="*/ 183 w 183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3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183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32" name="Freeform 462"/>
                  <p:cNvSpPr>
                    <a:spLocks/>
                  </p:cNvSpPr>
                  <p:nvPr/>
                </p:nvSpPr>
                <p:spPr bwMode="auto">
                  <a:xfrm>
                    <a:off x="2423" y="-65565"/>
                    <a:ext cx="52" cy="234"/>
                  </a:xfrm>
                  <a:custGeom>
                    <a:avLst/>
                    <a:gdLst>
                      <a:gd name="T0" fmla="*/ 0 w 52"/>
                      <a:gd name="T1" fmla="*/ 0 h 234"/>
                      <a:gd name="T2" fmla="*/ 0 w 52"/>
                      <a:gd name="T3" fmla="*/ 234 h 234"/>
                      <a:gd name="T4" fmla="*/ 52 w 52"/>
                      <a:gd name="T5" fmla="*/ 234 h 2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2" h="234">
                        <a:moveTo>
                          <a:pt x="0" y="0"/>
                        </a:moveTo>
                        <a:lnTo>
                          <a:pt x="0" y="234"/>
                        </a:lnTo>
                        <a:lnTo>
                          <a:pt x="52" y="23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33" name="Freeform 463"/>
                  <p:cNvSpPr>
                    <a:spLocks/>
                  </p:cNvSpPr>
                  <p:nvPr/>
                </p:nvSpPr>
                <p:spPr bwMode="auto">
                  <a:xfrm>
                    <a:off x="2355" y="-65892"/>
                    <a:ext cx="68" cy="324"/>
                  </a:xfrm>
                  <a:custGeom>
                    <a:avLst/>
                    <a:gdLst>
                      <a:gd name="T0" fmla="*/ 0 w 68"/>
                      <a:gd name="T1" fmla="*/ 0 h 324"/>
                      <a:gd name="T2" fmla="*/ 0 w 68"/>
                      <a:gd name="T3" fmla="*/ 324 h 324"/>
                      <a:gd name="T4" fmla="*/ 68 w 68"/>
                      <a:gd name="T5" fmla="*/ 324 h 3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8" h="324">
                        <a:moveTo>
                          <a:pt x="0" y="0"/>
                        </a:moveTo>
                        <a:lnTo>
                          <a:pt x="0" y="324"/>
                        </a:lnTo>
                        <a:lnTo>
                          <a:pt x="68" y="32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34" name="Freeform 464"/>
                  <p:cNvSpPr>
                    <a:spLocks/>
                  </p:cNvSpPr>
                  <p:nvPr/>
                </p:nvSpPr>
                <p:spPr bwMode="auto">
                  <a:xfrm>
                    <a:off x="2327" y="-66204"/>
                    <a:ext cx="28" cy="309"/>
                  </a:xfrm>
                  <a:custGeom>
                    <a:avLst/>
                    <a:gdLst>
                      <a:gd name="T0" fmla="*/ 0 w 28"/>
                      <a:gd name="T1" fmla="*/ 0 h 309"/>
                      <a:gd name="T2" fmla="*/ 0 w 28"/>
                      <a:gd name="T3" fmla="*/ 309 h 309"/>
                      <a:gd name="T4" fmla="*/ 28 w 28"/>
                      <a:gd name="T5" fmla="*/ 309 h 3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8" h="309">
                        <a:moveTo>
                          <a:pt x="0" y="0"/>
                        </a:moveTo>
                        <a:lnTo>
                          <a:pt x="0" y="309"/>
                        </a:lnTo>
                        <a:lnTo>
                          <a:pt x="28" y="30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35" name="Freeform 465"/>
                  <p:cNvSpPr>
                    <a:spLocks/>
                  </p:cNvSpPr>
                  <p:nvPr/>
                </p:nvSpPr>
                <p:spPr bwMode="auto">
                  <a:xfrm>
                    <a:off x="2283" y="-66509"/>
                    <a:ext cx="44" cy="302"/>
                  </a:xfrm>
                  <a:custGeom>
                    <a:avLst/>
                    <a:gdLst>
                      <a:gd name="T0" fmla="*/ 0 w 44"/>
                      <a:gd name="T1" fmla="*/ 0 h 302"/>
                      <a:gd name="T2" fmla="*/ 0 w 44"/>
                      <a:gd name="T3" fmla="*/ 302 h 302"/>
                      <a:gd name="T4" fmla="*/ 44 w 44"/>
                      <a:gd name="T5" fmla="*/ 302 h 3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4" h="302">
                        <a:moveTo>
                          <a:pt x="0" y="0"/>
                        </a:moveTo>
                        <a:lnTo>
                          <a:pt x="0" y="302"/>
                        </a:lnTo>
                        <a:lnTo>
                          <a:pt x="44" y="30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36" name="Freeform 466"/>
                  <p:cNvSpPr>
                    <a:spLocks/>
                  </p:cNvSpPr>
                  <p:nvPr/>
                </p:nvSpPr>
                <p:spPr bwMode="auto">
                  <a:xfrm>
                    <a:off x="2216" y="-67283"/>
                    <a:ext cx="67" cy="771"/>
                  </a:xfrm>
                  <a:custGeom>
                    <a:avLst/>
                    <a:gdLst>
                      <a:gd name="T0" fmla="*/ 0 w 67"/>
                      <a:gd name="T1" fmla="*/ 0 h 771"/>
                      <a:gd name="T2" fmla="*/ 0 w 67"/>
                      <a:gd name="T3" fmla="*/ 771 h 771"/>
                      <a:gd name="T4" fmla="*/ 67 w 67"/>
                      <a:gd name="T5" fmla="*/ 771 h 7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7" h="771">
                        <a:moveTo>
                          <a:pt x="0" y="0"/>
                        </a:moveTo>
                        <a:lnTo>
                          <a:pt x="0" y="771"/>
                        </a:lnTo>
                        <a:lnTo>
                          <a:pt x="67" y="77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37" name="Freeform 467"/>
                  <p:cNvSpPr>
                    <a:spLocks/>
                  </p:cNvSpPr>
                  <p:nvPr/>
                </p:nvSpPr>
                <p:spPr bwMode="auto">
                  <a:xfrm>
                    <a:off x="2058" y="-68918"/>
                    <a:ext cx="158" cy="1632"/>
                  </a:xfrm>
                  <a:custGeom>
                    <a:avLst/>
                    <a:gdLst>
                      <a:gd name="T0" fmla="*/ 0 w 158"/>
                      <a:gd name="T1" fmla="*/ 0 h 1632"/>
                      <a:gd name="T2" fmla="*/ 0 w 158"/>
                      <a:gd name="T3" fmla="*/ 1632 h 1632"/>
                      <a:gd name="T4" fmla="*/ 158 w 158"/>
                      <a:gd name="T5" fmla="*/ 1632 h 16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8" h="1632">
                        <a:moveTo>
                          <a:pt x="0" y="0"/>
                        </a:moveTo>
                        <a:lnTo>
                          <a:pt x="0" y="1632"/>
                        </a:lnTo>
                        <a:lnTo>
                          <a:pt x="158" y="16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38" name="Line 468"/>
                  <p:cNvSpPr>
                    <a:spLocks noChangeShapeType="1"/>
                  </p:cNvSpPr>
                  <p:nvPr/>
                </p:nvSpPr>
                <p:spPr bwMode="auto">
                  <a:xfrm>
                    <a:off x="2058" y="-70554"/>
                    <a:ext cx="0" cy="1630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39" name="Freeform 469"/>
                  <p:cNvSpPr>
                    <a:spLocks/>
                  </p:cNvSpPr>
                  <p:nvPr/>
                </p:nvSpPr>
                <p:spPr bwMode="auto">
                  <a:xfrm>
                    <a:off x="1932" y="-68921"/>
                    <a:ext cx="126" cy="1980"/>
                  </a:xfrm>
                  <a:custGeom>
                    <a:avLst/>
                    <a:gdLst>
                      <a:gd name="T0" fmla="*/ 0 w 126"/>
                      <a:gd name="T1" fmla="*/ 1980 h 1980"/>
                      <a:gd name="T2" fmla="*/ 0 w 126"/>
                      <a:gd name="T3" fmla="*/ 0 h 1980"/>
                      <a:gd name="T4" fmla="*/ 126 w 126"/>
                      <a:gd name="T5" fmla="*/ 0 h 19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6" h="1980">
                        <a:moveTo>
                          <a:pt x="0" y="1980"/>
                        </a:moveTo>
                        <a:lnTo>
                          <a:pt x="0" y="0"/>
                        </a:lnTo>
                        <a:lnTo>
                          <a:pt x="12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40" name="Rectangle 470"/>
                  <p:cNvSpPr>
                    <a:spLocks noChangeArrowheads="1"/>
                  </p:cNvSpPr>
                  <p:nvPr/>
                </p:nvSpPr>
                <p:spPr bwMode="auto">
                  <a:xfrm>
                    <a:off x="2472" y="-650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3128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41" name="Freeform 471"/>
                  <p:cNvSpPr>
                    <a:spLocks/>
                  </p:cNvSpPr>
                  <p:nvPr/>
                </p:nvSpPr>
                <p:spPr bwMode="auto">
                  <a:xfrm>
                    <a:off x="1932" y="-66935"/>
                    <a:ext cx="537" cy="1982"/>
                  </a:xfrm>
                  <a:custGeom>
                    <a:avLst/>
                    <a:gdLst>
                      <a:gd name="T0" fmla="*/ 0 w 537"/>
                      <a:gd name="T1" fmla="*/ 0 h 1982"/>
                      <a:gd name="T2" fmla="*/ 0 w 537"/>
                      <a:gd name="T3" fmla="*/ 1982 h 1982"/>
                      <a:gd name="T4" fmla="*/ 537 w 537"/>
                      <a:gd name="T5" fmla="*/ 1982 h 19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37" h="1982">
                        <a:moveTo>
                          <a:pt x="0" y="0"/>
                        </a:moveTo>
                        <a:lnTo>
                          <a:pt x="0" y="1982"/>
                        </a:lnTo>
                        <a:lnTo>
                          <a:pt x="537" y="198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42" name="Freeform 472"/>
                  <p:cNvSpPr>
                    <a:spLocks/>
                  </p:cNvSpPr>
                  <p:nvPr/>
                </p:nvSpPr>
                <p:spPr bwMode="auto">
                  <a:xfrm>
                    <a:off x="1824" y="-66938"/>
                    <a:ext cx="108" cy="1320"/>
                  </a:xfrm>
                  <a:custGeom>
                    <a:avLst/>
                    <a:gdLst>
                      <a:gd name="T0" fmla="*/ 0 w 108"/>
                      <a:gd name="T1" fmla="*/ 1320 h 1320"/>
                      <a:gd name="T2" fmla="*/ 0 w 108"/>
                      <a:gd name="T3" fmla="*/ 0 h 1320"/>
                      <a:gd name="T4" fmla="*/ 108 w 108"/>
                      <a:gd name="T5" fmla="*/ 0 h 13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8" h="1320">
                        <a:moveTo>
                          <a:pt x="0" y="1320"/>
                        </a:moveTo>
                        <a:lnTo>
                          <a:pt x="0" y="0"/>
                        </a:lnTo>
                        <a:lnTo>
                          <a:pt x="10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43" name="Rectangle 473"/>
                  <p:cNvSpPr>
                    <a:spLocks noChangeArrowheads="1"/>
                  </p:cNvSpPr>
                  <p:nvPr/>
                </p:nvSpPr>
                <p:spPr bwMode="auto">
                  <a:xfrm>
                    <a:off x="2238" y="-64894"/>
                    <a:ext cx="1438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AB196525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Heliobacterium chlorum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nifI1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44" name="Freeform 474"/>
                  <p:cNvSpPr>
                    <a:spLocks/>
                  </p:cNvSpPr>
                  <p:nvPr/>
                </p:nvSpPr>
                <p:spPr bwMode="auto">
                  <a:xfrm>
                    <a:off x="2235" y="-64845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45" name="Rectangle 475"/>
                  <p:cNvSpPr>
                    <a:spLocks noChangeArrowheads="1"/>
                  </p:cNvSpPr>
                  <p:nvPr/>
                </p:nvSpPr>
                <p:spPr bwMode="auto">
                  <a:xfrm>
                    <a:off x="2238" y="-647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2517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46" name="Freeform 476"/>
                  <p:cNvSpPr>
                    <a:spLocks/>
                  </p:cNvSpPr>
                  <p:nvPr/>
                </p:nvSpPr>
                <p:spPr bwMode="auto">
                  <a:xfrm>
                    <a:off x="2235" y="-64788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47" name="Freeform 477"/>
                  <p:cNvSpPr>
                    <a:spLocks/>
                  </p:cNvSpPr>
                  <p:nvPr/>
                </p:nvSpPr>
                <p:spPr bwMode="auto">
                  <a:xfrm>
                    <a:off x="2045" y="-64791"/>
                    <a:ext cx="190" cy="78"/>
                  </a:xfrm>
                  <a:custGeom>
                    <a:avLst/>
                    <a:gdLst>
                      <a:gd name="T0" fmla="*/ 0 w 190"/>
                      <a:gd name="T1" fmla="*/ 78 h 78"/>
                      <a:gd name="T2" fmla="*/ 0 w 190"/>
                      <a:gd name="T3" fmla="*/ 0 h 78"/>
                      <a:gd name="T4" fmla="*/ 190 w 190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0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9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48" name="Rectangle 478"/>
                  <p:cNvSpPr>
                    <a:spLocks noChangeArrowheads="1"/>
                  </p:cNvSpPr>
                  <p:nvPr/>
                </p:nvSpPr>
                <p:spPr bwMode="auto">
                  <a:xfrm>
                    <a:off x="2226" y="-64678"/>
                    <a:ext cx="1694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2 BAE86060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Desulfitobacterium hafniense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Y51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49" name="Freeform 479"/>
                  <p:cNvSpPr>
                    <a:spLocks/>
                  </p:cNvSpPr>
                  <p:nvPr/>
                </p:nvSpPr>
                <p:spPr bwMode="auto">
                  <a:xfrm>
                    <a:off x="2045" y="-64707"/>
                    <a:ext cx="178" cy="78"/>
                  </a:xfrm>
                  <a:custGeom>
                    <a:avLst/>
                    <a:gdLst>
                      <a:gd name="T0" fmla="*/ 0 w 178"/>
                      <a:gd name="T1" fmla="*/ 0 h 78"/>
                      <a:gd name="T2" fmla="*/ 0 w 178"/>
                      <a:gd name="T3" fmla="*/ 78 h 78"/>
                      <a:gd name="T4" fmla="*/ 178 w 178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8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78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50" name="Freeform 480"/>
                  <p:cNvSpPr>
                    <a:spLocks/>
                  </p:cNvSpPr>
                  <p:nvPr/>
                </p:nvSpPr>
                <p:spPr bwMode="auto">
                  <a:xfrm>
                    <a:off x="1922" y="-64710"/>
                    <a:ext cx="123" cy="415"/>
                  </a:xfrm>
                  <a:custGeom>
                    <a:avLst/>
                    <a:gdLst>
                      <a:gd name="T0" fmla="*/ 0 w 123"/>
                      <a:gd name="T1" fmla="*/ 415 h 415"/>
                      <a:gd name="T2" fmla="*/ 0 w 123"/>
                      <a:gd name="T3" fmla="*/ 0 h 415"/>
                      <a:gd name="T4" fmla="*/ 123 w 123"/>
                      <a:gd name="T5" fmla="*/ 0 h 4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3" h="415">
                        <a:moveTo>
                          <a:pt x="0" y="415"/>
                        </a:moveTo>
                        <a:lnTo>
                          <a:pt x="0" y="0"/>
                        </a:lnTo>
                        <a:lnTo>
                          <a:pt x="12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51" name="Rectangle 481"/>
                  <p:cNvSpPr>
                    <a:spLocks noChangeArrowheads="1"/>
                  </p:cNvSpPr>
                  <p:nvPr/>
                </p:nvSpPr>
                <p:spPr bwMode="auto">
                  <a:xfrm>
                    <a:off x="2357" y="-645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5558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52" name="Freeform 482"/>
                  <p:cNvSpPr>
                    <a:spLocks/>
                  </p:cNvSpPr>
                  <p:nvPr/>
                </p:nvSpPr>
                <p:spPr bwMode="auto">
                  <a:xfrm>
                    <a:off x="2354" y="-6452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53" name="Rectangle 483"/>
                  <p:cNvSpPr>
                    <a:spLocks noChangeArrowheads="1"/>
                  </p:cNvSpPr>
                  <p:nvPr/>
                </p:nvSpPr>
                <p:spPr bwMode="auto">
                  <a:xfrm>
                    <a:off x="2357" y="-64462"/>
                    <a:ext cx="1642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CP000482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Pelobacter propionicus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2379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54" name="Freeform 484"/>
                  <p:cNvSpPr>
                    <a:spLocks/>
                  </p:cNvSpPr>
                  <p:nvPr/>
                </p:nvSpPr>
                <p:spPr bwMode="auto">
                  <a:xfrm>
                    <a:off x="2354" y="-6446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55" name="Freeform 485"/>
                  <p:cNvSpPr>
                    <a:spLocks/>
                  </p:cNvSpPr>
                  <p:nvPr/>
                </p:nvSpPr>
                <p:spPr bwMode="auto">
                  <a:xfrm>
                    <a:off x="2130" y="-64467"/>
                    <a:ext cx="224" cy="105"/>
                  </a:xfrm>
                  <a:custGeom>
                    <a:avLst/>
                    <a:gdLst>
                      <a:gd name="T0" fmla="*/ 0 w 224"/>
                      <a:gd name="T1" fmla="*/ 105 h 105"/>
                      <a:gd name="T2" fmla="*/ 0 w 224"/>
                      <a:gd name="T3" fmla="*/ 0 h 105"/>
                      <a:gd name="T4" fmla="*/ 224 w 224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4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22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56" name="Rectangle 486"/>
                  <p:cNvSpPr>
                    <a:spLocks noChangeArrowheads="1"/>
                  </p:cNvSpPr>
                  <p:nvPr/>
                </p:nvSpPr>
                <p:spPr bwMode="auto">
                  <a:xfrm>
                    <a:off x="2533" y="-643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6177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57" name="Freeform 487"/>
                  <p:cNvSpPr>
                    <a:spLocks/>
                  </p:cNvSpPr>
                  <p:nvPr/>
                </p:nvSpPr>
                <p:spPr bwMode="auto">
                  <a:xfrm>
                    <a:off x="2530" y="-64305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58" name="Rectangle 488"/>
                  <p:cNvSpPr>
                    <a:spLocks noChangeArrowheads="1"/>
                  </p:cNvSpPr>
                  <p:nvPr/>
                </p:nvSpPr>
                <p:spPr bwMode="auto">
                  <a:xfrm>
                    <a:off x="2533" y="-64246"/>
                    <a:ext cx="2033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CP001147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Thermodesulfovibrio yellowstonii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11347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59" name="Freeform 489"/>
                  <p:cNvSpPr>
                    <a:spLocks/>
                  </p:cNvSpPr>
                  <p:nvPr/>
                </p:nvSpPr>
                <p:spPr bwMode="auto">
                  <a:xfrm>
                    <a:off x="2530" y="-64248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60" name="Freeform 490"/>
                  <p:cNvSpPr>
                    <a:spLocks/>
                  </p:cNvSpPr>
                  <p:nvPr/>
                </p:nvSpPr>
                <p:spPr bwMode="auto">
                  <a:xfrm>
                    <a:off x="2130" y="-64356"/>
                    <a:ext cx="400" cy="105"/>
                  </a:xfrm>
                  <a:custGeom>
                    <a:avLst/>
                    <a:gdLst>
                      <a:gd name="T0" fmla="*/ 0 w 400"/>
                      <a:gd name="T1" fmla="*/ 0 h 105"/>
                      <a:gd name="T2" fmla="*/ 0 w 400"/>
                      <a:gd name="T3" fmla="*/ 105 h 105"/>
                      <a:gd name="T4" fmla="*/ 400 w 400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00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400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61" name="Freeform 491"/>
                  <p:cNvSpPr>
                    <a:spLocks/>
                  </p:cNvSpPr>
                  <p:nvPr/>
                </p:nvSpPr>
                <p:spPr bwMode="auto">
                  <a:xfrm>
                    <a:off x="1983" y="-64359"/>
                    <a:ext cx="147" cy="159"/>
                  </a:xfrm>
                  <a:custGeom>
                    <a:avLst/>
                    <a:gdLst>
                      <a:gd name="T0" fmla="*/ 0 w 147"/>
                      <a:gd name="T1" fmla="*/ 159 h 159"/>
                      <a:gd name="T2" fmla="*/ 0 w 147"/>
                      <a:gd name="T3" fmla="*/ 0 h 159"/>
                      <a:gd name="T4" fmla="*/ 147 w 147"/>
                      <a:gd name="T5" fmla="*/ 0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7" h="159">
                        <a:moveTo>
                          <a:pt x="0" y="159"/>
                        </a:moveTo>
                        <a:lnTo>
                          <a:pt x="0" y="0"/>
                        </a:lnTo>
                        <a:lnTo>
                          <a:pt x="14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62" name="Rectangle 492"/>
                  <p:cNvSpPr>
                    <a:spLocks noChangeArrowheads="1"/>
                  </p:cNvSpPr>
                  <p:nvPr/>
                </p:nvSpPr>
                <p:spPr bwMode="auto">
                  <a:xfrm>
                    <a:off x="2760" y="-641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5353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63" name="Freeform 493"/>
                  <p:cNvSpPr>
                    <a:spLocks/>
                  </p:cNvSpPr>
                  <p:nvPr/>
                </p:nvSpPr>
                <p:spPr bwMode="auto">
                  <a:xfrm>
                    <a:off x="2757" y="-6408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64" name="Rectangle 494"/>
                  <p:cNvSpPr>
                    <a:spLocks noChangeArrowheads="1"/>
                  </p:cNvSpPr>
                  <p:nvPr/>
                </p:nvSpPr>
                <p:spPr bwMode="auto">
                  <a:xfrm>
                    <a:off x="2760" y="-64030"/>
                    <a:ext cx="1245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CM001230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Brenneria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sp</a:t>
                    </a:r>
                    <a:r>
                      <a: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.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EniD312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65" name="Freeform 495"/>
                  <p:cNvSpPr>
                    <a:spLocks/>
                  </p:cNvSpPr>
                  <p:nvPr/>
                </p:nvSpPr>
                <p:spPr bwMode="auto">
                  <a:xfrm>
                    <a:off x="2757" y="-6403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66" name="Freeform 496"/>
                  <p:cNvSpPr>
                    <a:spLocks/>
                  </p:cNvSpPr>
                  <p:nvPr/>
                </p:nvSpPr>
                <p:spPr bwMode="auto">
                  <a:xfrm>
                    <a:off x="1983" y="-64194"/>
                    <a:ext cx="774" cy="159"/>
                  </a:xfrm>
                  <a:custGeom>
                    <a:avLst/>
                    <a:gdLst>
                      <a:gd name="T0" fmla="*/ 0 w 774"/>
                      <a:gd name="T1" fmla="*/ 0 h 159"/>
                      <a:gd name="T2" fmla="*/ 0 w 774"/>
                      <a:gd name="T3" fmla="*/ 159 h 159"/>
                      <a:gd name="T4" fmla="*/ 774 w 774"/>
                      <a:gd name="T5" fmla="*/ 159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74" h="159">
                        <a:moveTo>
                          <a:pt x="0" y="0"/>
                        </a:moveTo>
                        <a:lnTo>
                          <a:pt x="0" y="159"/>
                        </a:lnTo>
                        <a:lnTo>
                          <a:pt x="774" y="15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67" name="Freeform 497"/>
                  <p:cNvSpPr>
                    <a:spLocks/>
                  </p:cNvSpPr>
                  <p:nvPr/>
                </p:nvSpPr>
                <p:spPr bwMode="auto">
                  <a:xfrm>
                    <a:off x="1961" y="-64197"/>
                    <a:ext cx="22" cy="321"/>
                  </a:xfrm>
                  <a:custGeom>
                    <a:avLst/>
                    <a:gdLst>
                      <a:gd name="T0" fmla="*/ 0 w 22"/>
                      <a:gd name="T1" fmla="*/ 321 h 321"/>
                      <a:gd name="T2" fmla="*/ 0 w 22"/>
                      <a:gd name="T3" fmla="*/ 0 h 321"/>
                      <a:gd name="T4" fmla="*/ 22 w 22"/>
                      <a:gd name="T5" fmla="*/ 0 h 3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" h="321">
                        <a:moveTo>
                          <a:pt x="0" y="321"/>
                        </a:moveTo>
                        <a:lnTo>
                          <a:pt x="0" y="0"/>
                        </a:lnTo>
                        <a:lnTo>
                          <a:pt x="2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68" name="Rectangle 498"/>
                  <p:cNvSpPr>
                    <a:spLocks noChangeArrowheads="1"/>
                  </p:cNvSpPr>
                  <p:nvPr/>
                </p:nvSpPr>
                <p:spPr bwMode="auto">
                  <a:xfrm>
                    <a:off x="2433" y="-63922"/>
                    <a:ext cx="1544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AGAF01000125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Desulfosporosinus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sp. OT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69" name="Freeform 499"/>
                  <p:cNvSpPr>
                    <a:spLocks/>
                  </p:cNvSpPr>
                  <p:nvPr/>
                </p:nvSpPr>
                <p:spPr bwMode="auto">
                  <a:xfrm>
                    <a:off x="2430" y="-6387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70" name="Rectangle 500"/>
                  <p:cNvSpPr>
                    <a:spLocks noChangeArrowheads="1"/>
                  </p:cNvSpPr>
                  <p:nvPr/>
                </p:nvSpPr>
                <p:spPr bwMode="auto">
                  <a:xfrm>
                    <a:off x="2433" y="-638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5171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71" name="Freeform 501"/>
                  <p:cNvSpPr>
                    <a:spLocks/>
                  </p:cNvSpPr>
                  <p:nvPr/>
                </p:nvSpPr>
                <p:spPr bwMode="auto">
                  <a:xfrm>
                    <a:off x="2430" y="-6381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72" name="Freeform 502"/>
                  <p:cNvSpPr>
                    <a:spLocks/>
                  </p:cNvSpPr>
                  <p:nvPr/>
                </p:nvSpPr>
                <p:spPr bwMode="auto">
                  <a:xfrm>
                    <a:off x="2252" y="-63819"/>
                    <a:ext cx="178" cy="78"/>
                  </a:xfrm>
                  <a:custGeom>
                    <a:avLst/>
                    <a:gdLst>
                      <a:gd name="T0" fmla="*/ 0 w 178"/>
                      <a:gd name="T1" fmla="*/ 78 h 78"/>
                      <a:gd name="T2" fmla="*/ 0 w 178"/>
                      <a:gd name="T3" fmla="*/ 0 h 78"/>
                      <a:gd name="T4" fmla="*/ 178 w 178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8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7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73" name="Rectangle 503"/>
                  <p:cNvSpPr>
                    <a:spLocks noChangeArrowheads="1"/>
                  </p:cNvSpPr>
                  <p:nvPr/>
                </p:nvSpPr>
                <p:spPr bwMode="auto">
                  <a:xfrm>
                    <a:off x="2700" y="-637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6228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74" name="Freeform 504"/>
                  <p:cNvSpPr>
                    <a:spLocks/>
                  </p:cNvSpPr>
                  <p:nvPr/>
                </p:nvSpPr>
                <p:spPr bwMode="auto">
                  <a:xfrm>
                    <a:off x="2252" y="-63735"/>
                    <a:ext cx="445" cy="78"/>
                  </a:xfrm>
                  <a:custGeom>
                    <a:avLst/>
                    <a:gdLst>
                      <a:gd name="T0" fmla="*/ 0 w 445"/>
                      <a:gd name="T1" fmla="*/ 0 h 78"/>
                      <a:gd name="T2" fmla="*/ 0 w 445"/>
                      <a:gd name="T3" fmla="*/ 78 h 78"/>
                      <a:gd name="T4" fmla="*/ 445 w 445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45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445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75" name="Freeform 505"/>
                  <p:cNvSpPr>
                    <a:spLocks/>
                  </p:cNvSpPr>
                  <p:nvPr/>
                </p:nvSpPr>
                <p:spPr bwMode="auto">
                  <a:xfrm>
                    <a:off x="2064" y="-63738"/>
                    <a:ext cx="188" cy="187"/>
                  </a:xfrm>
                  <a:custGeom>
                    <a:avLst/>
                    <a:gdLst>
                      <a:gd name="T0" fmla="*/ 0 w 188"/>
                      <a:gd name="T1" fmla="*/ 187 h 187"/>
                      <a:gd name="T2" fmla="*/ 0 w 188"/>
                      <a:gd name="T3" fmla="*/ 0 h 187"/>
                      <a:gd name="T4" fmla="*/ 188 w 188"/>
                      <a:gd name="T5" fmla="*/ 0 h 1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8" h="187">
                        <a:moveTo>
                          <a:pt x="0" y="187"/>
                        </a:moveTo>
                        <a:lnTo>
                          <a:pt x="0" y="0"/>
                        </a:lnTo>
                        <a:lnTo>
                          <a:pt x="18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76" name="Rectangle 506"/>
                  <p:cNvSpPr>
                    <a:spLocks noChangeArrowheads="1"/>
                  </p:cNvSpPr>
                  <p:nvPr/>
                </p:nvSpPr>
                <p:spPr bwMode="auto">
                  <a:xfrm>
                    <a:off x="2547" y="-635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2362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77" name="Freeform 507"/>
                  <p:cNvSpPr>
                    <a:spLocks/>
                  </p:cNvSpPr>
                  <p:nvPr/>
                </p:nvSpPr>
                <p:spPr bwMode="auto">
                  <a:xfrm>
                    <a:off x="2082" y="-63549"/>
                    <a:ext cx="462" cy="189"/>
                  </a:xfrm>
                  <a:custGeom>
                    <a:avLst/>
                    <a:gdLst>
                      <a:gd name="T0" fmla="*/ 0 w 462"/>
                      <a:gd name="T1" fmla="*/ 189 h 189"/>
                      <a:gd name="T2" fmla="*/ 0 w 462"/>
                      <a:gd name="T3" fmla="*/ 0 h 189"/>
                      <a:gd name="T4" fmla="*/ 462 w 462"/>
                      <a:gd name="T5" fmla="*/ 0 h 1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62" h="189">
                        <a:moveTo>
                          <a:pt x="0" y="189"/>
                        </a:moveTo>
                        <a:lnTo>
                          <a:pt x="0" y="0"/>
                        </a:lnTo>
                        <a:lnTo>
                          <a:pt x="46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78" name="Rectangle 508"/>
                  <p:cNvSpPr>
                    <a:spLocks noChangeArrowheads="1"/>
                  </p:cNvSpPr>
                  <p:nvPr/>
                </p:nvSpPr>
                <p:spPr bwMode="auto">
                  <a:xfrm>
                    <a:off x="2605" y="-634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4373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79" name="Freeform 509"/>
                  <p:cNvSpPr>
                    <a:spLocks/>
                  </p:cNvSpPr>
                  <p:nvPr/>
                </p:nvSpPr>
                <p:spPr bwMode="auto">
                  <a:xfrm>
                    <a:off x="2602" y="-6344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80" name="Rectangle 510"/>
                  <p:cNvSpPr>
                    <a:spLocks noChangeArrowheads="1"/>
                  </p:cNvSpPr>
                  <p:nvPr/>
                </p:nvSpPr>
                <p:spPr bwMode="auto">
                  <a:xfrm>
                    <a:off x="2605" y="-63382"/>
                    <a:ext cx="1724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CP003108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Desulfosporosinus orientis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765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81" name="Freeform 511"/>
                  <p:cNvSpPr>
                    <a:spLocks/>
                  </p:cNvSpPr>
                  <p:nvPr/>
                </p:nvSpPr>
                <p:spPr bwMode="auto">
                  <a:xfrm>
                    <a:off x="2602" y="-6338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82" name="Freeform 512"/>
                  <p:cNvSpPr>
                    <a:spLocks/>
                  </p:cNvSpPr>
                  <p:nvPr/>
                </p:nvSpPr>
                <p:spPr bwMode="auto">
                  <a:xfrm>
                    <a:off x="2259" y="-63387"/>
                    <a:ext cx="343" cy="78"/>
                  </a:xfrm>
                  <a:custGeom>
                    <a:avLst/>
                    <a:gdLst>
                      <a:gd name="T0" fmla="*/ 0 w 343"/>
                      <a:gd name="T1" fmla="*/ 78 h 78"/>
                      <a:gd name="T2" fmla="*/ 0 w 343"/>
                      <a:gd name="T3" fmla="*/ 0 h 78"/>
                      <a:gd name="T4" fmla="*/ 343 w 343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3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34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83" name="Rectangle 513"/>
                  <p:cNvSpPr>
                    <a:spLocks noChangeArrowheads="1"/>
                  </p:cNvSpPr>
                  <p:nvPr/>
                </p:nvSpPr>
                <p:spPr bwMode="auto">
                  <a:xfrm>
                    <a:off x="2542" y="-632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1627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84" name="Freeform 514"/>
                  <p:cNvSpPr>
                    <a:spLocks/>
                  </p:cNvSpPr>
                  <p:nvPr/>
                </p:nvSpPr>
                <p:spPr bwMode="auto">
                  <a:xfrm>
                    <a:off x="2259" y="-63303"/>
                    <a:ext cx="280" cy="78"/>
                  </a:xfrm>
                  <a:custGeom>
                    <a:avLst/>
                    <a:gdLst>
                      <a:gd name="T0" fmla="*/ 0 w 280"/>
                      <a:gd name="T1" fmla="*/ 0 h 78"/>
                      <a:gd name="T2" fmla="*/ 0 w 280"/>
                      <a:gd name="T3" fmla="*/ 78 h 78"/>
                      <a:gd name="T4" fmla="*/ 280 w 280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80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80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85" name="Freeform 515"/>
                  <p:cNvSpPr>
                    <a:spLocks/>
                  </p:cNvSpPr>
                  <p:nvPr/>
                </p:nvSpPr>
                <p:spPr bwMode="auto">
                  <a:xfrm>
                    <a:off x="2184" y="-63306"/>
                    <a:ext cx="75" cy="138"/>
                  </a:xfrm>
                  <a:custGeom>
                    <a:avLst/>
                    <a:gdLst>
                      <a:gd name="T0" fmla="*/ 0 w 75"/>
                      <a:gd name="T1" fmla="*/ 138 h 138"/>
                      <a:gd name="T2" fmla="*/ 0 w 75"/>
                      <a:gd name="T3" fmla="*/ 0 h 138"/>
                      <a:gd name="T4" fmla="*/ 75 w 75"/>
                      <a:gd name="T5" fmla="*/ 0 h 1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5" h="138">
                        <a:moveTo>
                          <a:pt x="0" y="138"/>
                        </a:moveTo>
                        <a:lnTo>
                          <a:pt x="0" y="0"/>
                        </a:lnTo>
                        <a:lnTo>
                          <a:pt x="7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86" name="Rectangle 516"/>
                  <p:cNvSpPr>
                    <a:spLocks noChangeArrowheads="1"/>
                  </p:cNvSpPr>
                  <p:nvPr/>
                </p:nvSpPr>
                <p:spPr bwMode="auto">
                  <a:xfrm>
                    <a:off x="2679" y="-631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5349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87" name="Freeform 517"/>
                  <p:cNvSpPr>
                    <a:spLocks/>
                  </p:cNvSpPr>
                  <p:nvPr/>
                </p:nvSpPr>
                <p:spPr bwMode="auto">
                  <a:xfrm>
                    <a:off x="2274" y="-63117"/>
                    <a:ext cx="402" cy="91"/>
                  </a:xfrm>
                  <a:custGeom>
                    <a:avLst/>
                    <a:gdLst>
                      <a:gd name="T0" fmla="*/ 0 w 402"/>
                      <a:gd name="T1" fmla="*/ 91 h 91"/>
                      <a:gd name="T2" fmla="*/ 0 w 402"/>
                      <a:gd name="T3" fmla="*/ 0 h 91"/>
                      <a:gd name="T4" fmla="*/ 402 w 402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02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40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88" name="Rectangle 518"/>
                  <p:cNvSpPr>
                    <a:spLocks noChangeArrowheads="1"/>
                  </p:cNvSpPr>
                  <p:nvPr/>
                </p:nvSpPr>
                <p:spPr bwMode="auto">
                  <a:xfrm>
                    <a:off x="2462" y="-630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5756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89" name="Freeform 519"/>
                  <p:cNvSpPr>
                    <a:spLocks/>
                  </p:cNvSpPr>
                  <p:nvPr/>
                </p:nvSpPr>
                <p:spPr bwMode="auto">
                  <a:xfrm>
                    <a:off x="2372" y="-63009"/>
                    <a:ext cx="87" cy="78"/>
                  </a:xfrm>
                  <a:custGeom>
                    <a:avLst/>
                    <a:gdLst>
                      <a:gd name="T0" fmla="*/ 0 w 87"/>
                      <a:gd name="T1" fmla="*/ 78 h 78"/>
                      <a:gd name="T2" fmla="*/ 0 w 87"/>
                      <a:gd name="T3" fmla="*/ 0 h 78"/>
                      <a:gd name="T4" fmla="*/ 87 w 87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7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8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90" name="Rectangle 520"/>
                  <p:cNvSpPr>
                    <a:spLocks noChangeArrowheads="1"/>
                  </p:cNvSpPr>
                  <p:nvPr/>
                </p:nvSpPr>
                <p:spPr bwMode="auto">
                  <a:xfrm>
                    <a:off x="2408" y="-629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5359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91" name="Freeform 521"/>
                  <p:cNvSpPr>
                    <a:spLocks/>
                  </p:cNvSpPr>
                  <p:nvPr/>
                </p:nvSpPr>
                <p:spPr bwMode="auto">
                  <a:xfrm>
                    <a:off x="2405" y="-6290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92" name="Rectangle 522"/>
                  <p:cNvSpPr>
                    <a:spLocks noChangeArrowheads="1"/>
                  </p:cNvSpPr>
                  <p:nvPr/>
                </p:nvSpPr>
                <p:spPr bwMode="auto">
                  <a:xfrm>
                    <a:off x="2408" y="-62842"/>
                    <a:ext cx="1169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CP001089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Geobacter lovleyi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SZ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393" name="Freeform 523"/>
                  <p:cNvSpPr>
                    <a:spLocks/>
                  </p:cNvSpPr>
                  <p:nvPr/>
                </p:nvSpPr>
                <p:spPr bwMode="auto">
                  <a:xfrm>
                    <a:off x="2405" y="-6284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94" name="Freeform 524"/>
                  <p:cNvSpPr>
                    <a:spLocks/>
                  </p:cNvSpPr>
                  <p:nvPr/>
                </p:nvSpPr>
                <p:spPr bwMode="auto">
                  <a:xfrm>
                    <a:off x="2372" y="-62925"/>
                    <a:ext cx="33" cy="78"/>
                  </a:xfrm>
                  <a:custGeom>
                    <a:avLst/>
                    <a:gdLst>
                      <a:gd name="T0" fmla="*/ 0 w 33"/>
                      <a:gd name="T1" fmla="*/ 0 h 78"/>
                      <a:gd name="T2" fmla="*/ 0 w 33"/>
                      <a:gd name="T3" fmla="*/ 78 h 78"/>
                      <a:gd name="T4" fmla="*/ 33 w 33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3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95" name="Freeform 525"/>
                  <p:cNvSpPr>
                    <a:spLocks/>
                  </p:cNvSpPr>
                  <p:nvPr/>
                </p:nvSpPr>
                <p:spPr bwMode="auto">
                  <a:xfrm>
                    <a:off x="2274" y="-63020"/>
                    <a:ext cx="98" cy="92"/>
                  </a:xfrm>
                  <a:custGeom>
                    <a:avLst/>
                    <a:gdLst>
                      <a:gd name="T0" fmla="*/ 0 w 98"/>
                      <a:gd name="T1" fmla="*/ 0 h 92"/>
                      <a:gd name="T2" fmla="*/ 0 w 98"/>
                      <a:gd name="T3" fmla="*/ 92 h 92"/>
                      <a:gd name="T4" fmla="*/ 98 w 98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8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98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96" name="Freeform 526"/>
                  <p:cNvSpPr>
                    <a:spLocks/>
                  </p:cNvSpPr>
                  <p:nvPr/>
                </p:nvSpPr>
                <p:spPr bwMode="auto">
                  <a:xfrm>
                    <a:off x="2184" y="-63162"/>
                    <a:ext cx="90" cy="139"/>
                  </a:xfrm>
                  <a:custGeom>
                    <a:avLst/>
                    <a:gdLst>
                      <a:gd name="T0" fmla="*/ 0 w 90"/>
                      <a:gd name="T1" fmla="*/ 0 h 139"/>
                      <a:gd name="T2" fmla="*/ 0 w 90"/>
                      <a:gd name="T3" fmla="*/ 139 h 139"/>
                      <a:gd name="T4" fmla="*/ 90 w 90"/>
                      <a:gd name="T5" fmla="*/ 139 h 1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0" h="139">
                        <a:moveTo>
                          <a:pt x="0" y="0"/>
                        </a:moveTo>
                        <a:lnTo>
                          <a:pt x="0" y="139"/>
                        </a:lnTo>
                        <a:lnTo>
                          <a:pt x="90" y="13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97" name="Freeform 527"/>
                  <p:cNvSpPr>
                    <a:spLocks/>
                  </p:cNvSpPr>
                  <p:nvPr/>
                </p:nvSpPr>
                <p:spPr bwMode="auto">
                  <a:xfrm>
                    <a:off x="2082" y="-63354"/>
                    <a:ext cx="102" cy="189"/>
                  </a:xfrm>
                  <a:custGeom>
                    <a:avLst/>
                    <a:gdLst>
                      <a:gd name="T0" fmla="*/ 0 w 102"/>
                      <a:gd name="T1" fmla="*/ 0 h 189"/>
                      <a:gd name="T2" fmla="*/ 0 w 102"/>
                      <a:gd name="T3" fmla="*/ 189 h 189"/>
                      <a:gd name="T4" fmla="*/ 102 w 102"/>
                      <a:gd name="T5" fmla="*/ 189 h 1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2" h="189">
                        <a:moveTo>
                          <a:pt x="0" y="0"/>
                        </a:moveTo>
                        <a:lnTo>
                          <a:pt x="0" y="189"/>
                        </a:lnTo>
                        <a:lnTo>
                          <a:pt x="102" y="18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98" name="Freeform 528"/>
                  <p:cNvSpPr>
                    <a:spLocks/>
                  </p:cNvSpPr>
                  <p:nvPr/>
                </p:nvSpPr>
                <p:spPr bwMode="auto">
                  <a:xfrm>
                    <a:off x="2064" y="-63545"/>
                    <a:ext cx="18" cy="188"/>
                  </a:xfrm>
                  <a:custGeom>
                    <a:avLst/>
                    <a:gdLst>
                      <a:gd name="T0" fmla="*/ 0 w 18"/>
                      <a:gd name="T1" fmla="*/ 0 h 188"/>
                      <a:gd name="T2" fmla="*/ 0 w 18"/>
                      <a:gd name="T3" fmla="*/ 188 h 188"/>
                      <a:gd name="T4" fmla="*/ 18 w 18"/>
                      <a:gd name="T5" fmla="*/ 188 h 1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" h="188">
                        <a:moveTo>
                          <a:pt x="0" y="0"/>
                        </a:moveTo>
                        <a:lnTo>
                          <a:pt x="0" y="188"/>
                        </a:lnTo>
                        <a:lnTo>
                          <a:pt x="18" y="18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99" name="Freeform 529"/>
                  <p:cNvSpPr>
                    <a:spLocks/>
                  </p:cNvSpPr>
                  <p:nvPr/>
                </p:nvSpPr>
                <p:spPr bwMode="auto">
                  <a:xfrm>
                    <a:off x="1961" y="-63870"/>
                    <a:ext cx="103" cy="322"/>
                  </a:xfrm>
                  <a:custGeom>
                    <a:avLst/>
                    <a:gdLst>
                      <a:gd name="T0" fmla="*/ 0 w 103"/>
                      <a:gd name="T1" fmla="*/ 0 h 322"/>
                      <a:gd name="T2" fmla="*/ 0 w 103"/>
                      <a:gd name="T3" fmla="*/ 322 h 322"/>
                      <a:gd name="T4" fmla="*/ 103 w 103"/>
                      <a:gd name="T5" fmla="*/ 322 h 3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3" h="322">
                        <a:moveTo>
                          <a:pt x="0" y="0"/>
                        </a:moveTo>
                        <a:lnTo>
                          <a:pt x="0" y="322"/>
                        </a:lnTo>
                        <a:lnTo>
                          <a:pt x="103" y="32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00" name="Freeform 530"/>
                  <p:cNvSpPr>
                    <a:spLocks/>
                  </p:cNvSpPr>
                  <p:nvPr/>
                </p:nvSpPr>
                <p:spPr bwMode="auto">
                  <a:xfrm>
                    <a:off x="1922" y="-64289"/>
                    <a:ext cx="39" cy="416"/>
                  </a:xfrm>
                  <a:custGeom>
                    <a:avLst/>
                    <a:gdLst>
                      <a:gd name="T0" fmla="*/ 0 w 39"/>
                      <a:gd name="T1" fmla="*/ 0 h 416"/>
                      <a:gd name="T2" fmla="*/ 0 w 39"/>
                      <a:gd name="T3" fmla="*/ 416 h 416"/>
                      <a:gd name="T4" fmla="*/ 39 w 39"/>
                      <a:gd name="T5" fmla="*/ 416 h 4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416">
                        <a:moveTo>
                          <a:pt x="0" y="0"/>
                        </a:moveTo>
                        <a:lnTo>
                          <a:pt x="0" y="416"/>
                        </a:lnTo>
                        <a:lnTo>
                          <a:pt x="39" y="41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01" name="Freeform 531"/>
                  <p:cNvSpPr>
                    <a:spLocks/>
                  </p:cNvSpPr>
                  <p:nvPr/>
                </p:nvSpPr>
                <p:spPr bwMode="auto">
                  <a:xfrm>
                    <a:off x="1824" y="-65612"/>
                    <a:ext cx="98" cy="1320"/>
                  </a:xfrm>
                  <a:custGeom>
                    <a:avLst/>
                    <a:gdLst>
                      <a:gd name="T0" fmla="*/ 0 w 98"/>
                      <a:gd name="T1" fmla="*/ 0 h 1320"/>
                      <a:gd name="T2" fmla="*/ 0 w 98"/>
                      <a:gd name="T3" fmla="*/ 1320 h 1320"/>
                      <a:gd name="T4" fmla="*/ 98 w 98"/>
                      <a:gd name="T5" fmla="*/ 1320 h 13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8" h="1320">
                        <a:moveTo>
                          <a:pt x="0" y="0"/>
                        </a:moveTo>
                        <a:lnTo>
                          <a:pt x="0" y="1320"/>
                        </a:lnTo>
                        <a:lnTo>
                          <a:pt x="98" y="132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02" name="Freeform 532"/>
                  <p:cNvSpPr>
                    <a:spLocks/>
                  </p:cNvSpPr>
                  <p:nvPr/>
                </p:nvSpPr>
                <p:spPr bwMode="auto">
                  <a:xfrm>
                    <a:off x="1748" y="-65615"/>
                    <a:ext cx="76" cy="1869"/>
                  </a:xfrm>
                  <a:custGeom>
                    <a:avLst/>
                    <a:gdLst>
                      <a:gd name="T0" fmla="*/ 0 w 76"/>
                      <a:gd name="T1" fmla="*/ 1869 h 1869"/>
                      <a:gd name="T2" fmla="*/ 0 w 76"/>
                      <a:gd name="T3" fmla="*/ 0 h 1869"/>
                      <a:gd name="T4" fmla="*/ 76 w 76"/>
                      <a:gd name="T5" fmla="*/ 0 h 18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1869">
                        <a:moveTo>
                          <a:pt x="0" y="1869"/>
                        </a:moveTo>
                        <a:lnTo>
                          <a:pt x="0" y="0"/>
                        </a:lnTo>
                        <a:lnTo>
                          <a:pt x="7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03" name="Rectangle 533"/>
                  <p:cNvSpPr>
                    <a:spLocks noChangeArrowheads="1"/>
                  </p:cNvSpPr>
                  <p:nvPr/>
                </p:nvSpPr>
                <p:spPr bwMode="auto">
                  <a:xfrm>
                    <a:off x="2265" y="-627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1868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04" name="Freeform 534"/>
                  <p:cNvSpPr>
                    <a:spLocks/>
                  </p:cNvSpPr>
                  <p:nvPr/>
                </p:nvSpPr>
                <p:spPr bwMode="auto">
                  <a:xfrm>
                    <a:off x="2262" y="-62685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05" name="Rectangle 535"/>
                  <p:cNvSpPr>
                    <a:spLocks noChangeArrowheads="1"/>
                  </p:cNvSpPr>
                  <p:nvPr/>
                </p:nvSpPr>
                <p:spPr bwMode="auto">
                  <a:xfrm>
                    <a:off x="2265" y="-62626"/>
                    <a:ext cx="1451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CP001124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Geobacter bemidjiensis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Bem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06" name="Freeform 536"/>
                  <p:cNvSpPr>
                    <a:spLocks/>
                  </p:cNvSpPr>
                  <p:nvPr/>
                </p:nvSpPr>
                <p:spPr bwMode="auto">
                  <a:xfrm>
                    <a:off x="2262" y="-62628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07" name="Freeform 537"/>
                  <p:cNvSpPr>
                    <a:spLocks/>
                  </p:cNvSpPr>
                  <p:nvPr/>
                </p:nvSpPr>
                <p:spPr bwMode="auto">
                  <a:xfrm>
                    <a:off x="2141" y="-62631"/>
                    <a:ext cx="121" cy="105"/>
                  </a:xfrm>
                  <a:custGeom>
                    <a:avLst/>
                    <a:gdLst>
                      <a:gd name="T0" fmla="*/ 0 w 121"/>
                      <a:gd name="T1" fmla="*/ 105 h 105"/>
                      <a:gd name="T2" fmla="*/ 0 w 121"/>
                      <a:gd name="T3" fmla="*/ 0 h 105"/>
                      <a:gd name="T4" fmla="*/ 121 w 121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1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12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08" name="Rectangle 538"/>
                  <p:cNvSpPr>
                    <a:spLocks noChangeArrowheads="1"/>
                  </p:cNvSpPr>
                  <p:nvPr/>
                </p:nvSpPr>
                <p:spPr bwMode="auto">
                  <a:xfrm>
                    <a:off x="2267" y="-625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1267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09" name="Freeform 539"/>
                  <p:cNvSpPr>
                    <a:spLocks/>
                  </p:cNvSpPr>
                  <p:nvPr/>
                </p:nvSpPr>
                <p:spPr bwMode="auto">
                  <a:xfrm>
                    <a:off x="2264" y="-6246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10" name="Rectangle 540"/>
                  <p:cNvSpPr>
                    <a:spLocks noChangeArrowheads="1"/>
                  </p:cNvSpPr>
                  <p:nvPr/>
                </p:nvSpPr>
                <p:spPr bwMode="auto">
                  <a:xfrm>
                    <a:off x="2267" y="-62410"/>
                    <a:ext cx="1494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CP000698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Geobacter uraniireducens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Rf4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11" name="Freeform 541"/>
                  <p:cNvSpPr>
                    <a:spLocks/>
                  </p:cNvSpPr>
                  <p:nvPr/>
                </p:nvSpPr>
                <p:spPr bwMode="auto">
                  <a:xfrm>
                    <a:off x="2264" y="-6241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12" name="Freeform 542"/>
                  <p:cNvSpPr>
                    <a:spLocks/>
                  </p:cNvSpPr>
                  <p:nvPr/>
                </p:nvSpPr>
                <p:spPr bwMode="auto">
                  <a:xfrm>
                    <a:off x="2141" y="-62520"/>
                    <a:ext cx="123" cy="105"/>
                  </a:xfrm>
                  <a:custGeom>
                    <a:avLst/>
                    <a:gdLst>
                      <a:gd name="T0" fmla="*/ 0 w 123"/>
                      <a:gd name="T1" fmla="*/ 0 h 105"/>
                      <a:gd name="T2" fmla="*/ 0 w 123"/>
                      <a:gd name="T3" fmla="*/ 105 h 105"/>
                      <a:gd name="T4" fmla="*/ 123 w 123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3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123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13" name="Freeform 543"/>
                  <p:cNvSpPr>
                    <a:spLocks/>
                  </p:cNvSpPr>
                  <p:nvPr/>
                </p:nvSpPr>
                <p:spPr bwMode="auto">
                  <a:xfrm>
                    <a:off x="2063" y="-62523"/>
                    <a:ext cx="78" cy="159"/>
                  </a:xfrm>
                  <a:custGeom>
                    <a:avLst/>
                    <a:gdLst>
                      <a:gd name="T0" fmla="*/ 0 w 78"/>
                      <a:gd name="T1" fmla="*/ 159 h 159"/>
                      <a:gd name="T2" fmla="*/ 0 w 78"/>
                      <a:gd name="T3" fmla="*/ 0 h 159"/>
                      <a:gd name="T4" fmla="*/ 78 w 78"/>
                      <a:gd name="T5" fmla="*/ 0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8" h="159">
                        <a:moveTo>
                          <a:pt x="0" y="159"/>
                        </a:moveTo>
                        <a:lnTo>
                          <a:pt x="0" y="0"/>
                        </a:lnTo>
                        <a:lnTo>
                          <a:pt x="7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14" name="Rectangle 544"/>
                  <p:cNvSpPr>
                    <a:spLocks noChangeArrowheads="1"/>
                  </p:cNvSpPr>
                  <p:nvPr/>
                </p:nvSpPr>
                <p:spPr bwMode="auto">
                  <a:xfrm>
                    <a:off x="2466" y="-623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5818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15" name="Freeform 545"/>
                  <p:cNvSpPr>
                    <a:spLocks/>
                  </p:cNvSpPr>
                  <p:nvPr/>
                </p:nvSpPr>
                <p:spPr bwMode="auto">
                  <a:xfrm>
                    <a:off x="2111" y="-62253"/>
                    <a:ext cx="352" cy="51"/>
                  </a:xfrm>
                  <a:custGeom>
                    <a:avLst/>
                    <a:gdLst>
                      <a:gd name="T0" fmla="*/ 0 w 352"/>
                      <a:gd name="T1" fmla="*/ 51 h 51"/>
                      <a:gd name="T2" fmla="*/ 0 w 352"/>
                      <a:gd name="T3" fmla="*/ 0 h 51"/>
                      <a:gd name="T4" fmla="*/ 352 w 35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5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35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16" name="Rectangle 546"/>
                  <p:cNvSpPr>
                    <a:spLocks noChangeArrowheads="1"/>
                  </p:cNvSpPr>
                  <p:nvPr/>
                </p:nvSpPr>
                <p:spPr bwMode="auto">
                  <a:xfrm>
                    <a:off x="2385" y="-621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6779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17" name="Freeform 547"/>
                  <p:cNvSpPr>
                    <a:spLocks/>
                  </p:cNvSpPr>
                  <p:nvPr/>
                </p:nvSpPr>
                <p:spPr bwMode="auto">
                  <a:xfrm>
                    <a:off x="2111" y="-62196"/>
                    <a:ext cx="271" cy="51"/>
                  </a:xfrm>
                  <a:custGeom>
                    <a:avLst/>
                    <a:gdLst>
                      <a:gd name="T0" fmla="*/ 0 w 271"/>
                      <a:gd name="T1" fmla="*/ 0 h 51"/>
                      <a:gd name="T2" fmla="*/ 0 w 271"/>
                      <a:gd name="T3" fmla="*/ 51 h 51"/>
                      <a:gd name="T4" fmla="*/ 271 w 271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1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71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18" name="Freeform 548"/>
                  <p:cNvSpPr>
                    <a:spLocks/>
                  </p:cNvSpPr>
                  <p:nvPr/>
                </p:nvSpPr>
                <p:spPr bwMode="auto">
                  <a:xfrm>
                    <a:off x="2063" y="-62358"/>
                    <a:ext cx="48" cy="159"/>
                  </a:xfrm>
                  <a:custGeom>
                    <a:avLst/>
                    <a:gdLst>
                      <a:gd name="T0" fmla="*/ 0 w 48"/>
                      <a:gd name="T1" fmla="*/ 0 h 159"/>
                      <a:gd name="T2" fmla="*/ 0 w 48"/>
                      <a:gd name="T3" fmla="*/ 159 h 159"/>
                      <a:gd name="T4" fmla="*/ 48 w 48"/>
                      <a:gd name="T5" fmla="*/ 159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159">
                        <a:moveTo>
                          <a:pt x="0" y="0"/>
                        </a:moveTo>
                        <a:lnTo>
                          <a:pt x="0" y="159"/>
                        </a:lnTo>
                        <a:lnTo>
                          <a:pt x="48" y="15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19" name="Freeform 549"/>
                  <p:cNvSpPr>
                    <a:spLocks/>
                  </p:cNvSpPr>
                  <p:nvPr/>
                </p:nvSpPr>
                <p:spPr bwMode="auto">
                  <a:xfrm>
                    <a:off x="1868" y="-62361"/>
                    <a:ext cx="195" cy="487"/>
                  </a:xfrm>
                  <a:custGeom>
                    <a:avLst/>
                    <a:gdLst>
                      <a:gd name="T0" fmla="*/ 0 w 195"/>
                      <a:gd name="T1" fmla="*/ 487 h 487"/>
                      <a:gd name="T2" fmla="*/ 0 w 195"/>
                      <a:gd name="T3" fmla="*/ 0 h 487"/>
                      <a:gd name="T4" fmla="*/ 195 w 195"/>
                      <a:gd name="T5" fmla="*/ 0 h 4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5" h="487">
                        <a:moveTo>
                          <a:pt x="0" y="487"/>
                        </a:moveTo>
                        <a:lnTo>
                          <a:pt x="0" y="0"/>
                        </a:lnTo>
                        <a:lnTo>
                          <a:pt x="19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20" name="Rectangle 550"/>
                  <p:cNvSpPr>
                    <a:spLocks noChangeArrowheads="1"/>
                  </p:cNvSpPr>
                  <p:nvPr/>
                </p:nvSpPr>
                <p:spPr bwMode="auto">
                  <a:xfrm>
                    <a:off x="2429" y="-620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4983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21" name="Freeform 551"/>
                  <p:cNvSpPr>
                    <a:spLocks/>
                  </p:cNvSpPr>
                  <p:nvPr/>
                </p:nvSpPr>
                <p:spPr bwMode="auto">
                  <a:xfrm>
                    <a:off x="2214" y="-62037"/>
                    <a:ext cx="212" cy="51"/>
                  </a:xfrm>
                  <a:custGeom>
                    <a:avLst/>
                    <a:gdLst>
                      <a:gd name="T0" fmla="*/ 0 w 212"/>
                      <a:gd name="T1" fmla="*/ 51 h 51"/>
                      <a:gd name="T2" fmla="*/ 0 w 212"/>
                      <a:gd name="T3" fmla="*/ 0 h 51"/>
                      <a:gd name="T4" fmla="*/ 212 w 21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1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22" name="Rectangle 552"/>
                  <p:cNvSpPr>
                    <a:spLocks noChangeArrowheads="1"/>
                  </p:cNvSpPr>
                  <p:nvPr/>
                </p:nvSpPr>
                <p:spPr bwMode="auto">
                  <a:xfrm>
                    <a:off x="2502" y="-619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4687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23" name="Freeform 553"/>
                  <p:cNvSpPr>
                    <a:spLocks/>
                  </p:cNvSpPr>
                  <p:nvPr/>
                </p:nvSpPr>
                <p:spPr bwMode="auto">
                  <a:xfrm>
                    <a:off x="2214" y="-61980"/>
                    <a:ext cx="285" cy="51"/>
                  </a:xfrm>
                  <a:custGeom>
                    <a:avLst/>
                    <a:gdLst>
                      <a:gd name="T0" fmla="*/ 0 w 285"/>
                      <a:gd name="T1" fmla="*/ 0 h 51"/>
                      <a:gd name="T2" fmla="*/ 0 w 285"/>
                      <a:gd name="T3" fmla="*/ 51 h 51"/>
                      <a:gd name="T4" fmla="*/ 285 w 285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85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85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24" name="Freeform 554"/>
                  <p:cNvSpPr>
                    <a:spLocks/>
                  </p:cNvSpPr>
                  <p:nvPr/>
                </p:nvSpPr>
                <p:spPr bwMode="auto">
                  <a:xfrm>
                    <a:off x="2015" y="-61983"/>
                    <a:ext cx="199" cy="105"/>
                  </a:xfrm>
                  <a:custGeom>
                    <a:avLst/>
                    <a:gdLst>
                      <a:gd name="T0" fmla="*/ 0 w 199"/>
                      <a:gd name="T1" fmla="*/ 105 h 105"/>
                      <a:gd name="T2" fmla="*/ 0 w 199"/>
                      <a:gd name="T3" fmla="*/ 0 h 105"/>
                      <a:gd name="T4" fmla="*/ 199 w 199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9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19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25" name="Rectangle 555"/>
                  <p:cNvSpPr>
                    <a:spLocks noChangeArrowheads="1"/>
                  </p:cNvSpPr>
                  <p:nvPr/>
                </p:nvSpPr>
                <p:spPr bwMode="auto">
                  <a:xfrm>
                    <a:off x="2261" y="-618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2258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26" name="Freeform 556"/>
                  <p:cNvSpPr>
                    <a:spLocks/>
                  </p:cNvSpPr>
                  <p:nvPr/>
                </p:nvSpPr>
                <p:spPr bwMode="auto">
                  <a:xfrm>
                    <a:off x="2258" y="-6182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27" name="Rectangle 557"/>
                  <p:cNvSpPr>
                    <a:spLocks noChangeArrowheads="1"/>
                  </p:cNvSpPr>
                  <p:nvPr/>
                </p:nvSpPr>
                <p:spPr bwMode="auto">
                  <a:xfrm>
                    <a:off x="2261" y="-61762"/>
                    <a:ext cx="1303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CP001131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Anaeromyxobacter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sp</a:t>
                    </a:r>
                    <a:r>
                      <a: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.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K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28" name="Freeform 558"/>
                  <p:cNvSpPr>
                    <a:spLocks/>
                  </p:cNvSpPr>
                  <p:nvPr/>
                </p:nvSpPr>
                <p:spPr bwMode="auto">
                  <a:xfrm>
                    <a:off x="2258" y="-6176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29" name="Freeform 559"/>
                  <p:cNvSpPr>
                    <a:spLocks/>
                  </p:cNvSpPr>
                  <p:nvPr/>
                </p:nvSpPr>
                <p:spPr bwMode="auto">
                  <a:xfrm>
                    <a:off x="2015" y="-61872"/>
                    <a:ext cx="243" cy="105"/>
                  </a:xfrm>
                  <a:custGeom>
                    <a:avLst/>
                    <a:gdLst>
                      <a:gd name="T0" fmla="*/ 0 w 243"/>
                      <a:gd name="T1" fmla="*/ 0 h 105"/>
                      <a:gd name="T2" fmla="*/ 0 w 243"/>
                      <a:gd name="T3" fmla="*/ 105 h 105"/>
                      <a:gd name="T4" fmla="*/ 243 w 243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3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243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30" name="Freeform 560"/>
                  <p:cNvSpPr>
                    <a:spLocks/>
                  </p:cNvSpPr>
                  <p:nvPr/>
                </p:nvSpPr>
                <p:spPr bwMode="auto">
                  <a:xfrm>
                    <a:off x="1979" y="-61875"/>
                    <a:ext cx="36" cy="159"/>
                  </a:xfrm>
                  <a:custGeom>
                    <a:avLst/>
                    <a:gdLst>
                      <a:gd name="T0" fmla="*/ 0 w 36"/>
                      <a:gd name="T1" fmla="*/ 159 h 159"/>
                      <a:gd name="T2" fmla="*/ 0 w 36"/>
                      <a:gd name="T3" fmla="*/ 0 h 159"/>
                      <a:gd name="T4" fmla="*/ 36 w 36"/>
                      <a:gd name="T5" fmla="*/ 0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159">
                        <a:moveTo>
                          <a:pt x="0" y="159"/>
                        </a:moveTo>
                        <a:lnTo>
                          <a:pt x="0" y="0"/>
                        </a:lnTo>
                        <a:lnTo>
                          <a:pt x="3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31" name="Rectangle 56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-616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5586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32" name="Freeform 562"/>
                  <p:cNvSpPr>
                    <a:spLocks/>
                  </p:cNvSpPr>
                  <p:nvPr/>
                </p:nvSpPr>
                <p:spPr bwMode="auto">
                  <a:xfrm>
                    <a:off x="2168" y="-61605"/>
                    <a:ext cx="118" cy="51"/>
                  </a:xfrm>
                  <a:custGeom>
                    <a:avLst/>
                    <a:gdLst>
                      <a:gd name="T0" fmla="*/ 0 w 118"/>
                      <a:gd name="T1" fmla="*/ 51 h 51"/>
                      <a:gd name="T2" fmla="*/ 0 w 118"/>
                      <a:gd name="T3" fmla="*/ 0 h 51"/>
                      <a:gd name="T4" fmla="*/ 118 w 11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1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33" name="Rectangle 563"/>
                  <p:cNvSpPr>
                    <a:spLocks noChangeArrowheads="1"/>
                  </p:cNvSpPr>
                  <p:nvPr/>
                </p:nvSpPr>
                <p:spPr bwMode="auto">
                  <a:xfrm>
                    <a:off x="2297" y="-615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5785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34" name="Freeform 564"/>
                  <p:cNvSpPr>
                    <a:spLocks/>
                  </p:cNvSpPr>
                  <p:nvPr/>
                </p:nvSpPr>
                <p:spPr bwMode="auto">
                  <a:xfrm>
                    <a:off x="2168" y="-61548"/>
                    <a:ext cx="126" cy="51"/>
                  </a:xfrm>
                  <a:custGeom>
                    <a:avLst/>
                    <a:gdLst>
                      <a:gd name="T0" fmla="*/ 0 w 126"/>
                      <a:gd name="T1" fmla="*/ 0 h 51"/>
                      <a:gd name="T2" fmla="*/ 0 w 126"/>
                      <a:gd name="T3" fmla="*/ 51 h 51"/>
                      <a:gd name="T4" fmla="*/ 126 w 126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6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26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35" name="Freeform 565"/>
                  <p:cNvSpPr>
                    <a:spLocks/>
                  </p:cNvSpPr>
                  <p:nvPr/>
                </p:nvSpPr>
                <p:spPr bwMode="auto">
                  <a:xfrm>
                    <a:off x="1979" y="-61710"/>
                    <a:ext cx="189" cy="159"/>
                  </a:xfrm>
                  <a:custGeom>
                    <a:avLst/>
                    <a:gdLst>
                      <a:gd name="T0" fmla="*/ 0 w 189"/>
                      <a:gd name="T1" fmla="*/ 0 h 159"/>
                      <a:gd name="T2" fmla="*/ 0 w 189"/>
                      <a:gd name="T3" fmla="*/ 159 h 159"/>
                      <a:gd name="T4" fmla="*/ 189 w 189"/>
                      <a:gd name="T5" fmla="*/ 159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9" h="159">
                        <a:moveTo>
                          <a:pt x="0" y="0"/>
                        </a:moveTo>
                        <a:lnTo>
                          <a:pt x="0" y="159"/>
                        </a:lnTo>
                        <a:lnTo>
                          <a:pt x="189" y="15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36" name="Freeform 566"/>
                  <p:cNvSpPr>
                    <a:spLocks/>
                  </p:cNvSpPr>
                  <p:nvPr/>
                </p:nvSpPr>
                <p:spPr bwMode="auto">
                  <a:xfrm>
                    <a:off x="1889" y="-61713"/>
                    <a:ext cx="90" cy="331"/>
                  </a:xfrm>
                  <a:custGeom>
                    <a:avLst/>
                    <a:gdLst>
                      <a:gd name="T0" fmla="*/ 0 w 90"/>
                      <a:gd name="T1" fmla="*/ 331 h 331"/>
                      <a:gd name="T2" fmla="*/ 0 w 90"/>
                      <a:gd name="T3" fmla="*/ 0 h 331"/>
                      <a:gd name="T4" fmla="*/ 90 w 90"/>
                      <a:gd name="T5" fmla="*/ 0 h 3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0" h="331">
                        <a:moveTo>
                          <a:pt x="0" y="331"/>
                        </a:moveTo>
                        <a:lnTo>
                          <a:pt x="0" y="0"/>
                        </a:lnTo>
                        <a:lnTo>
                          <a:pt x="9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37" name="Rectangle 567"/>
                  <p:cNvSpPr>
                    <a:spLocks noChangeArrowheads="1"/>
                  </p:cNvSpPr>
                  <p:nvPr/>
                </p:nvSpPr>
                <p:spPr bwMode="auto">
                  <a:xfrm>
                    <a:off x="2523" y="-614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2878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38" name="Freeform 568"/>
                  <p:cNvSpPr>
                    <a:spLocks/>
                  </p:cNvSpPr>
                  <p:nvPr/>
                </p:nvSpPr>
                <p:spPr bwMode="auto">
                  <a:xfrm>
                    <a:off x="2520" y="-6138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39" name="Rectangle 569"/>
                  <p:cNvSpPr>
                    <a:spLocks noChangeArrowheads="1"/>
                  </p:cNvSpPr>
                  <p:nvPr/>
                </p:nvSpPr>
                <p:spPr bwMode="auto">
                  <a:xfrm>
                    <a:off x="2523" y="-61330"/>
                    <a:ext cx="1562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CP000769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Anaeromyxobacter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sp</a:t>
                    </a:r>
                    <a:r>
                      <a: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.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Fw109-5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40" name="Freeform 570"/>
                  <p:cNvSpPr>
                    <a:spLocks/>
                  </p:cNvSpPr>
                  <p:nvPr/>
                </p:nvSpPr>
                <p:spPr bwMode="auto">
                  <a:xfrm>
                    <a:off x="2520" y="-6133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41" name="Freeform 571"/>
                  <p:cNvSpPr>
                    <a:spLocks/>
                  </p:cNvSpPr>
                  <p:nvPr/>
                </p:nvSpPr>
                <p:spPr bwMode="auto">
                  <a:xfrm>
                    <a:off x="1908" y="-61335"/>
                    <a:ext cx="612" cy="288"/>
                  </a:xfrm>
                  <a:custGeom>
                    <a:avLst/>
                    <a:gdLst>
                      <a:gd name="T0" fmla="*/ 0 w 612"/>
                      <a:gd name="T1" fmla="*/ 288 h 288"/>
                      <a:gd name="T2" fmla="*/ 0 w 612"/>
                      <a:gd name="T3" fmla="*/ 0 h 288"/>
                      <a:gd name="T4" fmla="*/ 612 w 612"/>
                      <a:gd name="T5" fmla="*/ 0 h 2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12" h="288">
                        <a:moveTo>
                          <a:pt x="0" y="288"/>
                        </a:moveTo>
                        <a:lnTo>
                          <a:pt x="0" y="0"/>
                        </a:lnTo>
                        <a:lnTo>
                          <a:pt x="61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42" name="Rectangle 572"/>
                  <p:cNvSpPr>
                    <a:spLocks noChangeArrowheads="1"/>
                  </p:cNvSpPr>
                  <p:nvPr/>
                </p:nvSpPr>
                <p:spPr bwMode="auto">
                  <a:xfrm>
                    <a:off x="2312" y="-612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2520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43" name="Freeform 573"/>
                  <p:cNvSpPr>
                    <a:spLocks/>
                  </p:cNvSpPr>
                  <p:nvPr/>
                </p:nvSpPr>
                <p:spPr bwMode="auto">
                  <a:xfrm>
                    <a:off x="2309" y="-6117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44" name="Rectangle 574"/>
                  <p:cNvSpPr>
                    <a:spLocks noChangeArrowheads="1"/>
                  </p:cNvSpPr>
                  <p:nvPr/>
                </p:nvSpPr>
                <p:spPr bwMode="auto">
                  <a:xfrm>
                    <a:off x="2312" y="-61114"/>
                    <a:ext cx="1638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CP000148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Geobacter metallireducens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GS-15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45" name="Freeform 575"/>
                  <p:cNvSpPr>
                    <a:spLocks/>
                  </p:cNvSpPr>
                  <p:nvPr/>
                </p:nvSpPr>
                <p:spPr bwMode="auto">
                  <a:xfrm>
                    <a:off x="2309" y="-6111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46" name="Freeform 576"/>
                  <p:cNvSpPr>
                    <a:spLocks/>
                  </p:cNvSpPr>
                  <p:nvPr/>
                </p:nvSpPr>
                <p:spPr bwMode="auto">
                  <a:xfrm>
                    <a:off x="2094" y="-61119"/>
                    <a:ext cx="215" cy="78"/>
                  </a:xfrm>
                  <a:custGeom>
                    <a:avLst/>
                    <a:gdLst>
                      <a:gd name="T0" fmla="*/ 0 w 215"/>
                      <a:gd name="T1" fmla="*/ 78 h 78"/>
                      <a:gd name="T2" fmla="*/ 0 w 215"/>
                      <a:gd name="T3" fmla="*/ 0 h 78"/>
                      <a:gd name="T4" fmla="*/ 215 w 215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5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1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47" name="Rectangle 577"/>
                  <p:cNvSpPr>
                    <a:spLocks noChangeArrowheads="1"/>
                  </p:cNvSpPr>
                  <p:nvPr/>
                </p:nvSpPr>
                <p:spPr bwMode="auto">
                  <a:xfrm>
                    <a:off x="2250" y="-610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2682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48" name="Freeform 578"/>
                  <p:cNvSpPr>
                    <a:spLocks/>
                  </p:cNvSpPr>
                  <p:nvPr/>
                </p:nvSpPr>
                <p:spPr bwMode="auto">
                  <a:xfrm>
                    <a:off x="2094" y="-61035"/>
                    <a:ext cx="153" cy="78"/>
                  </a:xfrm>
                  <a:custGeom>
                    <a:avLst/>
                    <a:gdLst>
                      <a:gd name="T0" fmla="*/ 0 w 153"/>
                      <a:gd name="T1" fmla="*/ 0 h 78"/>
                      <a:gd name="T2" fmla="*/ 0 w 153"/>
                      <a:gd name="T3" fmla="*/ 78 h 78"/>
                      <a:gd name="T4" fmla="*/ 153 w 153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3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53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49" name="Freeform 579"/>
                  <p:cNvSpPr>
                    <a:spLocks/>
                  </p:cNvSpPr>
                  <p:nvPr/>
                </p:nvSpPr>
                <p:spPr bwMode="auto">
                  <a:xfrm>
                    <a:off x="1979" y="-61038"/>
                    <a:ext cx="115" cy="283"/>
                  </a:xfrm>
                  <a:custGeom>
                    <a:avLst/>
                    <a:gdLst>
                      <a:gd name="T0" fmla="*/ 0 w 115"/>
                      <a:gd name="T1" fmla="*/ 283 h 283"/>
                      <a:gd name="T2" fmla="*/ 0 w 115"/>
                      <a:gd name="T3" fmla="*/ 0 h 283"/>
                      <a:gd name="T4" fmla="*/ 115 w 115"/>
                      <a:gd name="T5" fmla="*/ 0 h 2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5" h="283">
                        <a:moveTo>
                          <a:pt x="0" y="283"/>
                        </a:moveTo>
                        <a:lnTo>
                          <a:pt x="0" y="0"/>
                        </a:lnTo>
                        <a:lnTo>
                          <a:pt x="11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50" name="Rectangle 580"/>
                  <p:cNvSpPr>
                    <a:spLocks noChangeArrowheads="1"/>
                  </p:cNvSpPr>
                  <p:nvPr/>
                </p:nvSpPr>
                <p:spPr bwMode="auto">
                  <a:xfrm>
                    <a:off x="2333" y="-60898"/>
                    <a:ext cx="1656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CP000142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Pelobacter carbinolicus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2380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51" name="Freeform 581"/>
                  <p:cNvSpPr>
                    <a:spLocks/>
                  </p:cNvSpPr>
                  <p:nvPr/>
                </p:nvSpPr>
                <p:spPr bwMode="auto">
                  <a:xfrm>
                    <a:off x="2330" y="-6084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52" name="Rectangle 582"/>
                  <p:cNvSpPr>
                    <a:spLocks noChangeArrowheads="1"/>
                  </p:cNvSpPr>
                  <p:nvPr/>
                </p:nvSpPr>
                <p:spPr bwMode="auto">
                  <a:xfrm>
                    <a:off x="2333" y="-607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4574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53" name="Freeform 583"/>
                  <p:cNvSpPr>
                    <a:spLocks/>
                  </p:cNvSpPr>
                  <p:nvPr/>
                </p:nvSpPr>
                <p:spPr bwMode="auto">
                  <a:xfrm>
                    <a:off x="2330" y="-6079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54" name="Freeform 584"/>
                  <p:cNvSpPr>
                    <a:spLocks/>
                  </p:cNvSpPr>
                  <p:nvPr/>
                </p:nvSpPr>
                <p:spPr bwMode="auto">
                  <a:xfrm>
                    <a:off x="2142" y="-60795"/>
                    <a:ext cx="188" cy="78"/>
                  </a:xfrm>
                  <a:custGeom>
                    <a:avLst/>
                    <a:gdLst>
                      <a:gd name="T0" fmla="*/ 0 w 188"/>
                      <a:gd name="T1" fmla="*/ 78 h 78"/>
                      <a:gd name="T2" fmla="*/ 0 w 188"/>
                      <a:gd name="T3" fmla="*/ 0 h 78"/>
                      <a:gd name="T4" fmla="*/ 188 w 188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8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8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55" name="Rectangle 585"/>
                  <p:cNvSpPr>
                    <a:spLocks noChangeArrowheads="1"/>
                  </p:cNvSpPr>
                  <p:nvPr/>
                </p:nvSpPr>
                <p:spPr bwMode="auto">
                  <a:xfrm>
                    <a:off x="2327" y="-606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3482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56" name="Freeform 586"/>
                  <p:cNvSpPr>
                    <a:spLocks/>
                  </p:cNvSpPr>
                  <p:nvPr/>
                </p:nvSpPr>
                <p:spPr bwMode="auto">
                  <a:xfrm>
                    <a:off x="2142" y="-60711"/>
                    <a:ext cx="182" cy="78"/>
                  </a:xfrm>
                  <a:custGeom>
                    <a:avLst/>
                    <a:gdLst>
                      <a:gd name="T0" fmla="*/ 0 w 182"/>
                      <a:gd name="T1" fmla="*/ 0 h 78"/>
                      <a:gd name="T2" fmla="*/ 0 w 182"/>
                      <a:gd name="T3" fmla="*/ 78 h 78"/>
                      <a:gd name="T4" fmla="*/ 182 w 182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2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82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57" name="Freeform 587"/>
                  <p:cNvSpPr>
                    <a:spLocks/>
                  </p:cNvSpPr>
                  <p:nvPr/>
                </p:nvSpPr>
                <p:spPr bwMode="auto">
                  <a:xfrm>
                    <a:off x="2117" y="-60714"/>
                    <a:ext cx="25" cy="91"/>
                  </a:xfrm>
                  <a:custGeom>
                    <a:avLst/>
                    <a:gdLst>
                      <a:gd name="T0" fmla="*/ 0 w 25"/>
                      <a:gd name="T1" fmla="*/ 91 h 91"/>
                      <a:gd name="T2" fmla="*/ 0 w 25"/>
                      <a:gd name="T3" fmla="*/ 0 h 91"/>
                      <a:gd name="T4" fmla="*/ 25 w 25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2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58" name="Rectangle 588"/>
                  <p:cNvSpPr>
                    <a:spLocks noChangeArrowheads="1"/>
                  </p:cNvSpPr>
                  <p:nvPr/>
                </p:nvSpPr>
                <p:spPr bwMode="auto">
                  <a:xfrm>
                    <a:off x="2405" y="-605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3731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59" name="Freeform 589"/>
                  <p:cNvSpPr>
                    <a:spLocks/>
                  </p:cNvSpPr>
                  <p:nvPr/>
                </p:nvSpPr>
                <p:spPr bwMode="auto">
                  <a:xfrm>
                    <a:off x="2117" y="-60617"/>
                    <a:ext cx="285" cy="92"/>
                  </a:xfrm>
                  <a:custGeom>
                    <a:avLst/>
                    <a:gdLst>
                      <a:gd name="T0" fmla="*/ 0 w 285"/>
                      <a:gd name="T1" fmla="*/ 0 h 92"/>
                      <a:gd name="T2" fmla="*/ 0 w 285"/>
                      <a:gd name="T3" fmla="*/ 92 h 92"/>
                      <a:gd name="T4" fmla="*/ 285 w 285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85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285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60" name="Freeform 590"/>
                  <p:cNvSpPr>
                    <a:spLocks/>
                  </p:cNvSpPr>
                  <p:nvPr/>
                </p:nvSpPr>
                <p:spPr bwMode="auto">
                  <a:xfrm>
                    <a:off x="2036" y="-60620"/>
                    <a:ext cx="81" cy="152"/>
                  </a:xfrm>
                  <a:custGeom>
                    <a:avLst/>
                    <a:gdLst>
                      <a:gd name="T0" fmla="*/ 0 w 81"/>
                      <a:gd name="T1" fmla="*/ 152 h 152"/>
                      <a:gd name="T2" fmla="*/ 0 w 81"/>
                      <a:gd name="T3" fmla="*/ 0 h 152"/>
                      <a:gd name="T4" fmla="*/ 81 w 81"/>
                      <a:gd name="T5" fmla="*/ 0 h 1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1" h="152">
                        <a:moveTo>
                          <a:pt x="0" y="152"/>
                        </a:moveTo>
                        <a:lnTo>
                          <a:pt x="0" y="0"/>
                        </a:lnTo>
                        <a:lnTo>
                          <a:pt x="8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61" name="Rectangle 591"/>
                  <p:cNvSpPr>
                    <a:spLocks noChangeArrowheads="1"/>
                  </p:cNvSpPr>
                  <p:nvPr/>
                </p:nvSpPr>
                <p:spPr bwMode="auto">
                  <a:xfrm>
                    <a:off x="2270" y="-604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4044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62" name="Freeform 592"/>
                  <p:cNvSpPr>
                    <a:spLocks/>
                  </p:cNvSpPr>
                  <p:nvPr/>
                </p:nvSpPr>
                <p:spPr bwMode="auto">
                  <a:xfrm>
                    <a:off x="2045" y="-60417"/>
                    <a:ext cx="222" cy="105"/>
                  </a:xfrm>
                  <a:custGeom>
                    <a:avLst/>
                    <a:gdLst>
                      <a:gd name="T0" fmla="*/ 0 w 222"/>
                      <a:gd name="T1" fmla="*/ 105 h 105"/>
                      <a:gd name="T2" fmla="*/ 0 w 222"/>
                      <a:gd name="T3" fmla="*/ 0 h 105"/>
                      <a:gd name="T4" fmla="*/ 222 w 222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2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22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63" name="Rectangle 593"/>
                  <p:cNvSpPr>
                    <a:spLocks noChangeArrowheads="1"/>
                  </p:cNvSpPr>
                  <p:nvPr/>
                </p:nvSpPr>
                <p:spPr bwMode="auto">
                  <a:xfrm>
                    <a:off x="2274" y="-603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3195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64" name="Freeform 594"/>
                  <p:cNvSpPr>
                    <a:spLocks/>
                  </p:cNvSpPr>
                  <p:nvPr/>
                </p:nvSpPr>
                <p:spPr bwMode="auto">
                  <a:xfrm>
                    <a:off x="2135" y="-60309"/>
                    <a:ext cx="136" cy="105"/>
                  </a:xfrm>
                  <a:custGeom>
                    <a:avLst/>
                    <a:gdLst>
                      <a:gd name="T0" fmla="*/ 0 w 136"/>
                      <a:gd name="T1" fmla="*/ 105 h 105"/>
                      <a:gd name="T2" fmla="*/ 0 w 136"/>
                      <a:gd name="T3" fmla="*/ 0 h 105"/>
                      <a:gd name="T4" fmla="*/ 136 w 136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13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65" name="Rectangle 595"/>
                  <p:cNvSpPr>
                    <a:spLocks noChangeArrowheads="1"/>
                  </p:cNvSpPr>
                  <p:nvPr/>
                </p:nvSpPr>
                <p:spPr bwMode="auto">
                  <a:xfrm>
                    <a:off x="2333" y="-602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6822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66" name="Freeform 596"/>
                  <p:cNvSpPr>
                    <a:spLocks/>
                  </p:cNvSpPr>
                  <p:nvPr/>
                </p:nvSpPr>
                <p:spPr bwMode="auto">
                  <a:xfrm>
                    <a:off x="2183" y="-60201"/>
                    <a:ext cx="147" cy="105"/>
                  </a:xfrm>
                  <a:custGeom>
                    <a:avLst/>
                    <a:gdLst>
                      <a:gd name="T0" fmla="*/ 0 w 147"/>
                      <a:gd name="T1" fmla="*/ 105 h 105"/>
                      <a:gd name="T2" fmla="*/ 0 w 147"/>
                      <a:gd name="T3" fmla="*/ 0 h 105"/>
                      <a:gd name="T4" fmla="*/ 147 w 147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7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14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67" name="Rectangle 597"/>
                  <p:cNvSpPr>
                    <a:spLocks noChangeArrowheads="1"/>
                  </p:cNvSpPr>
                  <p:nvPr/>
                </p:nvSpPr>
                <p:spPr bwMode="auto">
                  <a:xfrm>
                    <a:off x="2283" y="-60142"/>
                    <a:ext cx="1883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1 EAT15955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Desulfuromonas acetoxidans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684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68" name="Freeform 598"/>
                  <p:cNvSpPr>
                    <a:spLocks/>
                  </p:cNvSpPr>
                  <p:nvPr/>
                </p:nvSpPr>
                <p:spPr bwMode="auto">
                  <a:xfrm>
                    <a:off x="2280" y="-60093"/>
                    <a:ext cx="0" cy="105"/>
                  </a:xfrm>
                  <a:custGeom>
                    <a:avLst/>
                    <a:gdLst>
                      <a:gd name="T0" fmla="*/ 105 h 105"/>
                      <a:gd name="T1" fmla="*/ 0 h 105"/>
                      <a:gd name="T2" fmla="*/ 0 h 105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69" name="Rectangle 599"/>
                  <p:cNvSpPr>
                    <a:spLocks noChangeArrowheads="1"/>
                  </p:cNvSpPr>
                  <p:nvPr/>
                </p:nvSpPr>
                <p:spPr bwMode="auto">
                  <a:xfrm>
                    <a:off x="2283" y="-60034"/>
                    <a:ext cx="2031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AAEW02000007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Desulfuromonas acetoxidans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684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70" name="Freeform 600"/>
                  <p:cNvSpPr>
                    <a:spLocks/>
                  </p:cNvSpPr>
                  <p:nvPr/>
                </p:nvSpPr>
                <p:spPr bwMode="auto">
                  <a:xfrm>
                    <a:off x="2280" y="-59985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71" name="Rectangle 601"/>
                  <p:cNvSpPr>
                    <a:spLocks noChangeArrowheads="1"/>
                  </p:cNvSpPr>
                  <p:nvPr/>
                </p:nvSpPr>
                <p:spPr bwMode="auto">
                  <a:xfrm>
                    <a:off x="2283" y="-599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3776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472" name="Freeform 602"/>
                  <p:cNvSpPr>
                    <a:spLocks/>
                  </p:cNvSpPr>
                  <p:nvPr/>
                </p:nvSpPr>
                <p:spPr bwMode="auto">
                  <a:xfrm>
                    <a:off x="2280" y="-59928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73" name="Line 603"/>
                  <p:cNvSpPr>
                    <a:spLocks noChangeShapeType="1"/>
                  </p:cNvSpPr>
                  <p:nvPr/>
                </p:nvSpPr>
                <p:spPr bwMode="auto">
                  <a:xfrm>
                    <a:off x="2280" y="-59982"/>
                    <a:ext cx="0" cy="105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74" name="Freeform 604"/>
                  <p:cNvSpPr>
                    <a:spLocks/>
                  </p:cNvSpPr>
                  <p:nvPr/>
                </p:nvSpPr>
                <p:spPr bwMode="auto">
                  <a:xfrm>
                    <a:off x="2183" y="-60090"/>
                    <a:ext cx="97" cy="105"/>
                  </a:xfrm>
                  <a:custGeom>
                    <a:avLst/>
                    <a:gdLst>
                      <a:gd name="T0" fmla="*/ 0 w 97"/>
                      <a:gd name="T1" fmla="*/ 0 h 105"/>
                      <a:gd name="T2" fmla="*/ 0 w 97"/>
                      <a:gd name="T3" fmla="*/ 105 h 105"/>
                      <a:gd name="T4" fmla="*/ 97 w 97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7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97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75" name="Freeform 605"/>
                  <p:cNvSpPr>
                    <a:spLocks/>
                  </p:cNvSpPr>
                  <p:nvPr/>
                </p:nvSpPr>
                <p:spPr bwMode="auto">
                  <a:xfrm>
                    <a:off x="2135" y="-60198"/>
                    <a:ext cx="48" cy="105"/>
                  </a:xfrm>
                  <a:custGeom>
                    <a:avLst/>
                    <a:gdLst>
                      <a:gd name="T0" fmla="*/ 0 w 48"/>
                      <a:gd name="T1" fmla="*/ 0 h 105"/>
                      <a:gd name="T2" fmla="*/ 0 w 48"/>
                      <a:gd name="T3" fmla="*/ 105 h 105"/>
                      <a:gd name="T4" fmla="*/ 48 w 48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48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76" name="Freeform 606"/>
                  <p:cNvSpPr>
                    <a:spLocks/>
                  </p:cNvSpPr>
                  <p:nvPr/>
                </p:nvSpPr>
                <p:spPr bwMode="auto">
                  <a:xfrm>
                    <a:off x="2045" y="-60306"/>
                    <a:ext cx="90" cy="105"/>
                  </a:xfrm>
                  <a:custGeom>
                    <a:avLst/>
                    <a:gdLst>
                      <a:gd name="T0" fmla="*/ 0 w 90"/>
                      <a:gd name="T1" fmla="*/ 0 h 105"/>
                      <a:gd name="T2" fmla="*/ 0 w 90"/>
                      <a:gd name="T3" fmla="*/ 105 h 105"/>
                      <a:gd name="T4" fmla="*/ 90 w 90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0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90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77" name="Freeform 607"/>
                  <p:cNvSpPr>
                    <a:spLocks/>
                  </p:cNvSpPr>
                  <p:nvPr/>
                </p:nvSpPr>
                <p:spPr bwMode="auto">
                  <a:xfrm>
                    <a:off x="2036" y="-60462"/>
                    <a:ext cx="9" cy="153"/>
                  </a:xfrm>
                  <a:custGeom>
                    <a:avLst/>
                    <a:gdLst>
                      <a:gd name="T0" fmla="*/ 0 w 9"/>
                      <a:gd name="T1" fmla="*/ 0 h 153"/>
                      <a:gd name="T2" fmla="*/ 0 w 9"/>
                      <a:gd name="T3" fmla="*/ 153 h 153"/>
                      <a:gd name="T4" fmla="*/ 9 w 9"/>
                      <a:gd name="T5" fmla="*/ 153 h 1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" h="153">
                        <a:moveTo>
                          <a:pt x="0" y="0"/>
                        </a:moveTo>
                        <a:lnTo>
                          <a:pt x="0" y="153"/>
                        </a:lnTo>
                        <a:lnTo>
                          <a:pt x="9" y="15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78" name="Freeform 608"/>
                  <p:cNvSpPr>
                    <a:spLocks/>
                  </p:cNvSpPr>
                  <p:nvPr/>
                </p:nvSpPr>
                <p:spPr bwMode="auto">
                  <a:xfrm>
                    <a:off x="1979" y="-60749"/>
                    <a:ext cx="57" cy="284"/>
                  </a:xfrm>
                  <a:custGeom>
                    <a:avLst/>
                    <a:gdLst>
                      <a:gd name="T0" fmla="*/ 0 w 57"/>
                      <a:gd name="T1" fmla="*/ 0 h 284"/>
                      <a:gd name="T2" fmla="*/ 0 w 57"/>
                      <a:gd name="T3" fmla="*/ 284 h 284"/>
                      <a:gd name="T4" fmla="*/ 57 w 57"/>
                      <a:gd name="T5" fmla="*/ 284 h 2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284">
                        <a:moveTo>
                          <a:pt x="0" y="0"/>
                        </a:moveTo>
                        <a:lnTo>
                          <a:pt x="0" y="284"/>
                        </a:lnTo>
                        <a:lnTo>
                          <a:pt x="57" y="28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79" name="Freeform 609"/>
                  <p:cNvSpPr>
                    <a:spLocks/>
                  </p:cNvSpPr>
                  <p:nvPr/>
                </p:nvSpPr>
                <p:spPr bwMode="auto">
                  <a:xfrm>
                    <a:off x="1908" y="-61041"/>
                    <a:ext cx="71" cy="289"/>
                  </a:xfrm>
                  <a:custGeom>
                    <a:avLst/>
                    <a:gdLst>
                      <a:gd name="T0" fmla="*/ 0 w 71"/>
                      <a:gd name="T1" fmla="*/ 0 h 289"/>
                      <a:gd name="T2" fmla="*/ 0 w 71"/>
                      <a:gd name="T3" fmla="*/ 289 h 289"/>
                      <a:gd name="T4" fmla="*/ 71 w 71"/>
                      <a:gd name="T5" fmla="*/ 289 h 2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1" h="289">
                        <a:moveTo>
                          <a:pt x="0" y="0"/>
                        </a:moveTo>
                        <a:lnTo>
                          <a:pt x="0" y="289"/>
                        </a:lnTo>
                        <a:lnTo>
                          <a:pt x="71" y="28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480" name="Freeform 610"/>
                  <p:cNvSpPr>
                    <a:spLocks/>
                  </p:cNvSpPr>
                  <p:nvPr/>
                </p:nvSpPr>
                <p:spPr bwMode="auto">
                  <a:xfrm>
                    <a:off x="1889" y="-61376"/>
                    <a:ext cx="19" cy="332"/>
                  </a:xfrm>
                  <a:custGeom>
                    <a:avLst/>
                    <a:gdLst>
                      <a:gd name="T0" fmla="*/ 0 w 19"/>
                      <a:gd name="T1" fmla="*/ 0 h 332"/>
                      <a:gd name="T2" fmla="*/ 0 w 19"/>
                      <a:gd name="T3" fmla="*/ 332 h 332"/>
                      <a:gd name="T4" fmla="*/ 19 w 19"/>
                      <a:gd name="T5" fmla="*/ 332 h 3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332">
                        <a:moveTo>
                          <a:pt x="0" y="0"/>
                        </a:moveTo>
                        <a:lnTo>
                          <a:pt x="0" y="332"/>
                        </a:lnTo>
                        <a:lnTo>
                          <a:pt x="19" y="3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9" name="Group 812"/>
                <p:cNvGrpSpPr>
                  <a:grpSpLocks/>
                </p:cNvGrpSpPr>
                <p:nvPr/>
              </p:nvGrpSpPr>
              <p:grpSpPr bwMode="auto">
                <a:xfrm>
                  <a:off x="1451" y="-63743"/>
                  <a:ext cx="3928" cy="11374"/>
                  <a:chOff x="1451" y="-63743"/>
                  <a:chExt cx="3928" cy="11374"/>
                </a:xfrm>
              </p:grpSpPr>
              <p:sp>
                <p:nvSpPr>
                  <p:cNvPr id="5081" name="Freeform 612"/>
                  <p:cNvSpPr>
                    <a:spLocks/>
                  </p:cNvSpPr>
                  <p:nvPr/>
                </p:nvSpPr>
                <p:spPr bwMode="auto">
                  <a:xfrm>
                    <a:off x="1868" y="-61868"/>
                    <a:ext cx="21" cy="489"/>
                  </a:xfrm>
                  <a:custGeom>
                    <a:avLst/>
                    <a:gdLst>
                      <a:gd name="T0" fmla="*/ 0 w 21"/>
                      <a:gd name="T1" fmla="*/ 0 h 489"/>
                      <a:gd name="T2" fmla="*/ 0 w 21"/>
                      <a:gd name="T3" fmla="*/ 489 h 489"/>
                      <a:gd name="T4" fmla="*/ 21 w 21"/>
                      <a:gd name="T5" fmla="*/ 489 h 4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" h="489">
                        <a:moveTo>
                          <a:pt x="0" y="0"/>
                        </a:moveTo>
                        <a:lnTo>
                          <a:pt x="0" y="489"/>
                        </a:lnTo>
                        <a:lnTo>
                          <a:pt x="21" y="48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82" name="Freeform 613"/>
                  <p:cNvSpPr>
                    <a:spLocks/>
                  </p:cNvSpPr>
                  <p:nvPr/>
                </p:nvSpPr>
                <p:spPr bwMode="auto">
                  <a:xfrm>
                    <a:off x="1748" y="-63740"/>
                    <a:ext cx="120" cy="1869"/>
                  </a:xfrm>
                  <a:custGeom>
                    <a:avLst/>
                    <a:gdLst>
                      <a:gd name="T0" fmla="*/ 0 w 120"/>
                      <a:gd name="T1" fmla="*/ 0 h 1869"/>
                      <a:gd name="T2" fmla="*/ 0 w 120"/>
                      <a:gd name="T3" fmla="*/ 1869 h 1869"/>
                      <a:gd name="T4" fmla="*/ 120 w 120"/>
                      <a:gd name="T5" fmla="*/ 1869 h 18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0" h="1869">
                        <a:moveTo>
                          <a:pt x="0" y="0"/>
                        </a:moveTo>
                        <a:lnTo>
                          <a:pt x="0" y="1869"/>
                        </a:lnTo>
                        <a:lnTo>
                          <a:pt x="120" y="186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83" name="Freeform 614"/>
                  <p:cNvSpPr>
                    <a:spLocks/>
                  </p:cNvSpPr>
                  <p:nvPr/>
                </p:nvSpPr>
                <p:spPr bwMode="auto">
                  <a:xfrm>
                    <a:off x="1658" y="-63743"/>
                    <a:ext cx="90" cy="2010"/>
                  </a:xfrm>
                  <a:custGeom>
                    <a:avLst/>
                    <a:gdLst>
                      <a:gd name="T0" fmla="*/ 0 w 90"/>
                      <a:gd name="T1" fmla="*/ 2010 h 2010"/>
                      <a:gd name="T2" fmla="*/ 0 w 90"/>
                      <a:gd name="T3" fmla="*/ 0 h 2010"/>
                      <a:gd name="T4" fmla="*/ 90 w 90"/>
                      <a:gd name="T5" fmla="*/ 0 h 20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0" h="2010">
                        <a:moveTo>
                          <a:pt x="0" y="2010"/>
                        </a:moveTo>
                        <a:lnTo>
                          <a:pt x="0" y="0"/>
                        </a:lnTo>
                        <a:lnTo>
                          <a:pt x="9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84" name="Rectangle 615"/>
                  <p:cNvSpPr>
                    <a:spLocks noChangeArrowheads="1"/>
                  </p:cNvSpPr>
                  <p:nvPr/>
                </p:nvSpPr>
                <p:spPr bwMode="auto">
                  <a:xfrm>
                    <a:off x="2198" y="-59818"/>
                    <a:ext cx="1548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1 ALC17315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Desulfuromonas soudanensis</a:t>
                    </a:r>
                    <a:endParaRPr kumimoji="0" lang="zh-CN" altLang="zh-CN" sz="18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85" name="Freeform 616"/>
                  <p:cNvSpPr>
                    <a:spLocks/>
                  </p:cNvSpPr>
                  <p:nvPr/>
                </p:nvSpPr>
                <p:spPr bwMode="auto">
                  <a:xfrm>
                    <a:off x="1838" y="-59769"/>
                    <a:ext cx="357" cy="51"/>
                  </a:xfrm>
                  <a:custGeom>
                    <a:avLst/>
                    <a:gdLst>
                      <a:gd name="T0" fmla="*/ 0 w 357"/>
                      <a:gd name="T1" fmla="*/ 51 h 51"/>
                      <a:gd name="T2" fmla="*/ 0 w 357"/>
                      <a:gd name="T3" fmla="*/ 0 h 51"/>
                      <a:gd name="T4" fmla="*/ 357 w 35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5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35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86" name="Rectangle 617"/>
                  <p:cNvSpPr>
                    <a:spLocks noChangeArrowheads="1"/>
                  </p:cNvSpPr>
                  <p:nvPr/>
                </p:nvSpPr>
                <p:spPr bwMode="auto">
                  <a:xfrm>
                    <a:off x="2108" y="-597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3946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87" name="Freeform 618"/>
                  <p:cNvSpPr>
                    <a:spLocks/>
                  </p:cNvSpPr>
                  <p:nvPr/>
                </p:nvSpPr>
                <p:spPr bwMode="auto">
                  <a:xfrm>
                    <a:off x="1838" y="-59712"/>
                    <a:ext cx="267" cy="51"/>
                  </a:xfrm>
                  <a:custGeom>
                    <a:avLst/>
                    <a:gdLst>
                      <a:gd name="T0" fmla="*/ 0 w 267"/>
                      <a:gd name="T1" fmla="*/ 0 h 51"/>
                      <a:gd name="T2" fmla="*/ 0 w 267"/>
                      <a:gd name="T3" fmla="*/ 51 h 51"/>
                      <a:gd name="T4" fmla="*/ 267 w 26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6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88" name="Freeform 619"/>
                  <p:cNvSpPr>
                    <a:spLocks/>
                  </p:cNvSpPr>
                  <p:nvPr/>
                </p:nvSpPr>
                <p:spPr bwMode="auto">
                  <a:xfrm>
                    <a:off x="1658" y="-61727"/>
                    <a:ext cx="180" cy="2012"/>
                  </a:xfrm>
                  <a:custGeom>
                    <a:avLst/>
                    <a:gdLst>
                      <a:gd name="T0" fmla="*/ 0 w 180"/>
                      <a:gd name="T1" fmla="*/ 0 h 2012"/>
                      <a:gd name="T2" fmla="*/ 0 w 180"/>
                      <a:gd name="T3" fmla="*/ 2012 h 2012"/>
                      <a:gd name="T4" fmla="*/ 180 w 180"/>
                      <a:gd name="T5" fmla="*/ 2012 h 20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0" h="2012">
                        <a:moveTo>
                          <a:pt x="0" y="0"/>
                        </a:moveTo>
                        <a:lnTo>
                          <a:pt x="0" y="2012"/>
                        </a:lnTo>
                        <a:lnTo>
                          <a:pt x="180" y="201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89" name="Freeform 620"/>
                  <p:cNvSpPr>
                    <a:spLocks/>
                  </p:cNvSpPr>
                  <p:nvPr/>
                </p:nvSpPr>
                <p:spPr bwMode="auto">
                  <a:xfrm>
                    <a:off x="1451" y="-61730"/>
                    <a:ext cx="207" cy="2019"/>
                  </a:xfrm>
                  <a:custGeom>
                    <a:avLst/>
                    <a:gdLst>
                      <a:gd name="T0" fmla="*/ 0 w 207"/>
                      <a:gd name="T1" fmla="*/ 2019 h 2019"/>
                      <a:gd name="T2" fmla="*/ 0 w 207"/>
                      <a:gd name="T3" fmla="*/ 0 h 2019"/>
                      <a:gd name="T4" fmla="*/ 207 w 207"/>
                      <a:gd name="T5" fmla="*/ 0 h 20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7" h="2019">
                        <a:moveTo>
                          <a:pt x="0" y="2019"/>
                        </a:moveTo>
                        <a:lnTo>
                          <a:pt x="0" y="0"/>
                        </a:lnTo>
                        <a:lnTo>
                          <a:pt x="20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90" name="Rectangle 62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-59602"/>
                    <a:ext cx="1513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U49859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Anabaena variabilis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ATCC 29413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91" name="Freeform 622"/>
                  <p:cNvSpPr>
                    <a:spLocks/>
                  </p:cNvSpPr>
                  <p:nvPr/>
                </p:nvSpPr>
                <p:spPr bwMode="auto">
                  <a:xfrm>
                    <a:off x="2793" y="-5955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92" name="Rectangle 62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-594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3701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93" name="Freeform 624"/>
                  <p:cNvSpPr>
                    <a:spLocks/>
                  </p:cNvSpPr>
                  <p:nvPr/>
                </p:nvSpPr>
                <p:spPr bwMode="auto">
                  <a:xfrm>
                    <a:off x="2793" y="-5949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94" name="Freeform 625"/>
                  <p:cNvSpPr>
                    <a:spLocks/>
                  </p:cNvSpPr>
                  <p:nvPr/>
                </p:nvSpPr>
                <p:spPr bwMode="auto">
                  <a:xfrm>
                    <a:off x="2755" y="-59499"/>
                    <a:ext cx="38" cy="105"/>
                  </a:xfrm>
                  <a:custGeom>
                    <a:avLst/>
                    <a:gdLst>
                      <a:gd name="T0" fmla="*/ 0 w 38"/>
                      <a:gd name="T1" fmla="*/ 105 h 105"/>
                      <a:gd name="T2" fmla="*/ 0 w 38"/>
                      <a:gd name="T3" fmla="*/ 0 h 105"/>
                      <a:gd name="T4" fmla="*/ 38 w 38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8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3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95" name="Rectangle 626"/>
                  <p:cNvSpPr>
                    <a:spLocks noChangeArrowheads="1"/>
                  </p:cNvSpPr>
                  <p:nvPr/>
                </p:nvSpPr>
                <p:spPr bwMode="auto">
                  <a:xfrm>
                    <a:off x="2842" y="-59386"/>
                    <a:ext cx="288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96" name="Freeform 627"/>
                  <p:cNvSpPr>
                    <a:spLocks/>
                  </p:cNvSpPr>
                  <p:nvPr/>
                </p:nvSpPr>
                <p:spPr bwMode="auto">
                  <a:xfrm>
                    <a:off x="2839" y="-59337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97" name="Rectangle 628"/>
                  <p:cNvSpPr>
                    <a:spLocks noChangeArrowheads="1"/>
                  </p:cNvSpPr>
                  <p:nvPr/>
                </p:nvSpPr>
                <p:spPr bwMode="auto">
                  <a:xfrm>
                    <a:off x="2842" y="-59278"/>
                    <a:ext cx="1114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D00666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Leptolyngbya boryana</a:t>
                    </a:r>
                    <a:endParaRPr kumimoji="0" lang="zh-CN" altLang="zh-CN" sz="18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98" name="Freeform 629"/>
                  <p:cNvSpPr>
                    <a:spLocks/>
                  </p:cNvSpPr>
                  <p:nvPr/>
                </p:nvSpPr>
                <p:spPr bwMode="auto">
                  <a:xfrm>
                    <a:off x="2839" y="-5928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99" name="Freeform 630"/>
                  <p:cNvSpPr>
                    <a:spLocks/>
                  </p:cNvSpPr>
                  <p:nvPr/>
                </p:nvSpPr>
                <p:spPr bwMode="auto">
                  <a:xfrm>
                    <a:off x="2755" y="-59388"/>
                    <a:ext cx="84" cy="105"/>
                  </a:xfrm>
                  <a:custGeom>
                    <a:avLst/>
                    <a:gdLst>
                      <a:gd name="T0" fmla="*/ 0 w 84"/>
                      <a:gd name="T1" fmla="*/ 0 h 105"/>
                      <a:gd name="T2" fmla="*/ 0 w 84"/>
                      <a:gd name="T3" fmla="*/ 105 h 105"/>
                      <a:gd name="T4" fmla="*/ 84 w 84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4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84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00" name="Freeform 631"/>
                  <p:cNvSpPr>
                    <a:spLocks/>
                  </p:cNvSpPr>
                  <p:nvPr/>
                </p:nvSpPr>
                <p:spPr bwMode="auto">
                  <a:xfrm>
                    <a:off x="2667" y="-59391"/>
                    <a:ext cx="88" cy="132"/>
                  </a:xfrm>
                  <a:custGeom>
                    <a:avLst/>
                    <a:gdLst>
                      <a:gd name="T0" fmla="*/ 0 w 88"/>
                      <a:gd name="T1" fmla="*/ 132 h 132"/>
                      <a:gd name="T2" fmla="*/ 0 w 88"/>
                      <a:gd name="T3" fmla="*/ 0 h 132"/>
                      <a:gd name="T4" fmla="*/ 88 w 88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8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01" name="Rectangle 632"/>
                  <p:cNvSpPr>
                    <a:spLocks noChangeArrowheads="1"/>
                  </p:cNvSpPr>
                  <p:nvPr/>
                </p:nvSpPr>
                <p:spPr bwMode="auto">
                  <a:xfrm>
                    <a:off x="2889" y="-59170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411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02" name="Freeform 633"/>
                  <p:cNvSpPr>
                    <a:spLocks/>
                  </p:cNvSpPr>
                  <p:nvPr/>
                </p:nvSpPr>
                <p:spPr bwMode="auto">
                  <a:xfrm>
                    <a:off x="2667" y="-59253"/>
                    <a:ext cx="219" cy="132"/>
                  </a:xfrm>
                  <a:custGeom>
                    <a:avLst/>
                    <a:gdLst>
                      <a:gd name="T0" fmla="*/ 0 w 219"/>
                      <a:gd name="T1" fmla="*/ 0 h 132"/>
                      <a:gd name="T2" fmla="*/ 0 w 219"/>
                      <a:gd name="T3" fmla="*/ 132 h 132"/>
                      <a:gd name="T4" fmla="*/ 219 w 219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9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219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03" name="Freeform 634"/>
                  <p:cNvSpPr>
                    <a:spLocks/>
                  </p:cNvSpPr>
                  <p:nvPr/>
                </p:nvSpPr>
                <p:spPr bwMode="auto">
                  <a:xfrm>
                    <a:off x="2599" y="-59256"/>
                    <a:ext cx="68" cy="199"/>
                  </a:xfrm>
                  <a:custGeom>
                    <a:avLst/>
                    <a:gdLst>
                      <a:gd name="T0" fmla="*/ 0 w 68"/>
                      <a:gd name="T1" fmla="*/ 199 h 199"/>
                      <a:gd name="T2" fmla="*/ 0 w 68"/>
                      <a:gd name="T3" fmla="*/ 0 h 199"/>
                      <a:gd name="T4" fmla="*/ 68 w 68"/>
                      <a:gd name="T5" fmla="*/ 0 h 1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8" h="199">
                        <a:moveTo>
                          <a:pt x="0" y="199"/>
                        </a:moveTo>
                        <a:lnTo>
                          <a:pt x="0" y="0"/>
                        </a:lnTo>
                        <a:lnTo>
                          <a:pt x="6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04" name="Rectangle 635"/>
                  <p:cNvSpPr>
                    <a:spLocks noChangeArrowheads="1"/>
                  </p:cNvSpPr>
                  <p:nvPr/>
                </p:nvSpPr>
                <p:spPr bwMode="auto">
                  <a:xfrm>
                    <a:off x="2929" y="-59062"/>
                    <a:ext cx="2450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FJ170277 </a:t>
                    </a:r>
                    <a:r>
                      <a:rPr kumimoji="0" lang="zh-CN" altLang="zh-CN" sz="1000" b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Candidatus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Atelocyanobacterium thalassa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isolate ALOHA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05" name="Freeform 636"/>
                  <p:cNvSpPr>
                    <a:spLocks/>
                  </p:cNvSpPr>
                  <p:nvPr/>
                </p:nvSpPr>
                <p:spPr bwMode="auto">
                  <a:xfrm>
                    <a:off x="2926" y="-5901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06" name="Rectangle 637"/>
                  <p:cNvSpPr>
                    <a:spLocks noChangeArrowheads="1"/>
                  </p:cNvSpPr>
                  <p:nvPr/>
                </p:nvSpPr>
                <p:spPr bwMode="auto">
                  <a:xfrm>
                    <a:off x="2929" y="-58954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473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07" name="Freeform 638"/>
                  <p:cNvSpPr>
                    <a:spLocks/>
                  </p:cNvSpPr>
                  <p:nvPr/>
                </p:nvSpPr>
                <p:spPr bwMode="auto">
                  <a:xfrm>
                    <a:off x="2926" y="-5895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08" name="Freeform 639"/>
                  <p:cNvSpPr>
                    <a:spLocks/>
                  </p:cNvSpPr>
                  <p:nvPr/>
                </p:nvSpPr>
                <p:spPr bwMode="auto">
                  <a:xfrm>
                    <a:off x="2611" y="-58959"/>
                    <a:ext cx="315" cy="105"/>
                  </a:xfrm>
                  <a:custGeom>
                    <a:avLst/>
                    <a:gdLst>
                      <a:gd name="T0" fmla="*/ 0 w 315"/>
                      <a:gd name="T1" fmla="*/ 105 h 105"/>
                      <a:gd name="T2" fmla="*/ 0 w 315"/>
                      <a:gd name="T3" fmla="*/ 0 h 105"/>
                      <a:gd name="T4" fmla="*/ 315 w 315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5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31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09" name="Rectangle 640"/>
                  <p:cNvSpPr>
                    <a:spLocks noChangeArrowheads="1"/>
                  </p:cNvSpPr>
                  <p:nvPr/>
                </p:nvSpPr>
                <p:spPr bwMode="auto">
                  <a:xfrm>
                    <a:off x="2794" y="-58846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993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10" name="Freeform 641"/>
                  <p:cNvSpPr>
                    <a:spLocks/>
                  </p:cNvSpPr>
                  <p:nvPr/>
                </p:nvSpPr>
                <p:spPr bwMode="auto">
                  <a:xfrm>
                    <a:off x="2791" y="-58797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11" name="Rectangle 642"/>
                  <p:cNvSpPr>
                    <a:spLocks noChangeArrowheads="1"/>
                  </p:cNvSpPr>
                  <p:nvPr/>
                </p:nvSpPr>
                <p:spPr bwMode="auto">
                  <a:xfrm>
                    <a:off x="2794" y="-58738"/>
                    <a:ext cx="1359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AB293988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Gloeothece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sp</a:t>
                    </a:r>
                    <a:r>
                      <a: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.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KO68DGA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12" name="Freeform 643"/>
                  <p:cNvSpPr>
                    <a:spLocks/>
                  </p:cNvSpPr>
                  <p:nvPr/>
                </p:nvSpPr>
                <p:spPr bwMode="auto">
                  <a:xfrm>
                    <a:off x="2791" y="-5874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13" name="Freeform 644"/>
                  <p:cNvSpPr>
                    <a:spLocks/>
                  </p:cNvSpPr>
                  <p:nvPr/>
                </p:nvSpPr>
                <p:spPr bwMode="auto">
                  <a:xfrm>
                    <a:off x="2611" y="-58848"/>
                    <a:ext cx="180" cy="105"/>
                  </a:xfrm>
                  <a:custGeom>
                    <a:avLst/>
                    <a:gdLst>
                      <a:gd name="T0" fmla="*/ 0 w 180"/>
                      <a:gd name="T1" fmla="*/ 0 h 105"/>
                      <a:gd name="T2" fmla="*/ 0 w 180"/>
                      <a:gd name="T3" fmla="*/ 105 h 105"/>
                      <a:gd name="T4" fmla="*/ 180 w 180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0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180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14" name="Freeform 645"/>
                  <p:cNvSpPr>
                    <a:spLocks/>
                  </p:cNvSpPr>
                  <p:nvPr/>
                </p:nvSpPr>
                <p:spPr bwMode="auto">
                  <a:xfrm>
                    <a:off x="2599" y="-59051"/>
                    <a:ext cx="12" cy="200"/>
                  </a:xfrm>
                  <a:custGeom>
                    <a:avLst/>
                    <a:gdLst>
                      <a:gd name="T0" fmla="*/ 0 w 12"/>
                      <a:gd name="T1" fmla="*/ 0 h 200"/>
                      <a:gd name="T2" fmla="*/ 0 w 12"/>
                      <a:gd name="T3" fmla="*/ 200 h 200"/>
                      <a:gd name="T4" fmla="*/ 12 w 12"/>
                      <a:gd name="T5" fmla="*/ 200 h 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" h="200">
                        <a:moveTo>
                          <a:pt x="0" y="0"/>
                        </a:moveTo>
                        <a:lnTo>
                          <a:pt x="0" y="200"/>
                        </a:lnTo>
                        <a:lnTo>
                          <a:pt x="12" y="20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15" name="Freeform 646"/>
                  <p:cNvSpPr>
                    <a:spLocks/>
                  </p:cNvSpPr>
                  <p:nvPr/>
                </p:nvSpPr>
                <p:spPr bwMode="auto">
                  <a:xfrm>
                    <a:off x="2156" y="-59054"/>
                    <a:ext cx="443" cy="260"/>
                  </a:xfrm>
                  <a:custGeom>
                    <a:avLst/>
                    <a:gdLst>
                      <a:gd name="T0" fmla="*/ 0 w 443"/>
                      <a:gd name="T1" fmla="*/ 260 h 260"/>
                      <a:gd name="T2" fmla="*/ 0 w 443"/>
                      <a:gd name="T3" fmla="*/ 0 h 260"/>
                      <a:gd name="T4" fmla="*/ 443 w 443"/>
                      <a:gd name="T5" fmla="*/ 0 h 26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43" h="260">
                        <a:moveTo>
                          <a:pt x="0" y="260"/>
                        </a:moveTo>
                        <a:lnTo>
                          <a:pt x="0" y="0"/>
                        </a:lnTo>
                        <a:lnTo>
                          <a:pt x="44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16" name="Rectangle 647"/>
                  <p:cNvSpPr>
                    <a:spLocks noChangeArrowheads="1"/>
                  </p:cNvSpPr>
                  <p:nvPr/>
                </p:nvSpPr>
                <p:spPr bwMode="auto">
                  <a:xfrm>
                    <a:off x="2674" y="-58630"/>
                    <a:ext cx="1508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DS989904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Synechococcus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sp</a:t>
                    </a:r>
                    <a:r>
                      <a: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.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PCC 7335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17" name="Freeform 648"/>
                  <p:cNvSpPr>
                    <a:spLocks/>
                  </p:cNvSpPr>
                  <p:nvPr/>
                </p:nvSpPr>
                <p:spPr bwMode="auto">
                  <a:xfrm>
                    <a:off x="2671" y="-5858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18" name="Rectangle 649"/>
                  <p:cNvSpPr>
                    <a:spLocks noChangeArrowheads="1"/>
                  </p:cNvSpPr>
                  <p:nvPr/>
                </p:nvSpPr>
                <p:spPr bwMode="auto">
                  <a:xfrm>
                    <a:off x="2674" y="-585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3542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19" name="Freeform 650"/>
                  <p:cNvSpPr>
                    <a:spLocks/>
                  </p:cNvSpPr>
                  <p:nvPr/>
                </p:nvSpPr>
                <p:spPr bwMode="auto">
                  <a:xfrm>
                    <a:off x="2671" y="-5852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20" name="Freeform 651"/>
                  <p:cNvSpPr>
                    <a:spLocks/>
                  </p:cNvSpPr>
                  <p:nvPr/>
                </p:nvSpPr>
                <p:spPr bwMode="auto">
                  <a:xfrm>
                    <a:off x="2156" y="-58788"/>
                    <a:ext cx="515" cy="261"/>
                  </a:xfrm>
                  <a:custGeom>
                    <a:avLst/>
                    <a:gdLst>
                      <a:gd name="T0" fmla="*/ 0 w 515"/>
                      <a:gd name="T1" fmla="*/ 0 h 261"/>
                      <a:gd name="T2" fmla="*/ 0 w 515"/>
                      <a:gd name="T3" fmla="*/ 261 h 261"/>
                      <a:gd name="T4" fmla="*/ 515 w 515"/>
                      <a:gd name="T5" fmla="*/ 261 h 2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15" h="261">
                        <a:moveTo>
                          <a:pt x="0" y="0"/>
                        </a:moveTo>
                        <a:lnTo>
                          <a:pt x="0" y="261"/>
                        </a:lnTo>
                        <a:lnTo>
                          <a:pt x="515" y="26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21" name="Freeform 652"/>
                  <p:cNvSpPr>
                    <a:spLocks/>
                  </p:cNvSpPr>
                  <p:nvPr/>
                </p:nvSpPr>
                <p:spPr bwMode="auto">
                  <a:xfrm>
                    <a:off x="2100" y="-58791"/>
                    <a:ext cx="56" cy="237"/>
                  </a:xfrm>
                  <a:custGeom>
                    <a:avLst/>
                    <a:gdLst>
                      <a:gd name="T0" fmla="*/ 0 w 56"/>
                      <a:gd name="T1" fmla="*/ 237 h 237"/>
                      <a:gd name="T2" fmla="*/ 0 w 56"/>
                      <a:gd name="T3" fmla="*/ 0 h 237"/>
                      <a:gd name="T4" fmla="*/ 56 w 56"/>
                      <a:gd name="T5" fmla="*/ 0 h 2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6" h="237">
                        <a:moveTo>
                          <a:pt x="0" y="237"/>
                        </a:moveTo>
                        <a:lnTo>
                          <a:pt x="0" y="0"/>
                        </a:lnTo>
                        <a:lnTo>
                          <a:pt x="5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22" name="Rectangle 653"/>
                  <p:cNvSpPr>
                    <a:spLocks noChangeArrowheads="1"/>
                  </p:cNvSpPr>
                  <p:nvPr/>
                </p:nvSpPr>
                <p:spPr bwMode="auto">
                  <a:xfrm>
                    <a:off x="2439" y="-584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1308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23" name="Freeform 654"/>
                  <p:cNvSpPr>
                    <a:spLocks/>
                  </p:cNvSpPr>
                  <p:nvPr/>
                </p:nvSpPr>
                <p:spPr bwMode="auto">
                  <a:xfrm>
                    <a:off x="2436" y="-58365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24" name="Rectangle 655"/>
                  <p:cNvSpPr>
                    <a:spLocks noChangeArrowheads="1"/>
                  </p:cNvSpPr>
                  <p:nvPr/>
                </p:nvSpPr>
                <p:spPr bwMode="auto">
                  <a:xfrm>
                    <a:off x="2439" y="-58306"/>
                    <a:ext cx="1702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CP000393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Trichodesmium erythraeum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IMS101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25" name="Freeform 656"/>
                  <p:cNvSpPr>
                    <a:spLocks/>
                  </p:cNvSpPr>
                  <p:nvPr/>
                </p:nvSpPr>
                <p:spPr bwMode="auto">
                  <a:xfrm>
                    <a:off x="2436" y="-58308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26" name="Freeform 657"/>
                  <p:cNvSpPr>
                    <a:spLocks/>
                  </p:cNvSpPr>
                  <p:nvPr/>
                </p:nvSpPr>
                <p:spPr bwMode="auto">
                  <a:xfrm>
                    <a:off x="2100" y="-58548"/>
                    <a:ext cx="336" cy="237"/>
                  </a:xfrm>
                  <a:custGeom>
                    <a:avLst/>
                    <a:gdLst>
                      <a:gd name="T0" fmla="*/ 0 w 336"/>
                      <a:gd name="T1" fmla="*/ 0 h 237"/>
                      <a:gd name="T2" fmla="*/ 0 w 336"/>
                      <a:gd name="T3" fmla="*/ 237 h 237"/>
                      <a:gd name="T4" fmla="*/ 336 w 336"/>
                      <a:gd name="T5" fmla="*/ 237 h 2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6" h="237">
                        <a:moveTo>
                          <a:pt x="0" y="0"/>
                        </a:moveTo>
                        <a:lnTo>
                          <a:pt x="0" y="237"/>
                        </a:lnTo>
                        <a:lnTo>
                          <a:pt x="336" y="23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27" name="Freeform 658"/>
                  <p:cNvSpPr>
                    <a:spLocks/>
                  </p:cNvSpPr>
                  <p:nvPr/>
                </p:nvSpPr>
                <p:spPr bwMode="auto">
                  <a:xfrm>
                    <a:off x="1587" y="-58551"/>
                    <a:ext cx="513" cy="862"/>
                  </a:xfrm>
                  <a:custGeom>
                    <a:avLst/>
                    <a:gdLst>
                      <a:gd name="T0" fmla="*/ 0 w 513"/>
                      <a:gd name="T1" fmla="*/ 862 h 862"/>
                      <a:gd name="T2" fmla="*/ 0 w 513"/>
                      <a:gd name="T3" fmla="*/ 0 h 862"/>
                      <a:gd name="T4" fmla="*/ 513 w 513"/>
                      <a:gd name="T5" fmla="*/ 0 h 8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13" h="862">
                        <a:moveTo>
                          <a:pt x="0" y="862"/>
                        </a:moveTo>
                        <a:lnTo>
                          <a:pt x="0" y="0"/>
                        </a:lnTo>
                        <a:lnTo>
                          <a:pt x="51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28" name="Rectangle 659"/>
                  <p:cNvSpPr>
                    <a:spLocks noChangeArrowheads="1"/>
                  </p:cNvSpPr>
                  <p:nvPr/>
                </p:nvSpPr>
                <p:spPr bwMode="auto">
                  <a:xfrm>
                    <a:off x="2361" y="-581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6448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29" name="Freeform 660"/>
                  <p:cNvSpPr>
                    <a:spLocks/>
                  </p:cNvSpPr>
                  <p:nvPr/>
                </p:nvSpPr>
                <p:spPr bwMode="auto">
                  <a:xfrm>
                    <a:off x="2358" y="-5814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30" name="Rectangle 661"/>
                  <p:cNvSpPr>
                    <a:spLocks noChangeArrowheads="1"/>
                  </p:cNvSpPr>
                  <p:nvPr/>
                </p:nvSpPr>
                <p:spPr bwMode="auto">
                  <a:xfrm>
                    <a:off x="2361" y="-58090"/>
                    <a:ext cx="1332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FQ311868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Azospirillum lipoferum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4B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31" name="Freeform 662"/>
                  <p:cNvSpPr>
                    <a:spLocks/>
                  </p:cNvSpPr>
                  <p:nvPr/>
                </p:nvSpPr>
                <p:spPr bwMode="auto">
                  <a:xfrm>
                    <a:off x="2358" y="-5809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32" name="Freeform 663"/>
                  <p:cNvSpPr>
                    <a:spLocks/>
                  </p:cNvSpPr>
                  <p:nvPr/>
                </p:nvSpPr>
                <p:spPr bwMode="auto">
                  <a:xfrm>
                    <a:off x="2268" y="-58095"/>
                    <a:ext cx="90" cy="105"/>
                  </a:xfrm>
                  <a:custGeom>
                    <a:avLst/>
                    <a:gdLst>
                      <a:gd name="T0" fmla="*/ 0 w 90"/>
                      <a:gd name="T1" fmla="*/ 105 h 105"/>
                      <a:gd name="T2" fmla="*/ 0 w 90"/>
                      <a:gd name="T3" fmla="*/ 0 h 105"/>
                      <a:gd name="T4" fmla="*/ 90 w 90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0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9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33" name="Rectangle 664"/>
                  <p:cNvSpPr>
                    <a:spLocks noChangeArrowheads="1"/>
                  </p:cNvSpPr>
                  <p:nvPr/>
                </p:nvSpPr>
                <p:spPr bwMode="auto">
                  <a:xfrm>
                    <a:off x="2426" y="-579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6589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34" name="Freeform 665"/>
                  <p:cNvSpPr>
                    <a:spLocks/>
                  </p:cNvSpPr>
                  <p:nvPr/>
                </p:nvSpPr>
                <p:spPr bwMode="auto">
                  <a:xfrm>
                    <a:off x="2423" y="-5793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35" name="Rectangle 666"/>
                  <p:cNvSpPr>
                    <a:spLocks noChangeArrowheads="1"/>
                  </p:cNvSpPr>
                  <p:nvPr/>
                </p:nvSpPr>
                <p:spPr bwMode="auto">
                  <a:xfrm>
                    <a:off x="2426" y="-57874"/>
                    <a:ext cx="1192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AP010946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Azospirillum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sp</a:t>
                    </a:r>
                    <a:r>
                      <a: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.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B510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36" name="Freeform 667"/>
                  <p:cNvSpPr>
                    <a:spLocks/>
                  </p:cNvSpPr>
                  <p:nvPr/>
                </p:nvSpPr>
                <p:spPr bwMode="auto">
                  <a:xfrm>
                    <a:off x="2423" y="-5787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37" name="Freeform 668"/>
                  <p:cNvSpPr>
                    <a:spLocks/>
                  </p:cNvSpPr>
                  <p:nvPr/>
                </p:nvSpPr>
                <p:spPr bwMode="auto">
                  <a:xfrm>
                    <a:off x="2268" y="-57984"/>
                    <a:ext cx="155" cy="105"/>
                  </a:xfrm>
                  <a:custGeom>
                    <a:avLst/>
                    <a:gdLst>
                      <a:gd name="T0" fmla="*/ 0 w 155"/>
                      <a:gd name="T1" fmla="*/ 0 h 105"/>
                      <a:gd name="T2" fmla="*/ 0 w 155"/>
                      <a:gd name="T3" fmla="*/ 105 h 105"/>
                      <a:gd name="T4" fmla="*/ 155 w 155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5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155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38" name="Freeform 669"/>
                  <p:cNvSpPr>
                    <a:spLocks/>
                  </p:cNvSpPr>
                  <p:nvPr/>
                </p:nvSpPr>
                <p:spPr bwMode="auto">
                  <a:xfrm>
                    <a:off x="2145" y="-57987"/>
                    <a:ext cx="123" cy="159"/>
                  </a:xfrm>
                  <a:custGeom>
                    <a:avLst/>
                    <a:gdLst>
                      <a:gd name="T0" fmla="*/ 0 w 123"/>
                      <a:gd name="T1" fmla="*/ 159 h 159"/>
                      <a:gd name="T2" fmla="*/ 0 w 123"/>
                      <a:gd name="T3" fmla="*/ 0 h 159"/>
                      <a:gd name="T4" fmla="*/ 123 w 123"/>
                      <a:gd name="T5" fmla="*/ 0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3" h="159">
                        <a:moveTo>
                          <a:pt x="0" y="159"/>
                        </a:moveTo>
                        <a:lnTo>
                          <a:pt x="0" y="0"/>
                        </a:lnTo>
                        <a:lnTo>
                          <a:pt x="12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39" name="Rectangle 670"/>
                  <p:cNvSpPr>
                    <a:spLocks noChangeArrowheads="1"/>
                  </p:cNvSpPr>
                  <p:nvPr/>
                </p:nvSpPr>
                <p:spPr bwMode="auto">
                  <a:xfrm>
                    <a:off x="2336" y="-577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3124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40" name="Freeform 671"/>
                  <p:cNvSpPr>
                    <a:spLocks/>
                  </p:cNvSpPr>
                  <p:nvPr/>
                </p:nvSpPr>
                <p:spPr bwMode="auto">
                  <a:xfrm>
                    <a:off x="2333" y="-57717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41" name="Rectangle 672"/>
                  <p:cNvSpPr>
                    <a:spLocks noChangeArrowheads="1"/>
                  </p:cNvSpPr>
                  <p:nvPr/>
                </p:nvSpPr>
                <p:spPr bwMode="auto">
                  <a:xfrm>
                    <a:off x="2336" y="-57658"/>
                    <a:ext cx="1751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AFJD01000006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Acidithiobacillus ferrivorans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SS3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42" name="Freeform 673"/>
                  <p:cNvSpPr>
                    <a:spLocks/>
                  </p:cNvSpPr>
                  <p:nvPr/>
                </p:nvSpPr>
                <p:spPr bwMode="auto">
                  <a:xfrm>
                    <a:off x="2333" y="-5766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43" name="Freeform 674"/>
                  <p:cNvSpPr>
                    <a:spLocks/>
                  </p:cNvSpPr>
                  <p:nvPr/>
                </p:nvSpPr>
                <p:spPr bwMode="auto">
                  <a:xfrm>
                    <a:off x="2145" y="-57822"/>
                    <a:ext cx="188" cy="159"/>
                  </a:xfrm>
                  <a:custGeom>
                    <a:avLst/>
                    <a:gdLst>
                      <a:gd name="T0" fmla="*/ 0 w 188"/>
                      <a:gd name="T1" fmla="*/ 0 h 159"/>
                      <a:gd name="T2" fmla="*/ 0 w 188"/>
                      <a:gd name="T3" fmla="*/ 159 h 159"/>
                      <a:gd name="T4" fmla="*/ 188 w 188"/>
                      <a:gd name="T5" fmla="*/ 159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8" h="159">
                        <a:moveTo>
                          <a:pt x="0" y="0"/>
                        </a:moveTo>
                        <a:lnTo>
                          <a:pt x="0" y="159"/>
                        </a:lnTo>
                        <a:lnTo>
                          <a:pt x="188" y="15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44" name="Freeform 675"/>
                  <p:cNvSpPr>
                    <a:spLocks/>
                  </p:cNvSpPr>
                  <p:nvPr/>
                </p:nvSpPr>
                <p:spPr bwMode="auto">
                  <a:xfrm>
                    <a:off x="2070" y="-57825"/>
                    <a:ext cx="75" cy="159"/>
                  </a:xfrm>
                  <a:custGeom>
                    <a:avLst/>
                    <a:gdLst>
                      <a:gd name="T0" fmla="*/ 0 w 75"/>
                      <a:gd name="T1" fmla="*/ 159 h 159"/>
                      <a:gd name="T2" fmla="*/ 0 w 75"/>
                      <a:gd name="T3" fmla="*/ 0 h 159"/>
                      <a:gd name="T4" fmla="*/ 75 w 75"/>
                      <a:gd name="T5" fmla="*/ 0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5" h="159">
                        <a:moveTo>
                          <a:pt x="0" y="159"/>
                        </a:moveTo>
                        <a:lnTo>
                          <a:pt x="0" y="0"/>
                        </a:lnTo>
                        <a:lnTo>
                          <a:pt x="7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45" name="Rectangle 676"/>
                  <p:cNvSpPr>
                    <a:spLocks noChangeArrowheads="1"/>
                  </p:cNvSpPr>
                  <p:nvPr/>
                </p:nvSpPr>
                <p:spPr bwMode="auto">
                  <a:xfrm>
                    <a:off x="2406" y="-575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5488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46" name="Freeform 677"/>
                  <p:cNvSpPr>
                    <a:spLocks/>
                  </p:cNvSpPr>
                  <p:nvPr/>
                </p:nvSpPr>
                <p:spPr bwMode="auto">
                  <a:xfrm>
                    <a:off x="2070" y="-57660"/>
                    <a:ext cx="333" cy="159"/>
                  </a:xfrm>
                  <a:custGeom>
                    <a:avLst/>
                    <a:gdLst>
                      <a:gd name="T0" fmla="*/ 0 w 333"/>
                      <a:gd name="T1" fmla="*/ 0 h 159"/>
                      <a:gd name="T2" fmla="*/ 0 w 333"/>
                      <a:gd name="T3" fmla="*/ 159 h 159"/>
                      <a:gd name="T4" fmla="*/ 333 w 333"/>
                      <a:gd name="T5" fmla="*/ 159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3" h="159">
                        <a:moveTo>
                          <a:pt x="0" y="0"/>
                        </a:moveTo>
                        <a:lnTo>
                          <a:pt x="0" y="159"/>
                        </a:lnTo>
                        <a:lnTo>
                          <a:pt x="333" y="15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47" name="Freeform 678"/>
                  <p:cNvSpPr>
                    <a:spLocks/>
                  </p:cNvSpPr>
                  <p:nvPr/>
                </p:nvSpPr>
                <p:spPr bwMode="auto">
                  <a:xfrm>
                    <a:off x="1790" y="-57663"/>
                    <a:ext cx="280" cy="841"/>
                  </a:xfrm>
                  <a:custGeom>
                    <a:avLst/>
                    <a:gdLst>
                      <a:gd name="T0" fmla="*/ 0 w 280"/>
                      <a:gd name="T1" fmla="*/ 841 h 841"/>
                      <a:gd name="T2" fmla="*/ 0 w 280"/>
                      <a:gd name="T3" fmla="*/ 0 h 841"/>
                      <a:gd name="T4" fmla="*/ 280 w 280"/>
                      <a:gd name="T5" fmla="*/ 0 h 8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80" h="841">
                        <a:moveTo>
                          <a:pt x="0" y="841"/>
                        </a:moveTo>
                        <a:lnTo>
                          <a:pt x="0" y="0"/>
                        </a:lnTo>
                        <a:lnTo>
                          <a:pt x="28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48" name="Rectangle 679"/>
                  <p:cNvSpPr>
                    <a:spLocks noChangeArrowheads="1"/>
                  </p:cNvSpPr>
                  <p:nvPr/>
                </p:nvSpPr>
                <p:spPr bwMode="auto">
                  <a:xfrm>
                    <a:off x="3024" y="-574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3517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49" name="Freeform 680"/>
                  <p:cNvSpPr>
                    <a:spLocks/>
                  </p:cNvSpPr>
                  <p:nvPr/>
                </p:nvSpPr>
                <p:spPr bwMode="auto">
                  <a:xfrm>
                    <a:off x="3021" y="-5739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50" name="Rectangle 681"/>
                  <p:cNvSpPr>
                    <a:spLocks noChangeArrowheads="1"/>
                  </p:cNvSpPr>
                  <p:nvPr/>
                </p:nvSpPr>
                <p:spPr bwMode="auto">
                  <a:xfrm>
                    <a:off x="3024" y="-57334"/>
                    <a:ext cx="2114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CP001192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Rhizobium leguminosarum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bv. trifolii WSM2304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51" name="Freeform 682"/>
                  <p:cNvSpPr>
                    <a:spLocks/>
                  </p:cNvSpPr>
                  <p:nvPr/>
                </p:nvSpPr>
                <p:spPr bwMode="auto">
                  <a:xfrm>
                    <a:off x="3021" y="-5733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52" name="Freeform 683"/>
                  <p:cNvSpPr>
                    <a:spLocks/>
                  </p:cNvSpPr>
                  <p:nvPr/>
                </p:nvSpPr>
                <p:spPr bwMode="auto">
                  <a:xfrm>
                    <a:off x="2420" y="-57339"/>
                    <a:ext cx="601" cy="78"/>
                  </a:xfrm>
                  <a:custGeom>
                    <a:avLst/>
                    <a:gdLst>
                      <a:gd name="T0" fmla="*/ 0 w 601"/>
                      <a:gd name="T1" fmla="*/ 78 h 78"/>
                      <a:gd name="T2" fmla="*/ 0 w 601"/>
                      <a:gd name="T3" fmla="*/ 0 h 78"/>
                      <a:gd name="T4" fmla="*/ 601 w 601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1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60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53" name="Rectangle 684"/>
                  <p:cNvSpPr>
                    <a:spLocks noChangeArrowheads="1"/>
                  </p:cNvSpPr>
                  <p:nvPr/>
                </p:nvSpPr>
                <p:spPr bwMode="auto">
                  <a:xfrm>
                    <a:off x="2710" y="-572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2715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54" name="Freeform 685"/>
                  <p:cNvSpPr>
                    <a:spLocks/>
                  </p:cNvSpPr>
                  <p:nvPr/>
                </p:nvSpPr>
                <p:spPr bwMode="auto">
                  <a:xfrm>
                    <a:off x="2420" y="-57255"/>
                    <a:ext cx="287" cy="78"/>
                  </a:xfrm>
                  <a:custGeom>
                    <a:avLst/>
                    <a:gdLst>
                      <a:gd name="T0" fmla="*/ 0 w 287"/>
                      <a:gd name="T1" fmla="*/ 0 h 78"/>
                      <a:gd name="T2" fmla="*/ 0 w 287"/>
                      <a:gd name="T3" fmla="*/ 78 h 78"/>
                      <a:gd name="T4" fmla="*/ 287 w 287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87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87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55" name="Freeform 686"/>
                  <p:cNvSpPr>
                    <a:spLocks/>
                  </p:cNvSpPr>
                  <p:nvPr/>
                </p:nvSpPr>
                <p:spPr bwMode="auto">
                  <a:xfrm>
                    <a:off x="2289" y="-57258"/>
                    <a:ext cx="131" cy="118"/>
                  </a:xfrm>
                  <a:custGeom>
                    <a:avLst/>
                    <a:gdLst>
                      <a:gd name="T0" fmla="*/ 0 w 131"/>
                      <a:gd name="T1" fmla="*/ 118 h 118"/>
                      <a:gd name="T2" fmla="*/ 0 w 131"/>
                      <a:gd name="T3" fmla="*/ 0 h 118"/>
                      <a:gd name="T4" fmla="*/ 131 w 131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1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13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56" name="Rectangle 687"/>
                  <p:cNvSpPr>
                    <a:spLocks noChangeArrowheads="1"/>
                  </p:cNvSpPr>
                  <p:nvPr/>
                </p:nvSpPr>
                <p:spPr bwMode="auto">
                  <a:xfrm>
                    <a:off x="2545" y="-571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1550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57" name="Freeform 688"/>
                  <p:cNvSpPr>
                    <a:spLocks/>
                  </p:cNvSpPr>
                  <p:nvPr/>
                </p:nvSpPr>
                <p:spPr bwMode="auto">
                  <a:xfrm>
                    <a:off x="2542" y="-5706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58" name="Rectangle 689"/>
                  <p:cNvSpPr>
                    <a:spLocks noChangeArrowheads="1"/>
                  </p:cNvSpPr>
                  <p:nvPr/>
                </p:nvSpPr>
                <p:spPr bwMode="auto">
                  <a:xfrm>
                    <a:off x="2545" y="-57010"/>
                    <a:ext cx="1036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M10587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Rhizobium phaseoli</a:t>
                    </a:r>
                    <a:endParaRPr kumimoji="0" lang="zh-CN" altLang="zh-CN" sz="18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59" name="Freeform 690"/>
                  <p:cNvSpPr>
                    <a:spLocks/>
                  </p:cNvSpPr>
                  <p:nvPr/>
                </p:nvSpPr>
                <p:spPr bwMode="auto">
                  <a:xfrm>
                    <a:off x="2542" y="-5701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60" name="Freeform 691"/>
                  <p:cNvSpPr>
                    <a:spLocks/>
                  </p:cNvSpPr>
                  <p:nvPr/>
                </p:nvSpPr>
                <p:spPr bwMode="auto">
                  <a:xfrm>
                    <a:off x="2289" y="-57134"/>
                    <a:ext cx="253" cy="119"/>
                  </a:xfrm>
                  <a:custGeom>
                    <a:avLst/>
                    <a:gdLst>
                      <a:gd name="T0" fmla="*/ 0 w 253"/>
                      <a:gd name="T1" fmla="*/ 0 h 119"/>
                      <a:gd name="T2" fmla="*/ 0 w 253"/>
                      <a:gd name="T3" fmla="*/ 119 h 119"/>
                      <a:gd name="T4" fmla="*/ 253 w 253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3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253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61" name="Freeform 692"/>
                  <p:cNvSpPr>
                    <a:spLocks/>
                  </p:cNvSpPr>
                  <p:nvPr/>
                </p:nvSpPr>
                <p:spPr bwMode="auto">
                  <a:xfrm>
                    <a:off x="1994" y="-57137"/>
                    <a:ext cx="295" cy="165"/>
                  </a:xfrm>
                  <a:custGeom>
                    <a:avLst/>
                    <a:gdLst>
                      <a:gd name="T0" fmla="*/ 0 w 295"/>
                      <a:gd name="T1" fmla="*/ 165 h 165"/>
                      <a:gd name="T2" fmla="*/ 0 w 295"/>
                      <a:gd name="T3" fmla="*/ 0 h 165"/>
                      <a:gd name="T4" fmla="*/ 295 w 295"/>
                      <a:gd name="T5" fmla="*/ 0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5" h="165">
                        <a:moveTo>
                          <a:pt x="0" y="165"/>
                        </a:moveTo>
                        <a:lnTo>
                          <a:pt x="0" y="0"/>
                        </a:lnTo>
                        <a:lnTo>
                          <a:pt x="29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62" name="Rectangle 693"/>
                  <p:cNvSpPr>
                    <a:spLocks noChangeArrowheads="1"/>
                  </p:cNvSpPr>
                  <p:nvPr/>
                </p:nvSpPr>
                <p:spPr bwMode="auto">
                  <a:xfrm>
                    <a:off x="2791" y="-569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4832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63" name="Freeform 694"/>
                  <p:cNvSpPr>
                    <a:spLocks/>
                  </p:cNvSpPr>
                  <p:nvPr/>
                </p:nvSpPr>
                <p:spPr bwMode="auto">
                  <a:xfrm>
                    <a:off x="2289" y="-56853"/>
                    <a:ext cx="499" cy="51"/>
                  </a:xfrm>
                  <a:custGeom>
                    <a:avLst/>
                    <a:gdLst>
                      <a:gd name="T0" fmla="*/ 0 w 499"/>
                      <a:gd name="T1" fmla="*/ 51 h 51"/>
                      <a:gd name="T2" fmla="*/ 0 w 499"/>
                      <a:gd name="T3" fmla="*/ 0 h 51"/>
                      <a:gd name="T4" fmla="*/ 499 w 49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9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49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64" name="Rectangle 695"/>
                  <p:cNvSpPr>
                    <a:spLocks noChangeArrowheads="1"/>
                  </p:cNvSpPr>
                  <p:nvPr/>
                </p:nvSpPr>
                <p:spPr bwMode="auto">
                  <a:xfrm>
                    <a:off x="2680" y="-567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3436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65" name="Freeform 696"/>
                  <p:cNvSpPr>
                    <a:spLocks/>
                  </p:cNvSpPr>
                  <p:nvPr/>
                </p:nvSpPr>
                <p:spPr bwMode="auto">
                  <a:xfrm>
                    <a:off x="2289" y="-56796"/>
                    <a:ext cx="388" cy="51"/>
                  </a:xfrm>
                  <a:custGeom>
                    <a:avLst/>
                    <a:gdLst>
                      <a:gd name="T0" fmla="*/ 0 w 388"/>
                      <a:gd name="T1" fmla="*/ 0 h 51"/>
                      <a:gd name="T2" fmla="*/ 0 w 388"/>
                      <a:gd name="T3" fmla="*/ 51 h 51"/>
                      <a:gd name="T4" fmla="*/ 388 w 388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88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388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66" name="Freeform 697"/>
                  <p:cNvSpPr>
                    <a:spLocks/>
                  </p:cNvSpPr>
                  <p:nvPr/>
                </p:nvSpPr>
                <p:spPr bwMode="auto">
                  <a:xfrm>
                    <a:off x="1994" y="-56966"/>
                    <a:ext cx="295" cy="167"/>
                  </a:xfrm>
                  <a:custGeom>
                    <a:avLst/>
                    <a:gdLst>
                      <a:gd name="T0" fmla="*/ 0 w 295"/>
                      <a:gd name="T1" fmla="*/ 0 h 167"/>
                      <a:gd name="T2" fmla="*/ 0 w 295"/>
                      <a:gd name="T3" fmla="*/ 167 h 167"/>
                      <a:gd name="T4" fmla="*/ 295 w 295"/>
                      <a:gd name="T5" fmla="*/ 167 h 1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5" h="167">
                        <a:moveTo>
                          <a:pt x="0" y="0"/>
                        </a:moveTo>
                        <a:lnTo>
                          <a:pt x="0" y="167"/>
                        </a:lnTo>
                        <a:lnTo>
                          <a:pt x="295" y="16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67" name="Freeform 698"/>
                  <p:cNvSpPr>
                    <a:spLocks/>
                  </p:cNvSpPr>
                  <p:nvPr/>
                </p:nvSpPr>
                <p:spPr bwMode="auto">
                  <a:xfrm>
                    <a:off x="1815" y="-56969"/>
                    <a:ext cx="179" cy="992"/>
                  </a:xfrm>
                  <a:custGeom>
                    <a:avLst/>
                    <a:gdLst>
                      <a:gd name="T0" fmla="*/ 0 w 179"/>
                      <a:gd name="T1" fmla="*/ 992 h 992"/>
                      <a:gd name="T2" fmla="*/ 0 w 179"/>
                      <a:gd name="T3" fmla="*/ 0 h 992"/>
                      <a:gd name="T4" fmla="*/ 179 w 179"/>
                      <a:gd name="T5" fmla="*/ 0 h 9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9" h="992">
                        <a:moveTo>
                          <a:pt x="0" y="992"/>
                        </a:moveTo>
                        <a:lnTo>
                          <a:pt x="0" y="0"/>
                        </a:lnTo>
                        <a:lnTo>
                          <a:pt x="17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68" name="Rectangle 699"/>
                  <p:cNvSpPr>
                    <a:spLocks noChangeArrowheads="1"/>
                  </p:cNvSpPr>
                  <p:nvPr/>
                </p:nvSpPr>
                <p:spPr bwMode="auto">
                  <a:xfrm>
                    <a:off x="2902" y="-56686"/>
                    <a:ext cx="1285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ADGX01000041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Frankia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sp. EUN1f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69" name="Freeform 700"/>
                  <p:cNvSpPr>
                    <a:spLocks/>
                  </p:cNvSpPr>
                  <p:nvPr/>
                </p:nvSpPr>
                <p:spPr bwMode="auto">
                  <a:xfrm>
                    <a:off x="2899" y="-56637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70" name="Rectangle 701"/>
                  <p:cNvSpPr>
                    <a:spLocks noChangeArrowheads="1"/>
                  </p:cNvSpPr>
                  <p:nvPr/>
                </p:nvSpPr>
                <p:spPr bwMode="auto">
                  <a:xfrm>
                    <a:off x="2902" y="-565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6983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71" name="Freeform 702"/>
                  <p:cNvSpPr>
                    <a:spLocks/>
                  </p:cNvSpPr>
                  <p:nvPr/>
                </p:nvSpPr>
                <p:spPr bwMode="auto">
                  <a:xfrm>
                    <a:off x="2899" y="-5658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72" name="Freeform 703"/>
                  <p:cNvSpPr>
                    <a:spLocks/>
                  </p:cNvSpPr>
                  <p:nvPr/>
                </p:nvSpPr>
                <p:spPr bwMode="auto">
                  <a:xfrm>
                    <a:off x="2590" y="-56583"/>
                    <a:ext cx="309" cy="78"/>
                  </a:xfrm>
                  <a:custGeom>
                    <a:avLst/>
                    <a:gdLst>
                      <a:gd name="T0" fmla="*/ 0 w 309"/>
                      <a:gd name="T1" fmla="*/ 78 h 78"/>
                      <a:gd name="T2" fmla="*/ 0 w 309"/>
                      <a:gd name="T3" fmla="*/ 0 h 78"/>
                      <a:gd name="T4" fmla="*/ 309 w 309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9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30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73" name="Rectangle 704"/>
                  <p:cNvSpPr>
                    <a:spLocks noChangeArrowheads="1"/>
                  </p:cNvSpPr>
                  <p:nvPr/>
                </p:nvSpPr>
                <p:spPr bwMode="auto">
                  <a:xfrm>
                    <a:off x="2779" y="-564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6938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74" name="Freeform 705"/>
                  <p:cNvSpPr>
                    <a:spLocks/>
                  </p:cNvSpPr>
                  <p:nvPr/>
                </p:nvSpPr>
                <p:spPr bwMode="auto">
                  <a:xfrm>
                    <a:off x="2590" y="-56499"/>
                    <a:ext cx="186" cy="78"/>
                  </a:xfrm>
                  <a:custGeom>
                    <a:avLst/>
                    <a:gdLst>
                      <a:gd name="T0" fmla="*/ 0 w 186"/>
                      <a:gd name="T1" fmla="*/ 0 h 78"/>
                      <a:gd name="T2" fmla="*/ 0 w 186"/>
                      <a:gd name="T3" fmla="*/ 78 h 78"/>
                      <a:gd name="T4" fmla="*/ 186 w 186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6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86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75" name="Freeform 706"/>
                  <p:cNvSpPr>
                    <a:spLocks/>
                  </p:cNvSpPr>
                  <p:nvPr/>
                </p:nvSpPr>
                <p:spPr bwMode="auto">
                  <a:xfrm>
                    <a:off x="2474" y="-56502"/>
                    <a:ext cx="116" cy="118"/>
                  </a:xfrm>
                  <a:custGeom>
                    <a:avLst/>
                    <a:gdLst>
                      <a:gd name="T0" fmla="*/ 0 w 116"/>
                      <a:gd name="T1" fmla="*/ 118 h 118"/>
                      <a:gd name="T2" fmla="*/ 0 w 116"/>
                      <a:gd name="T3" fmla="*/ 0 h 118"/>
                      <a:gd name="T4" fmla="*/ 116 w 116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6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11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76" name="Rectangle 707"/>
                  <p:cNvSpPr>
                    <a:spLocks noChangeArrowheads="1"/>
                  </p:cNvSpPr>
                  <p:nvPr/>
                </p:nvSpPr>
                <p:spPr bwMode="auto">
                  <a:xfrm>
                    <a:off x="2607" y="-56362"/>
                    <a:ext cx="1822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AEWG01000097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Rubrivivax benzoatilyticus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JA297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77" name="Freeform 708"/>
                  <p:cNvSpPr>
                    <a:spLocks/>
                  </p:cNvSpPr>
                  <p:nvPr/>
                </p:nvSpPr>
                <p:spPr bwMode="auto">
                  <a:xfrm>
                    <a:off x="2604" y="-5631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78" name="Rectangle 709"/>
                  <p:cNvSpPr>
                    <a:spLocks noChangeArrowheads="1"/>
                  </p:cNvSpPr>
                  <p:nvPr/>
                </p:nvSpPr>
                <p:spPr bwMode="auto">
                  <a:xfrm>
                    <a:off x="2607" y="-562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5302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79" name="Freeform 710"/>
                  <p:cNvSpPr>
                    <a:spLocks/>
                  </p:cNvSpPr>
                  <p:nvPr/>
                </p:nvSpPr>
                <p:spPr bwMode="auto">
                  <a:xfrm>
                    <a:off x="2604" y="-5625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80" name="Freeform 711"/>
                  <p:cNvSpPr>
                    <a:spLocks/>
                  </p:cNvSpPr>
                  <p:nvPr/>
                </p:nvSpPr>
                <p:spPr bwMode="auto">
                  <a:xfrm>
                    <a:off x="2474" y="-56378"/>
                    <a:ext cx="130" cy="119"/>
                  </a:xfrm>
                  <a:custGeom>
                    <a:avLst/>
                    <a:gdLst>
                      <a:gd name="T0" fmla="*/ 0 w 130"/>
                      <a:gd name="T1" fmla="*/ 0 h 119"/>
                      <a:gd name="T2" fmla="*/ 0 w 130"/>
                      <a:gd name="T3" fmla="*/ 119 h 119"/>
                      <a:gd name="T4" fmla="*/ 130 w 130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0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130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81" name="Freeform 712"/>
                  <p:cNvSpPr>
                    <a:spLocks/>
                  </p:cNvSpPr>
                  <p:nvPr/>
                </p:nvSpPr>
                <p:spPr bwMode="auto">
                  <a:xfrm>
                    <a:off x="2468" y="-56381"/>
                    <a:ext cx="6" cy="138"/>
                  </a:xfrm>
                  <a:custGeom>
                    <a:avLst/>
                    <a:gdLst>
                      <a:gd name="T0" fmla="*/ 0 w 6"/>
                      <a:gd name="T1" fmla="*/ 138 h 138"/>
                      <a:gd name="T2" fmla="*/ 0 w 6"/>
                      <a:gd name="T3" fmla="*/ 0 h 138"/>
                      <a:gd name="T4" fmla="*/ 6 w 6"/>
                      <a:gd name="T5" fmla="*/ 0 h 1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" h="138">
                        <a:moveTo>
                          <a:pt x="0" y="138"/>
                        </a:moveTo>
                        <a:lnTo>
                          <a:pt x="0" y="0"/>
                        </a:lnTo>
                        <a:lnTo>
                          <a:pt x="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82" name="Rectangle 713"/>
                  <p:cNvSpPr>
                    <a:spLocks noChangeArrowheads="1"/>
                  </p:cNvSpPr>
                  <p:nvPr/>
                </p:nvSpPr>
                <p:spPr bwMode="auto">
                  <a:xfrm>
                    <a:off x="2712" y="-561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2861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83" name="Freeform 714"/>
                  <p:cNvSpPr>
                    <a:spLocks/>
                  </p:cNvSpPr>
                  <p:nvPr/>
                </p:nvSpPr>
                <p:spPr bwMode="auto">
                  <a:xfrm>
                    <a:off x="2468" y="-56237"/>
                    <a:ext cx="241" cy="140"/>
                  </a:xfrm>
                  <a:custGeom>
                    <a:avLst/>
                    <a:gdLst>
                      <a:gd name="T0" fmla="*/ 0 w 241"/>
                      <a:gd name="T1" fmla="*/ 0 h 140"/>
                      <a:gd name="T2" fmla="*/ 0 w 241"/>
                      <a:gd name="T3" fmla="*/ 140 h 140"/>
                      <a:gd name="T4" fmla="*/ 241 w 241"/>
                      <a:gd name="T5" fmla="*/ 140 h 1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1" h="140">
                        <a:moveTo>
                          <a:pt x="0" y="0"/>
                        </a:moveTo>
                        <a:lnTo>
                          <a:pt x="0" y="140"/>
                        </a:lnTo>
                        <a:lnTo>
                          <a:pt x="241" y="14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84" name="Freeform 715"/>
                  <p:cNvSpPr>
                    <a:spLocks/>
                  </p:cNvSpPr>
                  <p:nvPr/>
                </p:nvSpPr>
                <p:spPr bwMode="auto">
                  <a:xfrm>
                    <a:off x="2298" y="-56240"/>
                    <a:ext cx="170" cy="149"/>
                  </a:xfrm>
                  <a:custGeom>
                    <a:avLst/>
                    <a:gdLst>
                      <a:gd name="T0" fmla="*/ 0 w 170"/>
                      <a:gd name="T1" fmla="*/ 149 h 149"/>
                      <a:gd name="T2" fmla="*/ 0 w 170"/>
                      <a:gd name="T3" fmla="*/ 0 h 149"/>
                      <a:gd name="T4" fmla="*/ 170 w 170"/>
                      <a:gd name="T5" fmla="*/ 0 h 1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0" h="149">
                        <a:moveTo>
                          <a:pt x="0" y="149"/>
                        </a:moveTo>
                        <a:lnTo>
                          <a:pt x="0" y="0"/>
                        </a:lnTo>
                        <a:lnTo>
                          <a:pt x="17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85" name="Rectangle 716"/>
                  <p:cNvSpPr>
                    <a:spLocks noChangeArrowheads="1"/>
                  </p:cNvSpPr>
                  <p:nvPr/>
                </p:nvSpPr>
                <p:spPr bwMode="auto">
                  <a:xfrm>
                    <a:off x="2445" y="-56038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727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86" name="Freeform 717"/>
                  <p:cNvSpPr>
                    <a:spLocks/>
                  </p:cNvSpPr>
                  <p:nvPr/>
                </p:nvSpPr>
                <p:spPr bwMode="auto">
                  <a:xfrm>
                    <a:off x="2442" y="-5598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87" name="Rectangle 718"/>
                  <p:cNvSpPr>
                    <a:spLocks noChangeArrowheads="1"/>
                  </p:cNvSpPr>
                  <p:nvPr/>
                </p:nvSpPr>
                <p:spPr bwMode="auto">
                  <a:xfrm>
                    <a:off x="2445" y="-55930"/>
                    <a:ext cx="1009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CP000249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Frankia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sp</a:t>
                    </a:r>
                    <a:r>
                      <a: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.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CcI3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88" name="Freeform 719"/>
                  <p:cNvSpPr>
                    <a:spLocks/>
                  </p:cNvSpPr>
                  <p:nvPr/>
                </p:nvSpPr>
                <p:spPr bwMode="auto">
                  <a:xfrm>
                    <a:off x="2442" y="-5593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89" name="Freeform 720"/>
                  <p:cNvSpPr>
                    <a:spLocks/>
                  </p:cNvSpPr>
                  <p:nvPr/>
                </p:nvSpPr>
                <p:spPr bwMode="auto">
                  <a:xfrm>
                    <a:off x="2298" y="-56085"/>
                    <a:ext cx="144" cy="150"/>
                  </a:xfrm>
                  <a:custGeom>
                    <a:avLst/>
                    <a:gdLst>
                      <a:gd name="T0" fmla="*/ 0 w 144"/>
                      <a:gd name="T1" fmla="*/ 0 h 150"/>
                      <a:gd name="T2" fmla="*/ 0 w 144"/>
                      <a:gd name="T3" fmla="*/ 150 h 150"/>
                      <a:gd name="T4" fmla="*/ 144 w 144"/>
                      <a:gd name="T5" fmla="*/ 150 h 1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4" h="150">
                        <a:moveTo>
                          <a:pt x="0" y="0"/>
                        </a:moveTo>
                        <a:lnTo>
                          <a:pt x="0" y="150"/>
                        </a:lnTo>
                        <a:lnTo>
                          <a:pt x="144" y="15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90" name="Freeform 721"/>
                  <p:cNvSpPr>
                    <a:spLocks/>
                  </p:cNvSpPr>
                  <p:nvPr/>
                </p:nvSpPr>
                <p:spPr bwMode="auto">
                  <a:xfrm>
                    <a:off x="2205" y="-56088"/>
                    <a:ext cx="93" cy="235"/>
                  </a:xfrm>
                  <a:custGeom>
                    <a:avLst/>
                    <a:gdLst>
                      <a:gd name="T0" fmla="*/ 0 w 93"/>
                      <a:gd name="T1" fmla="*/ 235 h 235"/>
                      <a:gd name="T2" fmla="*/ 0 w 93"/>
                      <a:gd name="T3" fmla="*/ 0 h 235"/>
                      <a:gd name="T4" fmla="*/ 93 w 93"/>
                      <a:gd name="T5" fmla="*/ 0 h 2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3" h="235">
                        <a:moveTo>
                          <a:pt x="0" y="235"/>
                        </a:moveTo>
                        <a:lnTo>
                          <a:pt x="0" y="0"/>
                        </a:lnTo>
                        <a:lnTo>
                          <a:pt x="9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91" name="Rectangle 722"/>
                  <p:cNvSpPr>
                    <a:spLocks noChangeArrowheads="1"/>
                  </p:cNvSpPr>
                  <p:nvPr/>
                </p:nvSpPr>
                <p:spPr bwMode="auto">
                  <a:xfrm>
                    <a:off x="2830" y="-55822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363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92" name="Freeform 723"/>
                  <p:cNvSpPr>
                    <a:spLocks/>
                  </p:cNvSpPr>
                  <p:nvPr/>
                </p:nvSpPr>
                <p:spPr bwMode="auto">
                  <a:xfrm>
                    <a:off x="2827" y="-5577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93" name="Rectangle 724"/>
                  <p:cNvSpPr>
                    <a:spLocks noChangeArrowheads="1"/>
                  </p:cNvSpPr>
                  <p:nvPr/>
                </p:nvSpPr>
                <p:spPr bwMode="auto">
                  <a:xfrm>
                    <a:off x="2830" y="-55714"/>
                    <a:ext cx="1996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ADGT01000052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Frankia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symbiont of Datisca glomerata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94" name="Freeform 725"/>
                  <p:cNvSpPr>
                    <a:spLocks/>
                  </p:cNvSpPr>
                  <p:nvPr/>
                </p:nvSpPr>
                <p:spPr bwMode="auto">
                  <a:xfrm>
                    <a:off x="2827" y="-5571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95" name="Freeform 726"/>
                  <p:cNvSpPr>
                    <a:spLocks/>
                  </p:cNvSpPr>
                  <p:nvPr/>
                </p:nvSpPr>
                <p:spPr bwMode="auto">
                  <a:xfrm>
                    <a:off x="2306" y="-55719"/>
                    <a:ext cx="521" cy="105"/>
                  </a:xfrm>
                  <a:custGeom>
                    <a:avLst/>
                    <a:gdLst>
                      <a:gd name="T0" fmla="*/ 0 w 521"/>
                      <a:gd name="T1" fmla="*/ 105 h 105"/>
                      <a:gd name="T2" fmla="*/ 0 w 521"/>
                      <a:gd name="T3" fmla="*/ 0 h 105"/>
                      <a:gd name="T4" fmla="*/ 521 w 521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21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52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96" name="Rectangle 727"/>
                  <p:cNvSpPr>
                    <a:spLocks noChangeArrowheads="1"/>
                  </p:cNvSpPr>
                  <p:nvPr/>
                </p:nvSpPr>
                <p:spPr bwMode="auto">
                  <a:xfrm>
                    <a:off x="2811" y="-55606"/>
                    <a:ext cx="1282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CT573213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Frankia alni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str ACN14A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97" name="Freeform 728"/>
                  <p:cNvSpPr>
                    <a:spLocks/>
                  </p:cNvSpPr>
                  <p:nvPr/>
                </p:nvSpPr>
                <p:spPr bwMode="auto">
                  <a:xfrm>
                    <a:off x="2808" y="-55557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98" name="Rectangle 729"/>
                  <p:cNvSpPr>
                    <a:spLocks noChangeArrowheads="1"/>
                  </p:cNvSpPr>
                  <p:nvPr/>
                </p:nvSpPr>
                <p:spPr bwMode="auto">
                  <a:xfrm>
                    <a:off x="2811" y="-554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6182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199" name="Freeform 730"/>
                  <p:cNvSpPr>
                    <a:spLocks/>
                  </p:cNvSpPr>
                  <p:nvPr/>
                </p:nvSpPr>
                <p:spPr bwMode="auto">
                  <a:xfrm>
                    <a:off x="2808" y="-5550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00" name="Freeform 731"/>
                  <p:cNvSpPr>
                    <a:spLocks/>
                  </p:cNvSpPr>
                  <p:nvPr/>
                </p:nvSpPr>
                <p:spPr bwMode="auto">
                  <a:xfrm>
                    <a:off x="2306" y="-55608"/>
                    <a:ext cx="502" cy="105"/>
                  </a:xfrm>
                  <a:custGeom>
                    <a:avLst/>
                    <a:gdLst>
                      <a:gd name="T0" fmla="*/ 0 w 502"/>
                      <a:gd name="T1" fmla="*/ 0 h 105"/>
                      <a:gd name="T2" fmla="*/ 0 w 502"/>
                      <a:gd name="T3" fmla="*/ 105 h 105"/>
                      <a:gd name="T4" fmla="*/ 502 w 502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02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502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01" name="Freeform 732"/>
                  <p:cNvSpPr>
                    <a:spLocks/>
                  </p:cNvSpPr>
                  <p:nvPr/>
                </p:nvSpPr>
                <p:spPr bwMode="auto">
                  <a:xfrm>
                    <a:off x="2205" y="-55847"/>
                    <a:ext cx="101" cy="236"/>
                  </a:xfrm>
                  <a:custGeom>
                    <a:avLst/>
                    <a:gdLst>
                      <a:gd name="T0" fmla="*/ 0 w 101"/>
                      <a:gd name="T1" fmla="*/ 0 h 236"/>
                      <a:gd name="T2" fmla="*/ 0 w 101"/>
                      <a:gd name="T3" fmla="*/ 236 h 236"/>
                      <a:gd name="T4" fmla="*/ 101 w 101"/>
                      <a:gd name="T5" fmla="*/ 236 h 2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1" h="236">
                        <a:moveTo>
                          <a:pt x="0" y="0"/>
                        </a:moveTo>
                        <a:lnTo>
                          <a:pt x="0" y="236"/>
                        </a:lnTo>
                        <a:lnTo>
                          <a:pt x="101" y="23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02" name="Freeform 733"/>
                  <p:cNvSpPr>
                    <a:spLocks/>
                  </p:cNvSpPr>
                  <p:nvPr/>
                </p:nvSpPr>
                <p:spPr bwMode="auto">
                  <a:xfrm>
                    <a:off x="1959" y="-55850"/>
                    <a:ext cx="246" cy="867"/>
                  </a:xfrm>
                  <a:custGeom>
                    <a:avLst/>
                    <a:gdLst>
                      <a:gd name="T0" fmla="*/ 0 w 246"/>
                      <a:gd name="T1" fmla="*/ 867 h 867"/>
                      <a:gd name="T2" fmla="*/ 0 w 246"/>
                      <a:gd name="T3" fmla="*/ 0 h 867"/>
                      <a:gd name="T4" fmla="*/ 246 w 246"/>
                      <a:gd name="T5" fmla="*/ 0 h 8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6" h="867">
                        <a:moveTo>
                          <a:pt x="0" y="867"/>
                        </a:moveTo>
                        <a:lnTo>
                          <a:pt x="0" y="0"/>
                        </a:lnTo>
                        <a:lnTo>
                          <a:pt x="24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03" name="Rectangle 734"/>
                  <p:cNvSpPr>
                    <a:spLocks noChangeArrowheads="1"/>
                  </p:cNvSpPr>
                  <p:nvPr/>
                </p:nvSpPr>
                <p:spPr bwMode="auto">
                  <a:xfrm>
                    <a:off x="2390" y="-55390"/>
                    <a:ext cx="1370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CP000943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Methylobacterium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sp</a:t>
                    </a:r>
                    <a:r>
                      <a: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.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4-46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04" name="Freeform 735"/>
                  <p:cNvSpPr>
                    <a:spLocks/>
                  </p:cNvSpPr>
                  <p:nvPr/>
                </p:nvSpPr>
                <p:spPr bwMode="auto">
                  <a:xfrm>
                    <a:off x="2387" y="-5534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05" name="Rectangle 736"/>
                  <p:cNvSpPr>
                    <a:spLocks noChangeArrowheads="1"/>
                  </p:cNvSpPr>
                  <p:nvPr/>
                </p:nvSpPr>
                <p:spPr bwMode="auto">
                  <a:xfrm>
                    <a:off x="2390" y="-552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5693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06" name="Freeform 737"/>
                  <p:cNvSpPr>
                    <a:spLocks/>
                  </p:cNvSpPr>
                  <p:nvPr/>
                </p:nvSpPr>
                <p:spPr bwMode="auto">
                  <a:xfrm>
                    <a:off x="2387" y="-5528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07" name="Freeform 738"/>
                  <p:cNvSpPr>
                    <a:spLocks/>
                  </p:cNvSpPr>
                  <p:nvPr/>
                </p:nvSpPr>
                <p:spPr bwMode="auto">
                  <a:xfrm>
                    <a:off x="2214" y="-55287"/>
                    <a:ext cx="173" cy="78"/>
                  </a:xfrm>
                  <a:custGeom>
                    <a:avLst/>
                    <a:gdLst>
                      <a:gd name="T0" fmla="*/ 0 w 173"/>
                      <a:gd name="T1" fmla="*/ 78 h 78"/>
                      <a:gd name="T2" fmla="*/ 0 w 173"/>
                      <a:gd name="T3" fmla="*/ 0 h 78"/>
                      <a:gd name="T4" fmla="*/ 173 w 173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3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7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08" name="Rectangle 739"/>
                  <p:cNvSpPr>
                    <a:spLocks noChangeArrowheads="1"/>
                  </p:cNvSpPr>
                  <p:nvPr/>
                </p:nvSpPr>
                <p:spPr bwMode="auto">
                  <a:xfrm>
                    <a:off x="2539" y="-551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2511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09" name="Freeform 740"/>
                  <p:cNvSpPr>
                    <a:spLocks/>
                  </p:cNvSpPr>
                  <p:nvPr/>
                </p:nvSpPr>
                <p:spPr bwMode="auto">
                  <a:xfrm>
                    <a:off x="2214" y="-55203"/>
                    <a:ext cx="322" cy="78"/>
                  </a:xfrm>
                  <a:custGeom>
                    <a:avLst/>
                    <a:gdLst>
                      <a:gd name="T0" fmla="*/ 0 w 322"/>
                      <a:gd name="T1" fmla="*/ 0 h 78"/>
                      <a:gd name="T2" fmla="*/ 0 w 322"/>
                      <a:gd name="T3" fmla="*/ 78 h 78"/>
                      <a:gd name="T4" fmla="*/ 322 w 322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22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22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10" name="Freeform 741"/>
                  <p:cNvSpPr>
                    <a:spLocks/>
                  </p:cNvSpPr>
                  <p:nvPr/>
                </p:nvSpPr>
                <p:spPr bwMode="auto">
                  <a:xfrm>
                    <a:off x="2073" y="-55206"/>
                    <a:ext cx="141" cy="118"/>
                  </a:xfrm>
                  <a:custGeom>
                    <a:avLst/>
                    <a:gdLst>
                      <a:gd name="T0" fmla="*/ 0 w 141"/>
                      <a:gd name="T1" fmla="*/ 118 h 118"/>
                      <a:gd name="T2" fmla="*/ 0 w 141"/>
                      <a:gd name="T3" fmla="*/ 0 h 118"/>
                      <a:gd name="T4" fmla="*/ 141 w 141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1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14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11" name="Rectangle 742"/>
                  <p:cNvSpPr>
                    <a:spLocks noChangeArrowheads="1"/>
                  </p:cNvSpPr>
                  <p:nvPr/>
                </p:nvSpPr>
                <p:spPr bwMode="auto">
                  <a:xfrm>
                    <a:off x="2509" y="-55066"/>
                    <a:ext cx="1367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CP001280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Methylocella silvestris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BL2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12" name="Freeform 743"/>
                  <p:cNvSpPr>
                    <a:spLocks/>
                  </p:cNvSpPr>
                  <p:nvPr/>
                </p:nvSpPr>
                <p:spPr bwMode="auto">
                  <a:xfrm>
                    <a:off x="2506" y="-55017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13" name="Rectangle 744"/>
                  <p:cNvSpPr>
                    <a:spLocks noChangeArrowheads="1"/>
                  </p:cNvSpPr>
                  <p:nvPr/>
                </p:nvSpPr>
                <p:spPr bwMode="auto">
                  <a:xfrm>
                    <a:off x="2509" y="-549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6670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14" name="Freeform 745"/>
                  <p:cNvSpPr>
                    <a:spLocks/>
                  </p:cNvSpPr>
                  <p:nvPr/>
                </p:nvSpPr>
                <p:spPr bwMode="auto">
                  <a:xfrm>
                    <a:off x="2506" y="-5496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15" name="Freeform 746"/>
                  <p:cNvSpPr>
                    <a:spLocks/>
                  </p:cNvSpPr>
                  <p:nvPr/>
                </p:nvSpPr>
                <p:spPr bwMode="auto">
                  <a:xfrm>
                    <a:off x="2073" y="-55082"/>
                    <a:ext cx="433" cy="119"/>
                  </a:xfrm>
                  <a:custGeom>
                    <a:avLst/>
                    <a:gdLst>
                      <a:gd name="T0" fmla="*/ 0 w 433"/>
                      <a:gd name="T1" fmla="*/ 0 h 119"/>
                      <a:gd name="T2" fmla="*/ 0 w 433"/>
                      <a:gd name="T3" fmla="*/ 119 h 119"/>
                      <a:gd name="T4" fmla="*/ 433 w 433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3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433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16" name="Freeform 747"/>
                  <p:cNvSpPr>
                    <a:spLocks/>
                  </p:cNvSpPr>
                  <p:nvPr/>
                </p:nvSpPr>
                <p:spPr bwMode="auto">
                  <a:xfrm>
                    <a:off x="2055" y="-55085"/>
                    <a:ext cx="18" cy="974"/>
                  </a:xfrm>
                  <a:custGeom>
                    <a:avLst/>
                    <a:gdLst>
                      <a:gd name="T0" fmla="*/ 0 w 18"/>
                      <a:gd name="T1" fmla="*/ 974 h 974"/>
                      <a:gd name="T2" fmla="*/ 0 w 18"/>
                      <a:gd name="T3" fmla="*/ 0 h 974"/>
                      <a:gd name="T4" fmla="*/ 18 w 18"/>
                      <a:gd name="T5" fmla="*/ 0 h 9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" h="974">
                        <a:moveTo>
                          <a:pt x="0" y="974"/>
                        </a:moveTo>
                        <a:lnTo>
                          <a:pt x="0" y="0"/>
                        </a:lnTo>
                        <a:lnTo>
                          <a:pt x="1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17" name="Rectangle 748"/>
                  <p:cNvSpPr>
                    <a:spLocks noChangeArrowheads="1"/>
                  </p:cNvSpPr>
                  <p:nvPr/>
                </p:nvSpPr>
                <p:spPr bwMode="auto">
                  <a:xfrm>
                    <a:off x="2584" y="-54850"/>
                    <a:ext cx="1405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ACYY01000009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Rhodobacter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sp</a:t>
                    </a:r>
                    <a:r>
                      <a: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.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SW2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18" name="Freeform 749"/>
                  <p:cNvSpPr>
                    <a:spLocks/>
                  </p:cNvSpPr>
                  <p:nvPr/>
                </p:nvSpPr>
                <p:spPr bwMode="auto">
                  <a:xfrm>
                    <a:off x="2581" y="-5480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19" name="Rectangle 750"/>
                  <p:cNvSpPr>
                    <a:spLocks noChangeArrowheads="1"/>
                  </p:cNvSpPr>
                  <p:nvPr/>
                </p:nvSpPr>
                <p:spPr bwMode="auto">
                  <a:xfrm>
                    <a:off x="2584" y="-547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4060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20" name="Freeform 751"/>
                  <p:cNvSpPr>
                    <a:spLocks/>
                  </p:cNvSpPr>
                  <p:nvPr/>
                </p:nvSpPr>
                <p:spPr bwMode="auto">
                  <a:xfrm>
                    <a:off x="2581" y="-5474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21" name="Freeform 752"/>
                  <p:cNvSpPr>
                    <a:spLocks/>
                  </p:cNvSpPr>
                  <p:nvPr/>
                </p:nvSpPr>
                <p:spPr bwMode="auto">
                  <a:xfrm>
                    <a:off x="2417" y="-54747"/>
                    <a:ext cx="164" cy="105"/>
                  </a:xfrm>
                  <a:custGeom>
                    <a:avLst/>
                    <a:gdLst>
                      <a:gd name="T0" fmla="*/ 0 w 164"/>
                      <a:gd name="T1" fmla="*/ 105 h 105"/>
                      <a:gd name="T2" fmla="*/ 0 w 164"/>
                      <a:gd name="T3" fmla="*/ 0 h 105"/>
                      <a:gd name="T4" fmla="*/ 164 w 164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4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16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22" name="Rectangle 753"/>
                  <p:cNvSpPr>
                    <a:spLocks noChangeArrowheads="1"/>
                  </p:cNvSpPr>
                  <p:nvPr/>
                </p:nvSpPr>
                <p:spPr bwMode="auto">
                  <a:xfrm>
                    <a:off x="2623" y="-54634"/>
                    <a:ext cx="1520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NC2678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Mesorhizobium loti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MAFF303099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23" name="Freeform 754"/>
                  <p:cNvSpPr>
                    <a:spLocks/>
                  </p:cNvSpPr>
                  <p:nvPr/>
                </p:nvSpPr>
                <p:spPr bwMode="auto">
                  <a:xfrm>
                    <a:off x="2620" y="-54585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24" name="Rectangle 755"/>
                  <p:cNvSpPr>
                    <a:spLocks noChangeArrowheads="1"/>
                  </p:cNvSpPr>
                  <p:nvPr/>
                </p:nvSpPr>
                <p:spPr bwMode="auto">
                  <a:xfrm>
                    <a:off x="2623" y="-545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3153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25" name="Freeform 756"/>
                  <p:cNvSpPr>
                    <a:spLocks/>
                  </p:cNvSpPr>
                  <p:nvPr/>
                </p:nvSpPr>
                <p:spPr bwMode="auto">
                  <a:xfrm>
                    <a:off x="2620" y="-54528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26" name="Freeform 757"/>
                  <p:cNvSpPr>
                    <a:spLocks/>
                  </p:cNvSpPr>
                  <p:nvPr/>
                </p:nvSpPr>
                <p:spPr bwMode="auto">
                  <a:xfrm>
                    <a:off x="2417" y="-54636"/>
                    <a:ext cx="203" cy="105"/>
                  </a:xfrm>
                  <a:custGeom>
                    <a:avLst/>
                    <a:gdLst>
                      <a:gd name="T0" fmla="*/ 0 w 203"/>
                      <a:gd name="T1" fmla="*/ 0 h 105"/>
                      <a:gd name="T2" fmla="*/ 0 w 203"/>
                      <a:gd name="T3" fmla="*/ 105 h 105"/>
                      <a:gd name="T4" fmla="*/ 203 w 203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3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203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27" name="Freeform 758"/>
                  <p:cNvSpPr>
                    <a:spLocks/>
                  </p:cNvSpPr>
                  <p:nvPr/>
                </p:nvSpPr>
                <p:spPr bwMode="auto">
                  <a:xfrm>
                    <a:off x="2403" y="-54639"/>
                    <a:ext cx="14" cy="159"/>
                  </a:xfrm>
                  <a:custGeom>
                    <a:avLst/>
                    <a:gdLst>
                      <a:gd name="T0" fmla="*/ 0 w 14"/>
                      <a:gd name="T1" fmla="*/ 159 h 159"/>
                      <a:gd name="T2" fmla="*/ 0 w 14"/>
                      <a:gd name="T3" fmla="*/ 0 h 159"/>
                      <a:gd name="T4" fmla="*/ 14 w 14"/>
                      <a:gd name="T5" fmla="*/ 0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" h="159">
                        <a:moveTo>
                          <a:pt x="0" y="159"/>
                        </a:moveTo>
                        <a:lnTo>
                          <a:pt x="0" y="0"/>
                        </a:lnTo>
                        <a:lnTo>
                          <a:pt x="1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28" name="Rectangle 759"/>
                  <p:cNvSpPr>
                    <a:spLocks noChangeArrowheads="1"/>
                  </p:cNvSpPr>
                  <p:nvPr/>
                </p:nvSpPr>
                <p:spPr bwMode="auto">
                  <a:xfrm>
                    <a:off x="2453" y="-54418"/>
                    <a:ext cx="1331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JN021929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Rhizobium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sp</a:t>
                    </a:r>
                    <a:r>
                      <a: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.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CCGE 501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29" name="Freeform 760"/>
                  <p:cNvSpPr>
                    <a:spLocks/>
                  </p:cNvSpPr>
                  <p:nvPr/>
                </p:nvSpPr>
                <p:spPr bwMode="auto">
                  <a:xfrm>
                    <a:off x="2450" y="-5436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30" name="Rectangle 761"/>
                  <p:cNvSpPr>
                    <a:spLocks noChangeArrowheads="1"/>
                  </p:cNvSpPr>
                  <p:nvPr/>
                </p:nvSpPr>
                <p:spPr bwMode="auto">
                  <a:xfrm>
                    <a:off x="2453" y="-543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6850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31" name="Freeform 762"/>
                  <p:cNvSpPr>
                    <a:spLocks/>
                  </p:cNvSpPr>
                  <p:nvPr/>
                </p:nvSpPr>
                <p:spPr bwMode="auto">
                  <a:xfrm>
                    <a:off x="2450" y="-5431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32" name="Freeform 763"/>
                  <p:cNvSpPr>
                    <a:spLocks/>
                  </p:cNvSpPr>
                  <p:nvPr/>
                </p:nvSpPr>
                <p:spPr bwMode="auto">
                  <a:xfrm>
                    <a:off x="2403" y="-54474"/>
                    <a:ext cx="47" cy="159"/>
                  </a:xfrm>
                  <a:custGeom>
                    <a:avLst/>
                    <a:gdLst>
                      <a:gd name="T0" fmla="*/ 0 w 47"/>
                      <a:gd name="T1" fmla="*/ 0 h 159"/>
                      <a:gd name="T2" fmla="*/ 0 w 47"/>
                      <a:gd name="T3" fmla="*/ 159 h 159"/>
                      <a:gd name="T4" fmla="*/ 47 w 47"/>
                      <a:gd name="T5" fmla="*/ 159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59">
                        <a:moveTo>
                          <a:pt x="0" y="0"/>
                        </a:moveTo>
                        <a:lnTo>
                          <a:pt x="0" y="159"/>
                        </a:lnTo>
                        <a:lnTo>
                          <a:pt x="47" y="15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33" name="Freeform 764"/>
                  <p:cNvSpPr>
                    <a:spLocks/>
                  </p:cNvSpPr>
                  <p:nvPr/>
                </p:nvSpPr>
                <p:spPr bwMode="auto">
                  <a:xfrm>
                    <a:off x="2354" y="-54477"/>
                    <a:ext cx="49" cy="159"/>
                  </a:xfrm>
                  <a:custGeom>
                    <a:avLst/>
                    <a:gdLst>
                      <a:gd name="T0" fmla="*/ 0 w 49"/>
                      <a:gd name="T1" fmla="*/ 159 h 159"/>
                      <a:gd name="T2" fmla="*/ 0 w 49"/>
                      <a:gd name="T3" fmla="*/ 0 h 159"/>
                      <a:gd name="T4" fmla="*/ 49 w 49"/>
                      <a:gd name="T5" fmla="*/ 0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9" h="159">
                        <a:moveTo>
                          <a:pt x="0" y="159"/>
                        </a:moveTo>
                        <a:lnTo>
                          <a:pt x="0" y="0"/>
                        </a:lnTo>
                        <a:lnTo>
                          <a:pt x="4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34" name="Rectangle 765"/>
                  <p:cNvSpPr>
                    <a:spLocks noChangeArrowheads="1"/>
                  </p:cNvSpPr>
                  <p:nvPr/>
                </p:nvSpPr>
                <p:spPr bwMode="auto">
                  <a:xfrm>
                    <a:off x="2842" y="-542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6797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35" name="Freeform 766"/>
                  <p:cNvSpPr>
                    <a:spLocks/>
                  </p:cNvSpPr>
                  <p:nvPr/>
                </p:nvSpPr>
                <p:spPr bwMode="auto">
                  <a:xfrm>
                    <a:off x="2354" y="-54312"/>
                    <a:ext cx="485" cy="159"/>
                  </a:xfrm>
                  <a:custGeom>
                    <a:avLst/>
                    <a:gdLst>
                      <a:gd name="T0" fmla="*/ 0 w 485"/>
                      <a:gd name="T1" fmla="*/ 0 h 159"/>
                      <a:gd name="T2" fmla="*/ 0 w 485"/>
                      <a:gd name="T3" fmla="*/ 159 h 159"/>
                      <a:gd name="T4" fmla="*/ 485 w 485"/>
                      <a:gd name="T5" fmla="*/ 159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5" h="159">
                        <a:moveTo>
                          <a:pt x="0" y="0"/>
                        </a:moveTo>
                        <a:lnTo>
                          <a:pt x="0" y="159"/>
                        </a:lnTo>
                        <a:lnTo>
                          <a:pt x="485" y="15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36" name="Freeform 767"/>
                  <p:cNvSpPr>
                    <a:spLocks/>
                  </p:cNvSpPr>
                  <p:nvPr/>
                </p:nvSpPr>
                <p:spPr bwMode="auto">
                  <a:xfrm>
                    <a:off x="2267" y="-54315"/>
                    <a:ext cx="87" cy="178"/>
                  </a:xfrm>
                  <a:custGeom>
                    <a:avLst/>
                    <a:gdLst>
                      <a:gd name="T0" fmla="*/ 0 w 87"/>
                      <a:gd name="T1" fmla="*/ 178 h 178"/>
                      <a:gd name="T2" fmla="*/ 0 w 87"/>
                      <a:gd name="T3" fmla="*/ 0 h 178"/>
                      <a:gd name="T4" fmla="*/ 87 w 87"/>
                      <a:gd name="T5" fmla="*/ 0 h 1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7" h="178">
                        <a:moveTo>
                          <a:pt x="0" y="178"/>
                        </a:moveTo>
                        <a:lnTo>
                          <a:pt x="0" y="0"/>
                        </a:lnTo>
                        <a:lnTo>
                          <a:pt x="8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37" name="Rectangle 768"/>
                  <p:cNvSpPr>
                    <a:spLocks noChangeArrowheads="1"/>
                  </p:cNvSpPr>
                  <p:nvPr/>
                </p:nvSpPr>
                <p:spPr bwMode="auto">
                  <a:xfrm>
                    <a:off x="2575" y="-540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6788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38" name="Freeform 769"/>
                  <p:cNvSpPr>
                    <a:spLocks/>
                  </p:cNvSpPr>
                  <p:nvPr/>
                </p:nvSpPr>
                <p:spPr bwMode="auto">
                  <a:xfrm>
                    <a:off x="2382" y="-54045"/>
                    <a:ext cx="190" cy="91"/>
                  </a:xfrm>
                  <a:custGeom>
                    <a:avLst/>
                    <a:gdLst>
                      <a:gd name="T0" fmla="*/ 0 w 190"/>
                      <a:gd name="T1" fmla="*/ 91 h 91"/>
                      <a:gd name="T2" fmla="*/ 0 w 190"/>
                      <a:gd name="T3" fmla="*/ 0 h 91"/>
                      <a:gd name="T4" fmla="*/ 190 w 190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0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19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39" name="Rectangle 770"/>
                  <p:cNvSpPr>
                    <a:spLocks noChangeArrowheads="1"/>
                  </p:cNvSpPr>
                  <p:nvPr/>
                </p:nvSpPr>
                <p:spPr bwMode="auto">
                  <a:xfrm>
                    <a:off x="2991" y="-539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6181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40" name="Freeform 771"/>
                  <p:cNvSpPr>
                    <a:spLocks/>
                  </p:cNvSpPr>
                  <p:nvPr/>
                </p:nvSpPr>
                <p:spPr bwMode="auto">
                  <a:xfrm>
                    <a:off x="2569" y="-53937"/>
                    <a:ext cx="419" cy="78"/>
                  </a:xfrm>
                  <a:custGeom>
                    <a:avLst/>
                    <a:gdLst>
                      <a:gd name="T0" fmla="*/ 0 w 419"/>
                      <a:gd name="T1" fmla="*/ 78 h 78"/>
                      <a:gd name="T2" fmla="*/ 0 w 419"/>
                      <a:gd name="T3" fmla="*/ 0 h 78"/>
                      <a:gd name="T4" fmla="*/ 419 w 419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9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41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41" name="Rectangle 772"/>
                  <p:cNvSpPr>
                    <a:spLocks noChangeArrowheads="1"/>
                  </p:cNvSpPr>
                  <p:nvPr/>
                </p:nvSpPr>
                <p:spPr bwMode="auto">
                  <a:xfrm>
                    <a:off x="2778" y="-53878"/>
                    <a:ext cx="1762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CP000463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Rhodopseudomonas palustris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BisA53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42" name="Freeform 773"/>
                  <p:cNvSpPr>
                    <a:spLocks/>
                  </p:cNvSpPr>
                  <p:nvPr/>
                </p:nvSpPr>
                <p:spPr bwMode="auto">
                  <a:xfrm>
                    <a:off x="2775" y="-5382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43" name="Rectangle 774"/>
                  <p:cNvSpPr>
                    <a:spLocks noChangeArrowheads="1"/>
                  </p:cNvSpPr>
                  <p:nvPr/>
                </p:nvSpPr>
                <p:spPr bwMode="auto">
                  <a:xfrm>
                    <a:off x="2778" y="-537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2886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44" name="Freeform 775"/>
                  <p:cNvSpPr>
                    <a:spLocks/>
                  </p:cNvSpPr>
                  <p:nvPr/>
                </p:nvSpPr>
                <p:spPr bwMode="auto">
                  <a:xfrm>
                    <a:off x="2775" y="-5377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45" name="Freeform 776"/>
                  <p:cNvSpPr>
                    <a:spLocks/>
                  </p:cNvSpPr>
                  <p:nvPr/>
                </p:nvSpPr>
                <p:spPr bwMode="auto">
                  <a:xfrm>
                    <a:off x="2569" y="-53853"/>
                    <a:ext cx="206" cy="78"/>
                  </a:xfrm>
                  <a:custGeom>
                    <a:avLst/>
                    <a:gdLst>
                      <a:gd name="T0" fmla="*/ 0 w 206"/>
                      <a:gd name="T1" fmla="*/ 0 h 78"/>
                      <a:gd name="T2" fmla="*/ 0 w 206"/>
                      <a:gd name="T3" fmla="*/ 78 h 78"/>
                      <a:gd name="T4" fmla="*/ 206 w 206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6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06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46" name="Freeform 777"/>
                  <p:cNvSpPr>
                    <a:spLocks/>
                  </p:cNvSpPr>
                  <p:nvPr/>
                </p:nvSpPr>
                <p:spPr bwMode="auto">
                  <a:xfrm>
                    <a:off x="2382" y="-53948"/>
                    <a:ext cx="187" cy="92"/>
                  </a:xfrm>
                  <a:custGeom>
                    <a:avLst/>
                    <a:gdLst>
                      <a:gd name="T0" fmla="*/ 0 w 187"/>
                      <a:gd name="T1" fmla="*/ 0 h 92"/>
                      <a:gd name="T2" fmla="*/ 0 w 187"/>
                      <a:gd name="T3" fmla="*/ 92 h 92"/>
                      <a:gd name="T4" fmla="*/ 187 w 187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7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187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47" name="Freeform 778"/>
                  <p:cNvSpPr>
                    <a:spLocks/>
                  </p:cNvSpPr>
                  <p:nvPr/>
                </p:nvSpPr>
                <p:spPr bwMode="auto">
                  <a:xfrm>
                    <a:off x="2267" y="-54131"/>
                    <a:ext cx="115" cy="180"/>
                  </a:xfrm>
                  <a:custGeom>
                    <a:avLst/>
                    <a:gdLst>
                      <a:gd name="T0" fmla="*/ 0 w 115"/>
                      <a:gd name="T1" fmla="*/ 0 h 180"/>
                      <a:gd name="T2" fmla="*/ 0 w 115"/>
                      <a:gd name="T3" fmla="*/ 180 h 180"/>
                      <a:gd name="T4" fmla="*/ 115 w 115"/>
                      <a:gd name="T5" fmla="*/ 180 h 1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5" h="180">
                        <a:moveTo>
                          <a:pt x="0" y="0"/>
                        </a:moveTo>
                        <a:lnTo>
                          <a:pt x="0" y="180"/>
                        </a:lnTo>
                        <a:lnTo>
                          <a:pt x="115" y="18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48" name="Freeform 779"/>
                  <p:cNvSpPr>
                    <a:spLocks/>
                  </p:cNvSpPr>
                  <p:nvPr/>
                </p:nvSpPr>
                <p:spPr bwMode="auto">
                  <a:xfrm>
                    <a:off x="2181" y="-54134"/>
                    <a:ext cx="86" cy="338"/>
                  </a:xfrm>
                  <a:custGeom>
                    <a:avLst/>
                    <a:gdLst>
                      <a:gd name="T0" fmla="*/ 0 w 86"/>
                      <a:gd name="T1" fmla="*/ 338 h 338"/>
                      <a:gd name="T2" fmla="*/ 0 w 86"/>
                      <a:gd name="T3" fmla="*/ 0 h 338"/>
                      <a:gd name="T4" fmla="*/ 86 w 86"/>
                      <a:gd name="T5" fmla="*/ 0 h 3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6" h="338">
                        <a:moveTo>
                          <a:pt x="0" y="338"/>
                        </a:moveTo>
                        <a:lnTo>
                          <a:pt x="0" y="0"/>
                        </a:lnTo>
                        <a:lnTo>
                          <a:pt x="8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49" name="Rectangle 780"/>
                  <p:cNvSpPr>
                    <a:spLocks noChangeArrowheads="1"/>
                  </p:cNvSpPr>
                  <p:nvPr/>
                </p:nvSpPr>
                <p:spPr bwMode="auto">
                  <a:xfrm>
                    <a:off x="2304" y="-536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5383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50" name="Freeform 781"/>
                  <p:cNvSpPr>
                    <a:spLocks/>
                  </p:cNvSpPr>
                  <p:nvPr/>
                </p:nvSpPr>
                <p:spPr bwMode="auto">
                  <a:xfrm>
                    <a:off x="2301" y="-5361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51" name="Rectangle 782"/>
                  <p:cNvSpPr>
                    <a:spLocks noChangeArrowheads="1"/>
                  </p:cNvSpPr>
                  <p:nvPr/>
                </p:nvSpPr>
                <p:spPr bwMode="auto">
                  <a:xfrm>
                    <a:off x="2304" y="-53554"/>
                    <a:ext cx="1239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AF194084 Unidentified bacterium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52" name="Freeform 783"/>
                  <p:cNvSpPr>
                    <a:spLocks/>
                  </p:cNvSpPr>
                  <p:nvPr/>
                </p:nvSpPr>
                <p:spPr bwMode="auto">
                  <a:xfrm>
                    <a:off x="2301" y="-5355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53" name="Freeform 784"/>
                  <p:cNvSpPr>
                    <a:spLocks/>
                  </p:cNvSpPr>
                  <p:nvPr/>
                </p:nvSpPr>
                <p:spPr bwMode="auto">
                  <a:xfrm>
                    <a:off x="2235" y="-53559"/>
                    <a:ext cx="66" cy="105"/>
                  </a:xfrm>
                  <a:custGeom>
                    <a:avLst/>
                    <a:gdLst>
                      <a:gd name="T0" fmla="*/ 0 w 66"/>
                      <a:gd name="T1" fmla="*/ 105 h 105"/>
                      <a:gd name="T2" fmla="*/ 0 w 66"/>
                      <a:gd name="T3" fmla="*/ 0 h 105"/>
                      <a:gd name="T4" fmla="*/ 66 w 66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6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6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54" name="Rectangle 785"/>
                  <p:cNvSpPr>
                    <a:spLocks noChangeArrowheads="1"/>
                  </p:cNvSpPr>
                  <p:nvPr/>
                </p:nvSpPr>
                <p:spPr bwMode="auto">
                  <a:xfrm>
                    <a:off x="2294" y="-534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4439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55" name="Freeform 786"/>
                  <p:cNvSpPr>
                    <a:spLocks/>
                  </p:cNvSpPr>
                  <p:nvPr/>
                </p:nvSpPr>
                <p:spPr bwMode="auto">
                  <a:xfrm>
                    <a:off x="2291" y="-53397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56" name="Rectangle 787"/>
                  <p:cNvSpPr>
                    <a:spLocks noChangeArrowheads="1"/>
                  </p:cNvSpPr>
                  <p:nvPr/>
                </p:nvSpPr>
                <p:spPr bwMode="auto">
                  <a:xfrm>
                    <a:off x="2294" y="-53338"/>
                    <a:ext cx="2369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ACQU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01000014 Zymomonas mobilis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subsp. mobilis ATCC 10988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57" name="Freeform 788"/>
                  <p:cNvSpPr>
                    <a:spLocks/>
                  </p:cNvSpPr>
                  <p:nvPr/>
                </p:nvSpPr>
                <p:spPr bwMode="auto">
                  <a:xfrm>
                    <a:off x="2291" y="-5334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58" name="Freeform 789"/>
                  <p:cNvSpPr>
                    <a:spLocks/>
                  </p:cNvSpPr>
                  <p:nvPr/>
                </p:nvSpPr>
                <p:spPr bwMode="auto">
                  <a:xfrm>
                    <a:off x="2235" y="-53448"/>
                    <a:ext cx="56" cy="105"/>
                  </a:xfrm>
                  <a:custGeom>
                    <a:avLst/>
                    <a:gdLst>
                      <a:gd name="T0" fmla="*/ 0 w 56"/>
                      <a:gd name="T1" fmla="*/ 0 h 105"/>
                      <a:gd name="T2" fmla="*/ 0 w 56"/>
                      <a:gd name="T3" fmla="*/ 105 h 105"/>
                      <a:gd name="T4" fmla="*/ 56 w 56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6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56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59" name="Freeform 790"/>
                  <p:cNvSpPr>
                    <a:spLocks/>
                  </p:cNvSpPr>
                  <p:nvPr/>
                </p:nvSpPr>
                <p:spPr bwMode="auto">
                  <a:xfrm>
                    <a:off x="2181" y="-53790"/>
                    <a:ext cx="54" cy="339"/>
                  </a:xfrm>
                  <a:custGeom>
                    <a:avLst/>
                    <a:gdLst>
                      <a:gd name="T0" fmla="*/ 0 w 54"/>
                      <a:gd name="T1" fmla="*/ 0 h 339"/>
                      <a:gd name="T2" fmla="*/ 0 w 54"/>
                      <a:gd name="T3" fmla="*/ 339 h 339"/>
                      <a:gd name="T4" fmla="*/ 54 w 54"/>
                      <a:gd name="T5" fmla="*/ 339 h 3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4" h="339">
                        <a:moveTo>
                          <a:pt x="0" y="0"/>
                        </a:moveTo>
                        <a:lnTo>
                          <a:pt x="0" y="339"/>
                        </a:lnTo>
                        <a:lnTo>
                          <a:pt x="54" y="33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60" name="Freeform 791"/>
                  <p:cNvSpPr>
                    <a:spLocks/>
                  </p:cNvSpPr>
                  <p:nvPr/>
                </p:nvSpPr>
                <p:spPr bwMode="auto">
                  <a:xfrm>
                    <a:off x="2117" y="-53793"/>
                    <a:ext cx="64" cy="658"/>
                  </a:xfrm>
                  <a:custGeom>
                    <a:avLst/>
                    <a:gdLst>
                      <a:gd name="T0" fmla="*/ 0 w 64"/>
                      <a:gd name="T1" fmla="*/ 658 h 658"/>
                      <a:gd name="T2" fmla="*/ 0 w 64"/>
                      <a:gd name="T3" fmla="*/ 0 h 658"/>
                      <a:gd name="T4" fmla="*/ 64 w 64"/>
                      <a:gd name="T5" fmla="*/ 0 h 6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4" h="658">
                        <a:moveTo>
                          <a:pt x="0" y="658"/>
                        </a:moveTo>
                        <a:lnTo>
                          <a:pt x="0" y="0"/>
                        </a:lnTo>
                        <a:lnTo>
                          <a:pt x="6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61" name="Rectangle 792"/>
                  <p:cNvSpPr>
                    <a:spLocks noChangeArrowheads="1"/>
                  </p:cNvSpPr>
                  <p:nvPr/>
                </p:nvSpPr>
                <p:spPr bwMode="auto">
                  <a:xfrm>
                    <a:off x="2277" y="-532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5303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62" name="Freeform 793"/>
                  <p:cNvSpPr>
                    <a:spLocks/>
                  </p:cNvSpPr>
                  <p:nvPr/>
                </p:nvSpPr>
                <p:spPr bwMode="auto">
                  <a:xfrm>
                    <a:off x="2163" y="-53181"/>
                    <a:ext cx="111" cy="709"/>
                  </a:xfrm>
                  <a:custGeom>
                    <a:avLst/>
                    <a:gdLst>
                      <a:gd name="T0" fmla="*/ 0 w 111"/>
                      <a:gd name="T1" fmla="*/ 709 h 709"/>
                      <a:gd name="T2" fmla="*/ 0 w 111"/>
                      <a:gd name="T3" fmla="*/ 0 h 709"/>
                      <a:gd name="T4" fmla="*/ 111 w 111"/>
                      <a:gd name="T5" fmla="*/ 0 h 7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1" h="709">
                        <a:moveTo>
                          <a:pt x="0" y="709"/>
                        </a:moveTo>
                        <a:lnTo>
                          <a:pt x="0" y="0"/>
                        </a:lnTo>
                        <a:lnTo>
                          <a:pt x="11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63" name="Rectangle 794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-53122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252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64" name="Freeform 795"/>
                  <p:cNvSpPr>
                    <a:spLocks/>
                  </p:cNvSpPr>
                  <p:nvPr/>
                </p:nvSpPr>
                <p:spPr bwMode="auto">
                  <a:xfrm>
                    <a:off x="2397" y="-5307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65" name="Rectangle 796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-530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6547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66" name="Freeform 797"/>
                  <p:cNvSpPr>
                    <a:spLocks/>
                  </p:cNvSpPr>
                  <p:nvPr/>
                </p:nvSpPr>
                <p:spPr bwMode="auto">
                  <a:xfrm>
                    <a:off x="2397" y="-5301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67" name="Rectangle 798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-52906"/>
                    <a:ext cx="1860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AM889285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Gluconacetobacter diazotrophicus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PAl 5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68" name="Freeform 799"/>
                  <p:cNvSpPr>
                    <a:spLocks/>
                  </p:cNvSpPr>
                  <p:nvPr/>
                </p:nvSpPr>
                <p:spPr bwMode="auto">
                  <a:xfrm>
                    <a:off x="2397" y="-52962"/>
                    <a:ext cx="0" cy="105"/>
                  </a:xfrm>
                  <a:custGeom>
                    <a:avLst/>
                    <a:gdLst>
                      <a:gd name="T0" fmla="*/ 0 h 105"/>
                      <a:gd name="T1" fmla="*/ 105 h 105"/>
                      <a:gd name="T2" fmla="*/ 105 h 105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0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69" name="Line 800"/>
                  <p:cNvSpPr>
                    <a:spLocks noChangeShapeType="1"/>
                  </p:cNvSpPr>
                  <p:nvPr/>
                </p:nvSpPr>
                <p:spPr bwMode="auto">
                  <a:xfrm>
                    <a:off x="2397" y="-53073"/>
                    <a:ext cx="0" cy="105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70" name="Freeform 801"/>
                  <p:cNvSpPr>
                    <a:spLocks/>
                  </p:cNvSpPr>
                  <p:nvPr/>
                </p:nvSpPr>
                <p:spPr bwMode="auto">
                  <a:xfrm>
                    <a:off x="2381" y="-52965"/>
                    <a:ext cx="16" cy="132"/>
                  </a:xfrm>
                  <a:custGeom>
                    <a:avLst/>
                    <a:gdLst>
                      <a:gd name="T0" fmla="*/ 0 w 16"/>
                      <a:gd name="T1" fmla="*/ 132 h 132"/>
                      <a:gd name="T2" fmla="*/ 0 w 16"/>
                      <a:gd name="T3" fmla="*/ 0 h 132"/>
                      <a:gd name="T4" fmla="*/ 16 w 16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71" name="Rectangle 802"/>
                  <p:cNvSpPr>
                    <a:spLocks noChangeArrowheads="1"/>
                  </p:cNvSpPr>
                  <p:nvPr/>
                </p:nvSpPr>
                <p:spPr bwMode="auto">
                  <a:xfrm>
                    <a:off x="2554" y="-527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1110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72" name="Freeform 803"/>
                  <p:cNvSpPr>
                    <a:spLocks/>
                  </p:cNvSpPr>
                  <p:nvPr/>
                </p:nvSpPr>
                <p:spPr bwMode="auto">
                  <a:xfrm>
                    <a:off x="2424" y="-52749"/>
                    <a:ext cx="127" cy="51"/>
                  </a:xfrm>
                  <a:custGeom>
                    <a:avLst/>
                    <a:gdLst>
                      <a:gd name="T0" fmla="*/ 0 w 127"/>
                      <a:gd name="T1" fmla="*/ 51 h 51"/>
                      <a:gd name="T2" fmla="*/ 0 w 127"/>
                      <a:gd name="T3" fmla="*/ 0 h 51"/>
                      <a:gd name="T4" fmla="*/ 127 w 12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2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73" name="Rectangle 804"/>
                  <p:cNvSpPr>
                    <a:spLocks noChangeArrowheads="1"/>
                  </p:cNvSpPr>
                  <p:nvPr/>
                </p:nvSpPr>
                <p:spPr bwMode="auto">
                  <a:xfrm>
                    <a:off x="2544" y="-52690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669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74" name="Freeform 805"/>
                  <p:cNvSpPr>
                    <a:spLocks/>
                  </p:cNvSpPr>
                  <p:nvPr/>
                </p:nvSpPr>
                <p:spPr bwMode="auto">
                  <a:xfrm>
                    <a:off x="2424" y="-52692"/>
                    <a:ext cx="117" cy="51"/>
                  </a:xfrm>
                  <a:custGeom>
                    <a:avLst/>
                    <a:gdLst>
                      <a:gd name="T0" fmla="*/ 0 w 117"/>
                      <a:gd name="T1" fmla="*/ 0 h 51"/>
                      <a:gd name="T2" fmla="*/ 0 w 117"/>
                      <a:gd name="T3" fmla="*/ 51 h 51"/>
                      <a:gd name="T4" fmla="*/ 117 w 11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1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75" name="Freeform 806"/>
                  <p:cNvSpPr>
                    <a:spLocks/>
                  </p:cNvSpPr>
                  <p:nvPr/>
                </p:nvSpPr>
                <p:spPr bwMode="auto">
                  <a:xfrm>
                    <a:off x="2381" y="-52827"/>
                    <a:ext cx="43" cy="132"/>
                  </a:xfrm>
                  <a:custGeom>
                    <a:avLst/>
                    <a:gdLst>
                      <a:gd name="T0" fmla="*/ 0 w 43"/>
                      <a:gd name="T1" fmla="*/ 0 h 132"/>
                      <a:gd name="T2" fmla="*/ 0 w 43"/>
                      <a:gd name="T3" fmla="*/ 132 h 132"/>
                      <a:gd name="T4" fmla="*/ 43 w 43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43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76" name="Freeform 807"/>
                  <p:cNvSpPr>
                    <a:spLocks/>
                  </p:cNvSpPr>
                  <p:nvPr/>
                </p:nvSpPr>
                <p:spPr bwMode="auto">
                  <a:xfrm>
                    <a:off x="2345" y="-52830"/>
                    <a:ext cx="36" cy="172"/>
                  </a:xfrm>
                  <a:custGeom>
                    <a:avLst/>
                    <a:gdLst>
                      <a:gd name="T0" fmla="*/ 0 w 36"/>
                      <a:gd name="T1" fmla="*/ 172 h 172"/>
                      <a:gd name="T2" fmla="*/ 0 w 36"/>
                      <a:gd name="T3" fmla="*/ 0 h 172"/>
                      <a:gd name="T4" fmla="*/ 36 w 36"/>
                      <a:gd name="T5" fmla="*/ 0 h 1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172">
                        <a:moveTo>
                          <a:pt x="0" y="172"/>
                        </a:moveTo>
                        <a:lnTo>
                          <a:pt x="0" y="0"/>
                        </a:lnTo>
                        <a:lnTo>
                          <a:pt x="3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77" name="Rectangle 808"/>
                  <p:cNvSpPr>
                    <a:spLocks noChangeArrowheads="1"/>
                  </p:cNvSpPr>
                  <p:nvPr/>
                </p:nvSpPr>
                <p:spPr bwMode="auto">
                  <a:xfrm>
                    <a:off x="2748" y="-52582"/>
                    <a:ext cx="1947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CP001132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Acidithiobacillus ferrooxidans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ATCC 53993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78" name="Freeform 809"/>
                  <p:cNvSpPr>
                    <a:spLocks/>
                  </p:cNvSpPr>
                  <p:nvPr/>
                </p:nvSpPr>
                <p:spPr bwMode="auto">
                  <a:xfrm>
                    <a:off x="2745" y="-5253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79" name="Rectangle 810"/>
                  <p:cNvSpPr>
                    <a:spLocks noChangeArrowheads="1"/>
                  </p:cNvSpPr>
                  <p:nvPr/>
                </p:nvSpPr>
                <p:spPr bwMode="auto">
                  <a:xfrm>
                    <a:off x="2748" y="-524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5169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280" name="Freeform 811"/>
                  <p:cNvSpPr>
                    <a:spLocks/>
                  </p:cNvSpPr>
                  <p:nvPr/>
                </p:nvSpPr>
                <p:spPr bwMode="auto">
                  <a:xfrm>
                    <a:off x="2745" y="-5247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0" name="Group 1013"/>
                <p:cNvGrpSpPr>
                  <a:grpSpLocks/>
                </p:cNvGrpSpPr>
                <p:nvPr/>
              </p:nvGrpSpPr>
              <p:grpSpPr bwMode="auto">
                <a:xfrm>
                  <a:off x="819" y="-81624"/>
                  <a:ext cx="5239" cy="44814"/>
                  <a:chOff x="819" y="-81624"/>
                  <a:chExt cx="5239" cy="44814"/>
                </a:xfrm>
              </p:grpSpPr>
              <p:sp>
                <p:nvSpPr>
                  <p:cNvPr id="4881" name="Freeform 813"/>
                  <p:cNvSpPr>
                    <a:spLocks/>
                  </p:cNvSpPr>
                  <p:nvPr/>
                </p:nvSpPr>
                <p:spPr bwMode="auto">
                  <a:xfrm>
                    <a:off x="2345" y="-52652"/>
                    <a:ext cx="400" cy="173"/>
                  </a:xfrm>
                  <a:custGeom>
                    <a:avLst/>
                    <a:gdLst>
                      <a:gd name="T0" fmla="*/ 0 w 400"/>
                      <a:gd name="T1" fmla="*/ 0 h 173"/>
                      <a:gd name="T2" fmla="*/ 0 w 400"/>
                      <a:gd name="T3" fmla="*/ 173 h 173"/>
                      <a:gd name="T4" fmla="*/ 400 w 400"/>
                      <a:gd name="T5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00" h="173">
                        <a:moveTo>
                          <a:pt x="0" y="0"/>
                        </a:moveTo>
                        <a:lnTo>
                          <a:pt x="0" y="173"/>
                        </a:lnTo>
                        <a:lnTo>
                          <a:pt x="400" y="17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82" name="Freeform 814"/>
                  <p:cNvSpPr>
                    <a:spLocks/>
                  </p:cNvSpPr>
                  <p:nvPr/>
                </p:nvSpPr>
                <p:spPr bwMode="auto">
                  <a:xfrm>
                    <a:off x="2249" y="-52655"/>
                    <a:ext cx="96" cy="165"/>
                  </a:xfrm>
                  <a:custGeom>
                    <a:avLst/>
                    <a:gdLst>
                      <a:gd name="T0" fmla="*/ 0 w 96"/>
                      <a:gd name="T1" fmla="*/ 165 h 165"/>
                      <a:gd name="T2" fmla="*/ 0 w 96"/>
                      <a:gd name="T3" fmla="*/ 0 h 165"/>
                      <a:gd name="T4" fmla="*/ 96 w 96"/>
                      <a:gd name="T5" fmla="*/ 0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6" h="165">
                        <a:moveTo>
                          <a:pt x="0" y="165"/>
                        </a:moveTo>
                        <a:lnTo>
                          <a:pt x="0" y="0"/>
                        </a:lnTo>
                        <a:lnTo>
                          <a:pt x="9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83" name="Rectangle 815"/>
                  <p:cNvSpPr>
                    <a:spLocks noChangeArrowheads="1"/>
                  </p:cNvSpPr>
                  <p:nvPr/>
                </p:nvSpPr>
                <p:spPr bwMode="auto">
                  <a:xfrm>
                    <a:off x="2405" y="-523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4446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84" name="Freeform 816"/>
                  <p:cNvSpPr>
                    <a:spLocks/>
                  </p:cNvSpPr>
                  <p:nvPr/>
                </p:nvSpPr>
                <p:spPr bwMode="auto">
                  <a:xfrm>
                    <a:off x="2249" y="-52484"/>
                    <a:ext cx="153" cy="167"/>
                  </a:xfrm>
                  <a:custGeom>
                    <a:avLst/>
                    <a:gdLst>
                      <a:gd name="T0" fmla="*/ 0 w 153"/>
                      <a:gd name="T1" fmla="*/ 0 h 167"/>
                      <a:gd name="T2" fmla="*/ 0 w 153"/>
                      <a:gd name="T3" fmla="*/ 167 h 167"/>
                      <a:gd name="T4" fmla="*/ 153 w 153"/>
                      <a:gd name="T5" fmla="*/ 167 h 1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3" h="167">
                        <a:moveTo>
                          <a:pt x="0" y="0"/>
                        </a:moveTo>
                        <a:lnTo>
                          <a:pt x="0" y="167"/>
                        </a:lnTo>
                        <a:lnTo>
                          <a:pt x="153" y="16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85" name="Freeform 817"/>
                  <p:cNvSpPr>
                    <a:spLocks/>
                  </p:cNvSpPr>
                  <p:nvPr/>
                </p:nvSpPr>
                <p:spPr bwMode="auto">
                  <a:xfrm>
                    <a:off x="2235" y="-52487"/>
                    <a:ext cx="14" cy="216"/>
                  </a:xfrm>
                  <a:custGeom>
                    <a:avLst/>
                    <a:gdLst>
                      <a:gd name="T0" fmla="*/ 0 w 14"/>
                      <a:gd name="T1" fmla="*/ 216 h 216"/>
                      <a:gd name="T2" fmla="*/ 0 w 14"/>
                      <a:gd name="T3" fmla="*/ 0 h 216"/>
                      <a:gd name="T4" fmla="*/ 14 w 14"/>
                      <a:gd name="T5" fmla="*/ 0 h 2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" h="216">
                        <a:moveTo>
                          <a:pt x="0" y="216"/>
                        </a:moveTo>
                        <a:lnTo>
                          <a:pt x="0" y="0"/>
                        </a:lnTo>
                        <a:lnTo>
                          <a:pt x="1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86" name="Rectangle 818"/>
                  <p:cNvSpPr>
                    <a:spLocks noChangeArrowheads="1"/>
                  </p:cNvSpPr>
                  <p:nvPr/>
                </p:nvSpPr>
                <p:spPr bwMode="auto">
                  <a:xfrm>
                    <a:off x="2631" y="-52258"/>
                    <a:ext cx="933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AH000924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Rhizobium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sp.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87" name="Freeform 819"/>
                  <p:cNvSpPr>
                    <a:spLocks/>
                  </p:cNvSpPr>
                  <p:nvPr/>
                </p:nvSpPr>
                <p:spPr bwMode="auto">
                  <a:xfrm>
                    <a:off x="2628" y="-5220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88" name="Rectangle 820"/>
                  <p:cNvSpPr>
                    <a:spLocks noChangeArrowheads="1"/>
                  </p:cNvSpPr>
                  <p:nvPr/>
                </p:nvSpPr>
                <p:spPr bwMode="auto">
                  <a:xfrm>
                    <a:off x="2631" y="-521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3469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89" name="Freeform 821"/>
                  <p:cNvSpPr>
                    <a:spLocks/>
                  </p:cNvSpPr>
                  <p:nvPr/>
                </p:nvSpPr>
                <p:spPr bwMode="auto">
                  <a:xfrm>
                    <a:off x="2628" y="-5215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90" name="Freeform 822"/>
                  <p:cNvSpPr>
                    <a:spLocks/>
                  </p:cNvSpPr>
                  <p:nvPr/>
                </p:nvSpPr>
                <p:spPr bwMode="auto">
                  <a:xfrm>
                    <a:off x="2369" y="-52155"/>
                    <a:ext cx="259" cy="105"/>
                  </a:xfrm>
                  <a:custGeom>
                    <a:avLst/>
                    <a:gdLst>
                      <a:gd name="T0" fmla="*/ 0 w 259"/>
                      <a:gd name="T1" fmla="*/ 105 h 105"/>
                      <a:gd name="T2" fmla="*/ 0 w 259"/>
                      <a:gd name="T3" fmla="*/ 0 h 105"/>
                      <a:gd name="T4" fmla="*/ 259 w 259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9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25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91" name="Rectangle 823"/>
                  <p:cNvSpPr>
                    <a:spLocks noChangeArrowheads="1"/>
                  </p:cNvSpPr>
                  <p:nvPr/>
                </p:nvSpPr>
                <p:spPr bwMode="auto">
                  <a:xfrm>
                    <a:off x="2607" y="-52042"/>
                    <a:ext cx="1451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ADNR01000001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Burkholderia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sp</a:t>
                    </a:r>
                    <a:r>
                      <a: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.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Ch1-1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92" name="Freeform 824"/>
                  <p:cNvSpPr>
                    <a:spLocks/>
                  </p:cNvSpPr>
                  <p:nvPr/>
                </p:nvSpPr>
                <p:spPr bwMode="auto">
                  <a:xfrm>
                    <a:off x="2604" y="-5199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93" name="Rectangle 825"/>
                  <p:cNvSpPr>
                    <a:spLocks noChangeArrowheads="1"/>
                  </p:cNvSpPr>
                  <p:nvPr/>
                </p:nvSpPr>
                <p:spPr bwMode="auto">
                  <a:xfrm>
                    <a:off x="2607" y="-519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5306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94" name="Freeform 826"/>
                  <p:cNvSpPr>
                    <a:spLocks/>
                  </p:cNvSpPr>
                  <p:nvPr/>
                </p:nvSpPr>
                <p:spPr bwMode="auto">
                  <a:xfrm>
                    <a:off x="2604" y="-5193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95" name="Freeform 827"/>
                  <p:cNvSpPr>
                    <a:spLocks/>
                  </p:cNvSpPr>
                  <p:nvPr/>
                </p:nvSpPr>
                <p:spPr bwMode="auto">
                  <a:xfrm>
                    <a:off x="2369" y="-52044"/>
                    <a:ext cx="235" cy="105"/>
                  </a:xfrm>
                  <a:custGeom>
                    <a:avLst/>
                    <a:gdLst>
                      <a:gd name="T0" fmla="*/ 0 w 235"/>
                      <a:gd name="T1" fmla="*/ 0 h 105"/>
                      <a:gd name="T2" fmla="*/ 0 w 235"/>
                      <a:gd name="T3" fmla="*/ 105 h 105"/>
                      <a:gd name="T4" fmla="*/ 235 w 235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5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235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96" name="Freeform 828"/>
                  <p:cNvSpPr>
                    <a:spLocks/>
                  </p:cNvSpPr>
                  <p:nvPr/>
                </p:nvSpPr>
                <p:spPr bwMode="auto">
                  <a:xfrm>
                    <a:off x="2235" y="-52265"/>
                    <a:ext cx="134" cy="218"/>
                  </a:xfrm>
                  <a:custGeom>
                    <a:avLst/>
                    <a:gdLst>
                      <a:gd name="T0" fmla="*/ 0 w 134"/>
                      <a:gd name="T1" fmla="*/ 0 h 218"/>
                      <a:gd name="T2" fmla="*/ 0 w 134"/>
                      <a:gd name="T3" fmla="*/ 218 h 218"/>
                      <a:gd name="T4" fmla="*/ 134 w 134"/>
                      <a:gd name="T5" fmla="*/ 218 h 2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4" h="218">
                        <a:moveTo>
                          <a:pt x="0" y="0"/>
                        </a:moveTo>
                        <a:lnTo>
                          <a:pt x="0" y="218"/>
                        </a:lnTo>
                        <a:lnTo>
                          <a:pt x="134" y="21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97" name="Freeform 829"/>
                  <p:cNvSpPr>
                    <a:spLocks/>
                  </p:cNvSpPr>
                  <p:nvPr/>
                </p:nvSpPr>
                <p:spPr bwMode="auto">
                  <a:xfrm>
                    <a:off x="2199" y="-52268"/>
                    <a:ext cx="36" cy="509"/>
                  </a:xfrm>
                  <a:custGeom>
                    <a:avLst/>
                    <a:gdLst>
                      <a:gd name="T0" fmla="*/ 0 w 36"/>
                      <a:gd name="T1" fmla="*/ 509 h 509"/>
                      <a:gd name="T2" fmla="*/ 0 w 36"/>
                      <a:gd name="T3" fmla="*/ 0 h 509"/>
                      <a:gd name="T4" fmla="*/ 36 w 36"/>
                      <a:gd name="T5" fmla="*/ 0 h 5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509">
                        <a:moveTo>
                          <a:pt x="0" y="509"/>
                        </a:moveTo>
                        <a:lnTo>
                          <a:pt x="0" y="0"/>
                        </a:lnTo>
                        <a:lnTo>
                          <a:pt x="3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98" name="Rectangle 830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-518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2388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99" name="Freeform 831"/>
                  <p:cNvSpPr>
                    <a:spLocks/>
                  </p:cNvSpPr>
                  <p:nvPr/>
                </p:nvSpPr>
                <p:spPr bwMode="auto">
                  <a:xfrm>
                    <a:off x="2279" y="-51777"/>
                    <a:ext cx="175" cy="529"/>
                  </a:xfrm>
                  <a:custGeom>
                    <a:avLst/>
                    <a:gdLst>
                      <a:gd name="T0" fmla="*/ 0 w 175"/>
                      <a:gd name="T1" fmla="*/ 529 h 529"/>
                      <a:gd name="T2" fmla="*/ 0 w 175"/>
                      <a:gd name="T3" fmla="*/ 0 h 529"/>
                      <a:gd name="T4" fmla="*/ 175 w 175"/>
                      <a:gd name="T5" fmla="*/ 0 h 5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5" h="529">
                        <a:moveTo>
                          <a:pt x="0" y="529"/>
                        </a:moveTo>
                        <a:lnTo>
                          <a:pt x="0" y="0"/>
                        </a:lnTo>
                        <a:lnTo>
                          <a:pt x="17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00" name="Rectangle 832"/>
                  <p:cNvSpPr>
                    <a:spLocks noChangeArrowheads="1"/>
                  </p:cNvSpPr>
                  <p:nvPr/>
                </p:nvSpPr>
                <p:spPr bwMode="auto">
                  <a:xfrm>
                    <a:off x="2622" y="-51718"/>
                    <a:ext cx="1585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AB094963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Bradyrhizobium elkanii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USDA 76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901" name="Freeform 833"/>
                  <p:cNvSpPr>
                    <a:spLocks/>
                  </p:cNvSpPr>
                  <p:nvPr/>
                </p:nvSpPr>
                <p:spPr bwMode="auto">
                  <a:xfrm>
                    <a:off x="2619" y="-5166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02" name="Rectangle 834"/>
                  <p:cNvSpPr>
                    <a:spLocks noChangeArrowheads="1"/>
                  </p:cNvSpPr>
                  <p:nvPr/>
                </p:nvSpPr>
                <p:spPr bwMode="auto">
                  <a:xfrm>
                    <a:off x="2622" y="-516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2697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903" name="Freeform 835"/>
                  <p:cNvSpPr>
                    <a:spLocks/>
                  </p:cNvSpPr>
                  <p:nvPr/>
                </p:nvSpPr>
                <p:spPr bwMode="auto">
                  <a:xfrm>
                    <a:off x="2619" y="-5161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04" name="Freeform 836"/>
                  <p:cNvSpPr>
                    <a:spLocks/>
                  </p:cNvSpPr>
                  <p:nvPr/>
                </p:nvSpPr>
                <p:spPr bwMode="auto">
                  <a:xfrm>
                    <a:off x="2474" y="-51615"/>
                    <a:ext cx="145" cy="105"/>
                  </a:xfrm>
                  <a:custGeom>
                    <a:avLst/>
                    <a:gdLst>
                      <a:gd name="T0" fmla="*/ 0 w 145"/>
                      <a:gd name="T1" fmla="*/ 105 h 105"/>
                      <a:gd name="T2" fmla="*/ 0 w 145"/>
                      <a:gd name="T3" fmla="*/ 0 h 105"/>
                      <a:gd name="T4" fmla="*/ 145 w 145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5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14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05" name="Rectangle 837"/>
                  <p:cNvSpPr>
                    <a:spLocks noChangeArrowheads="1"/>
                  </p:cNvSpPr>
                  <p:nvPr/>
                </p:nvSpPr>
                <p:spPr bwMode="auto">
                  <a:xfrm>
                    <a:off x="2826" y="-515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3549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906" name="Freeform 838"/>
                  <p:cNvSpPr>
                    <a:spLocks/>
                  </p:cNvSpPr>
                  <p:nvPr/>
                </p:nvSpPr>
                <p:spPr bwMode="auto">
                  <a:xfrm>
                    <a:off x="2823" y="-5145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07" name="Rectangle 839"/>
                  <p:cNvSpPr>
                    <a:spLocks noChangeArrowheads="1"/>
                  </p:cNvSpPr>
                  <p:nvPr/>
                </p:nvSpPr>
                <p:spPr bwMode="auto">
                  <a:xfrm>
                    <a:off x="2826" y="-51394"/>
                    <a:ext cx="911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M16709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Rhizobium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sp. 1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908" name="Freeform 840"/>
                  <p:cNvSpPr>
                    <a:spLocks/>
                  </p:cNvSpPr>
                  <p:nvPr/>
                </p:nvSpPr>
                <p:spPr bwMode="auto">
                  <a:xfrm>
                    <a:off x="2823" y="-5139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09" name="Freeform 841"/>
                  <p:cNvSpPr>
                    <a:spLocks/>
                  </p:cNvSpPr>
                  <p:nvPr/>
                </p:nvSpPr>
                <p:spPr bwMode="auto">
                  <a:xfrm>
                    <a:off x="2474" y="-51504"/>
                    <a:ext cx="349" cy="105"/>
                  </a:xfrm>
                  <a:custGeom>
                    <a:avLst/>
                    <a:gdLst>
                      <a:gd name="T0" fmla="*/ 0 w 349"/>
                      <a:gd name="T1" fmla="*/ 0 h 105"/>
                      <a:gd name="T2" fmla="*/ 0 w 349"/>
                      <a:gd name="T3" fmla="*/ 105 h 105"/>
                      <a:gd name="T4" fmla="*/ 349 w 349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9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349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10" name="Freeform 842"/>
                  <p:cNvSpPr>
                    <a:spLocks/>
                  </p:cNvSpPr>
                  <p:nvPr/>
                </p:nvSpPr>
                <p:spPr bwMode="auto">
                  <a:xfrm>
                    <a:off x="2436" y="-51507"/>
                    <a:ext cx="38" cy="132"/>
                  </a:xfrm>
                  <a:custGeom>
                    <a:avLst/>
                    <a:gdLst>
                      <a:gd name="T0" fmla="*/ 0 w 38"/>
                      <a:gd name="T1" fmla="*/ 132 h 132"/>
                      <a:gd name="T2" fmla="*/ 0 w 38"/>
                      <a:gd name="T3" fmla="*/ 0 h 132"/>
                      <a:gd name="T4" fmla="*/ 38 w 38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8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3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11" name="Rectangle 843"/>
                  <p:cNvSpPr>
                    <a:spLocks noChangeArrowheads="1"/>
                  </p:cNvSpPr>
                  <p:nvPr/>
                </p:nvSpPr>
                <p:spPr bwMode="auto">
                  <a:xfrm>
                    <a:off x="2586" y="-512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3640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912" name="Freeform 844"/>
                  <p:cNvSpPr>
                    <a:spLocks/>
                  </p:cNvSpPr>
                  <p:nvPr/>
                </p:nvSpPr>
                <p:spPr bwMode="auto">
                  <a:xfrm>
                    <a:off x="2436" y="-51369"/>
                    <a:ext cx="147" cy="132"/>
                  </a:xfrm>
                  <a:custGeom>
                    <a:avLst/>
                    <a:gdLst>
                      <a:gd name="T0" fmla="*/ 0 w 147"/>
                      <a:gd name="T1" fmla="*/ 0 h 132"/>
                      <a:gd name="T2" fmla="*/ 0 w 147"/>
                      <a:gd name="T3" fmla="*/ 132 h 132"/>
                      <a:gd name="T4" fmla="*/ 147 w 147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7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147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13" name="Freeform 845"/>
                  <p:cNvSpPr>
                    <a:spLocks/>
                  </p:cNvSpPr>
                  <p:nvPr/>
                </p:nvSpPr>
                <p:spPr bwMode="auto">
                  <a:xfrm>
                    <a:off x="2360" y="-51372"/>
                    <a:ext cx="76" cy="145"/>
                  </a:xfrm>
                  <a:custGeom>
                    <a:avLst/>
                    <a:gdLst>
                      <a:gd name="T0" fmla="*/ 0 w 76"/>
                      <a:gd name="T1" fmla="*/ 145 h 145"/>
                      <a:gd name="T2" fmla="*/ 0 w 76"/>
                      <a:gd name="T3" fmla="*/ 0 h 145"/>
                      <a:gd name="T4" fmla="*/ 76 w 76"/>
                      <a:gd name="T5" fmla="*/ 0 h 1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145">
                        <a:moveTo>
                          <a:pt x="0" y="145"/>
                        </a:moveTo>
                        <a:lnTo>
                          <a:pt x="0" y="0"/>
                        </a:lnTo>
                        <a:lnTo>
                          <a:pt x="7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14" name="Rectangle 846"/>
                  <p:cNvSpPr>
                    <a:spLocks noChangeArrowheads="1"/>
                  </p:cNvSpPr>
                  <p:nvPr/>
                </p:nvSpPr>
                <p:spPr bwMode="auto">
                  <a:xfrm>
                    <a:off x="2469" y="-511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5825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915" name="Freeform 847"/>
                  <p:cNvSpPr>
                    <a:spLocks/>
                  </p:cNvSpPr>
                  <p:nvPr/>
                </p:nvSpPr>
                <p:spPr bwMode="auto">
                  <a:xfrm>
                    <a:off x="2466" y="-5112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16" name="Rectangle 848"/>
                  <p:cNvSpPr>
                    <a:spLocks noChangeArrowheads="1"/>
                  </p:cNvSpPr>
                  <p:nvPr/>
                </p:nvSpPr>
                <p:spPr bwMode="auto">
                  <a:xfrm>
                    <a:off x="2469" y="-51070"/>
                    <a:ext cx="1740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CP000529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Polaromonas naphthalenivorans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CJ2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917" name="Freeform 849"/>
                  <p:cNvSpPr>
                    <a:spLocks/>
                  </p:cNvSpPr>
                  <p:nvPr/>
                </p:nvSpPr>
                <p:spPr bwMode="auto">
                  <a:xfrm>
                    <a:off x="2466" y="-5107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18" name="Freeform 850"/>
                  <p:cNvSpPr>
                    <a:spLocks/>
                  </p:cNvSpPr>
                  <p:nvPr/>
                </p:nvSpPr>
                <p:spPr bwMode="auto">
                  <a:xfrm>
                    <a:off x="2360" y="-51221"/>
                    <a:ext cx="106" cy="146"/>
                  </a:xfrm>
                  <a:custGeom>
                    <a:avLst/>
                    <a:gdLst>
                      <a:gd name="T0" fmla="*/ 0 w 106"/>
                      <a:gd name="T1" fmla="*/ 0 h 146"/>
                      <a:gd name="T2" fmla="*/ 0 w 106"/>
                      <a:gd name="T3" fmla="*/ 146 h 146"/>
                      <a:gd name="T4" fmla="*/ 106 w 106"/>
                      <a:gd name="T5" fmla="*/ 146 h 1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6" h="146">
                        <a:moveTo>
                          <a:pt x="0" y="0"/>
                        </a:moveTo>
                        <a:lnTo>
                          <a:pt x="0" y="146"/>
                        </a:lnTo>
                        <a:lnTo>
                          <a:pt x="106" y="14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19" name="Freeform 851"/>
                  <p:cNvSpPr>
                    <a:spLocks/>
                  </p:cNvSpPr>
                  <p:nvPr/>
                </p:nvSpPr>
                <p:spPr bwMode="auto">
                  <a:xfrm>
                    <a:off x="2334" y="-51224"/>
                    <a:ext cx="26" cy="509"/>
                  </a:xfrm>
                  <a:custGeom>
                    <a:avLst/>
                    <a:gdLst>
                      <a:gd name="T0" fmla="*/ 0 w 26"/>
                      <a:gd name="T1" fmla="*/ 509 h 509"/>
                      <a:gd name="T2" fmla="*/ 0 w 26"/>
                      <a:gd name="T3" fmla="*/ 0 h 509"/>
                      <a:gd name="T4" fmla="*/ 26 w 26"/>
                      <a:gd name="T5" fmla="*/ 0 h 5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" h="509">
                        <a:moveTo>
                          <a:pt x="0" y="509"/>
                        </a:moveTo>
                        <a:lnTo>
                          <a:pt x="0" y="0"/>
                        </a:lnTo>
                        <a:lnTo>
                          <a:pt x="2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20" name="Rectangle 852"/>
                  <p:cNvSpPr>
                    <a:spLocks noChangeArrowheads="1"/>
                  </p:cNvSpPr>
                  <p:nvPr/>
                </p:nvSpPr>
                <p:spPr bwMode="auto">
                  <a:xfrm>
                    <a:off x="2787" y="-509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3567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921" name="Freeform 853"/>
                  <p:cNvSpPr>
                    <a:spLocks/>
                  </p:cNvSpPr>
                  <p:nvPr/>
                </p:nvSpPr>
                <p:spPr bwMode="auto">
                  <a:xfrm>
                    <a:off x="2784" y="-5091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22" name="Rectangle 854"/>
                  <p:cNvSpPr>
                    <a:spLocks noChangeArrowheads="1"/>
                  </p:cNvSpPr>
                  <p:nvPr/>
                </p:nvSpPr>
                <p:spPr bwMode="auto">
                  <a:xfrm>
                    <a:off x="2787" y="-50854"/>
                    <a:ext cx="1564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CP000781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Xanthobacter autotrophicus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Py2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923" name="Freeform 855"/>
                  <p:cNvSpPr>
                    <a:spLocks/>
                  </p:cNvSpPr>
                  <p:nvPr/>
                </p:nvSpPr>
                <p:spPr bwMode="auto">
                  <a:xfrm>
                    <a:off x="2784" y="-5085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24" name="Freeform 856"/>
                  <p:cNvSpPr>
                    <a:spLocks/>
                  </p:cNvSpPr>
                  <p:nvPr/>
                </p:nvSpPr>
                <p:spPr bwMode="auto">
                  <a:xfrm>
                    <a:off x="2652" y="-50859"/>
                    <a:ext cx="132" cy="78"/>
                  </a:xfrm>
                  <a:custGeom>
                    <a:avLst/>
                    <a:gdLst>
                      <a:gd name="T0" fmla="*/ 0 w 132"/>
                      <a:gd name="T1" fmla="*/ 78 h 78"/>
                      <a:gd name="T2" fmla="*/ 0 w 132"/>
                      <a:gd name="T3" fmla="*/ 0 h 78"/>
                      <a:gd name="T4" fmla="*/ 132 w 132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2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3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25" name="Rectangle 857"/>
                  <p:cNvSpPr>
                    <a:spLocks noChangeArrowheads="1"/>
                  </p:cNvSpPr>
                  <p:nvPr/>
                </p:nvSpPr>
                <p:spPr bwMode="auto">
                  <a:xfrm>
                    <a:off x="2655" y="-50746"/>
                    <a:ext cx="1350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FQ859181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Hyphomicrobium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sp</a:t>
                    </a:r>
                    <a:r>
                      <a: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.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MC1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926" name="Freeform 858"/>
                  <p:cNvSpPr>
                    <a:spLocks/>
                  </p:cNvSpPr>
                  <p:nvPr/>
                </p:nvSpPr>
                <p:spPr bwMode="auto">
                  <a:xfrm>
                    <a:off x="2652" y="-50775"/>
                    <a:ext cx="0" cy="78"/>
                  </a:xfrm>
                  <a:custGeom>
                    <a:avLst/>
                    <a:gdLst>
                      <a:gd name="T0" fmla="*/ 0 h 78"/>
                      <a:gd name="T1" fmla="*/ 78 h 78"/>
                      <a:gd name="T2" fmla="*/ 78 h 78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0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27" name="Freeform 859"/>
                  <p:cNvSpPr>
                    <a:spLocks/>
                  </p:cNvSpPr>
                  <p:nvPr/>
                </p:nvSpPr>
                <p:spPr bwMode="auto">
                  <a:xfrm>
                    <a:off x="2646" y="-50778"/>
                    <a:ext cx="6" cy="91"/>
                  </a:xfrm>
                  <a:custGeom>
                    <a:avLst/>
                    <a:gdLst>
                      <a:gd name="T0" fmla="*/ 0 w 6"/>
                      <a:gd name="T1" fmla="*/ 91 h 91"/>
                      <a:gd name="T2" fmla="*/ 0 w 6"/>
                      <a:gd name="T3" fmla="*/ 0 h 91"/>
                      <a:gd name="T4" fmla="*/ 6 w 6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28" name="Rectangle 860"/>
                  <p:cNvSpPr>
                    <a:spLocks noChangeArrowheads="1"/>
                  </p:cNvSpPr>
                  <p:nvPr/>
                </p:nvSpPr>
                <p:spPr bwMode="auto">
                  <a:xfrm>
                    <a:off x="2649" y="-506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4724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929" name="Freeform 861"/>
                  <p:cNvSpPr>
                    <a:spLocks/>
                  </p:cNvSpPr>
                  <p:nvPr/>
                </p:nvSpPr>
                <p:spPr bwMode="auto">
                  <a:xfrm>
                    <a:off x="2646" y="-50681"/>
                    <a:ext cx="0" cy="92"/>
                  </a:xfrm>
                  <a:custGeom>
                    <a:avLst/>
                    <a:gdLst>
                      <a:gd name="T0" fmla="*/ 0 h 92"/>
                      <a:gd name="T1" fmla="*/ 92 h 92"/>
                      <a:gd name="T2" fmla="*/ 92 h 92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0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30" name="Freeform 862"/>
                  <p:cNvSpPr>
                    <a:spLocks/>
                  </p:cNvSpPr>
                  <p:nvPr/>
                </p:nvSpPr>
                <p:spPr bwMode="auto">
                  <a:xfrm>
                    <a:off x="2613" y="-50684"/>
                    <a:ext cx="33" cy="125"/>
                  </a:xfrm>
                  <a:custGeom>
                    <a:avLst/>
                    <a:gdLst>
                      <a:gd name="T0" fmla="*/ 0 w 33"/>
                      <a:gd name="T1" fmla="*/ 125 h 125"/>
                      <a:gd name="T2" fmla="*/ 0 w 33"/>
                      <a:gd name="T3" fmla="*/ 0 h 125"/>
                      <a:gd name="T4" fmla="*/ 33 w 33"/>
                      <a:gd name="T5" fmla="*/ 0 h 1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125">
                        <a:moveTo>
                          <a:pt x="0" y="125"/>
                        </a:moveTo>
                        <a:lnTo>
                          <a:pt x="0" y="0"/>
                        </a:lnTo>
                        <a:lnTo>
                          <a:pt x="3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31" name="Rectangle 863"/>
                  <p:cNvSpPr>
                    <a:spLocks noChangeArrowheads="1"/>
                  </p:cNvSpPr>
                  <p:nvPr/>
                </p:nvSpPr>
                <p:spPr bwMode="auto">
                  <a:xfrm>
                    <a:off x="2704" y="-50530"/>
                    <a:ext cx="2258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AEWJ01000022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Novosphingobium nitrogenifigens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19370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932" name="Freeform 864"/>
                  <p:cNvSpPr>
                    <a:spLocks/>
                  </p:cNvSpPr>
                  <p:nvPr/>
                </p:nvSpPr>
                <p:spPr bwMode="auto">
                  <a:xfrm>
                    <a:off x="2701" y="-5048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33" name="Rectangle 865"/>
                  <p:cNvSpPr>
                    <a:spLocks noChangeArrowheads="1"/>
                  </p:cNvSpPr>
                  <p:nvPr/>
                </p:nvSpPr>
                <p:spPr bwMode="auto">
                  <a:xfrm>
                    <a:off x="2704" y="-50422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268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934" name="Freeform 866"/>
                  <p:cNvSpPr>
                    <a:spLocks/>
                  </p:cNvSpPr>
                  <p:nvPr/>
                </p:nvSpPr>
                <p:spPr bwMode="auto">
                  <a:xfrm>
                    <a:off x="2701" y="-5042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35" name="Freeform 867"/>
                  <p:cNvSpPr>
                    <a:spLocks/>
                  </p:cNvSpPr>
                  <p:nvPr/>
                </p:nvSpPr>
                <p:spPr bwMode="auto">
                  <a:xfrm>
                    <a:off x="2613" y="-50553"/>
                    <a:ext cx="88" cy="126"/>
                  </a:xfrm>
                  <a:custGeom>
                    <a:avLst/>
                    <a:gdLst>
                      <a:gd name="T0" fmla="*/ 0 w 88"/>
                      <a:gd name="T1" fmla="*/ 0 h 126"/>
                      <a:gd name="T2" fmla="*/ 0 w 88"/>
                      <a:gd name="T3" fmla="*/ 126 h 126"/>
                      <a:gd name="T4" fmla="*/ 88 w 88"/>
                      <a:gd name="T5" fmla="*/ 126 h 1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126">
                        <a:moveTo>
                          <a:pt x="0" y="0"/>
                        </a:moveTo>
                        <a:lnTo>
                          <a:pt x="0" y="126"/>
                        </a:lnTo>
                        <a:lnTo>
                          <a:pt x="88" y="12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36" name="Freeform 868"/>
                  <p:cNvSpPr>
                    <a:spLocks/>
                  </p:cNvSpPr>
                  <p:nvPr/>
                </p:nvSpPr>
                <p:spPr bwMode="auto">
                  <a:xfrm>
                    <a:off x="2484" y="-50556"/>
                    <a:ext cx="129" cy="142"/>
                  </a:xfrm>
                  <a:custGeom>
                    <a:avLst/>
                    <a:gdLst>
                      <a:gd name="T0" fmla="*/ 0 w 129"/>
                      <a:gd name="T1" fmla="*/ 142 h 142"/>
                      <a:gd name="T2" fmla="*/ 0 w 129"/>
                      <a:gd name="T3" fmla="*/ 0 h 142"/>
                      <a:gd name="T4" fmla="*/ 129 w 129"/>
                      <a:gd name="T5" fmla="*/ 0 h 1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9" h="142">
                        <a:moveTo>
                          <a:pt x="0" y="142"/>
                        </a:moveTo>
                        <a:lnTo>
                          <a:pt x="0" y="0"/>
                        </a:lnTo>
                        <a:lnTo>
                          <a:pt x="12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37" name="Rectangle 869"/>
                  <p:cNvSpPr>
                    <a:spLocks noChangeArrowheads="1"/>
                  </p:cNvSpPr>
                  <p:nvPr/>
                </p:nvSpPr>
                <p:spPr bwMode="auto">
                  <a:xfrm>
                    <a:off x="2487" y="-503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3964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938" name="Freeform 870"/>
                  <p:cNvSpPr>
                    <a:spLocks/>
                  </p:cNvSpPr>
                  <p:nvPr/>
                </p:nvSpPr>
                <p:spPr bwMode="auto">
                  <a:xfrm>
                    <a:off x="2484" y="-50408"/>
                    <a:ext cx="0" cy="143"/>
                  </a:xfrm>
                  <a:custGeom>
                    <a:avLst/>
                    <a:gdLst>
                      <a:gd name="T0" fmla="*/ 0 h 143"/>
                      <a:gd name="T1" fmla="*/ 143 h 143"/>
                      <a:gd name="T2" fmla="*/ 143 h 143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143">
                        <a:moveTo>
                          <a:pt x="0" y="0"/>
                        </a:moveTo>
                        <a:lnTo>
                          <a:pt x="0" y="143"/>
                        </a:lnTo>
                        <a:lnTo>
                          <a:pt x="0" y="14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39" name="Freeform 871"/>
                  <p:cNvSpPr>
                    <a:spLocks/>
                  </p:cNvSpPr>
                  <p:nvPr/>
                </p:nvSpPr>
                <p:spPr bwMode="auto">
                  <a:xfrm>
                    <a:off x="2348" y="-50411"/>
                    <a:ext cx="136" cy="207"/>
                  </a:xfrm>
                  <a:custGeom>
                    <a:avLst/>
                    <a:gdLst>
                      <a:gd name="T0" fmla="*/ 0 w 136"/>
                      <a:gd name="T1" fmla="*/ 207 h 207"/>
                      <a:gd name="T2" fmla="*/ 0 w 136"/>
                      <a:gd name="T3" fmla="*/ 0 h 207"/>
                      <a:gd name="T4" fmla="*/ 136 w 136"/>
                      <a:gd name="T5" fmla="*/ 0 h 2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207">
                        <a:moveTo>
                          <a:pt x="0" y="207"/>
                        </a:moveTo>
                        <a:lnTo>
                          <a:pt x="0" y="0"/>
                        </a:lnTo>
                        <a:lnTo>
                          <a:pt x="13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40" name="Rectangle 872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-502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5703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941" name="Freeform 873"/>
                  <p:cNvSpPr>
                    <a:spLocks/>
                  </p:cNvSpPr>
                  <p:nvPr/>
                </p:nvSpPr>
                <p:spPr bwMode="auto">
                  <a:xfrm>
                    <a:off x="2393" y="-50157"/>
                    <a:ext cx="58" cy="163"/>
                  </a:xfrm>
                  <a:custGeom>
                    <a:avLst/>
                    <a:gdLst>
                      <a:gd name="T0" fmla="*/ 0 w 58"/>
                      <a:gd name="T1" fmla="*/ 163 h 163"/>
                      <a:gd name="T2" fmla="*/ 0 w 58"/>
                      <a:gd name="T3" fmla="*/ 0 h 163"/>
                      <a:gd name="T4" fmla="*/ 58 w 58"/>
                      <a:gd name="T5" fmla="*/ 0 h 1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63">
                        <a:moveTo>
                          <a:pt x="0" y="163"/>
                        </a:moveTo>
                        <a:lnTo>
                          <a:pt x="0" y="0"/>
                        </a:lnTo>
                        <a:lnTo>
                          <a:pt x="5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42" name="Rectangle 874"/>
                  <p:cNvSpPr>
                    <a:spLocks noChangeArrowheads="1"/>
                  </p:cNvSpPr>
                  <p:nvPr/>
                </p:nvSpPr>
                <p:spPr bwMode="auto">
                  <a:xfrm>
                    <a:off x="2763" y="-50098"/>
                    <a:ext cx="1590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CP000975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Methylacidiphilum infernorum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V4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943" name="Freeform 875"/>
                  <p:cNvSpPr>
                    <a:spLocks/>
                  </p:cNvSpPr>
                  <p:nvPr/>
                </p:nvSpPr>
                <p:spPr bwMode="auto">
                  <a:xfrm>
                    <a:off x="2760" y="-5004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44" name="Rectangle 876"/>
                  <p:cNvSpPr>
                    <a:spLocks noChangeArrowheads="1"/>
                  </p:cNvSpPr>
                  <p:nvPr/>
                </p:nvSpPr>
                <p:spPr bwMode="auto">
                  <a:xfrm>
                    <a:off x="2763" y="-499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3065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945" name="Freeform 877"/>
                  <p:cNvSpPr>
                    <a:spLocks/>
                  </p:cNvSpPr>
                  <p:nvPr/>
                </p:nvSpPr>
                <p:spPr bwMode="auto">
                  <a:xfrm>
                    <a:off x="2760" y="-4999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46" name="Freeform 878"/>
                  <p:cNvSpPr>
                    <a:spLocks/>
                  </p:cNvSpPr>
                  <p:nvPr/>
                </p:nvSpPr>
                <p:spPr bwMode="auto">
                  <a:xfrm>
                    <a:off x="2456" y="-49995"/>
                    <a:ext cx="304" cy="168"/>
                  </a:xfrm>
                  <a:custGeom>
                    <a:avLst/>
                    <a:gdLst>
                      <a:gd name="T0" fmla="*/ 0 w 304"/>
                      <a:gd name="T1" fmla="*/ 168 h 168"/>
                      <a:gd name="T2" fmla="*/ 0 w 304"/>
                      <a:gd name="T3" fmla="*/ 0 h 168"/>
                      <a:gd name="T4" fmla="*/ 304 w 304"/>
                      <a:gd name="T5" fmla="*/ 0 h 1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" h="168">
                        <a:moveTo>
                          <a:pt x="0" y="168"/>
                        </a:moveTo>
                        <a:lnTo>
                          <a:pt x="0" y="0"/>
                        </a:lnTo>
                        <a:lnTo>
                          <a:pt x="30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47" name="Rectangle 879"/>
                  <p:cNvSpPr>
                    <a:spLocks noChangeArrowheads="1"/>
                  </p:cNvSpPr>
                  <p:nvPr/>
                </p:nvSpPr>
                <p:spPr bwMode="auto">
                  <a:xfrm>
                    <a:off x="2679" y="-498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4569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948" name="Freeform 880"/>
                  <p:cNvSpPr>
                    <a:spLocks/>
                  </p:cNvSpPr>
                  <p:nvPr/>
                </p:nvSpPr>
                <p:spPr bwMode="auto">
                  <a:xfrm>
                    <a:off x="2676" y="-4983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49" name="Rectangle 881"/>
                  <p:cNvSpPr>
                    <a:spLocks noChangeArrowheads="1"/>
                  </p:cNvSpPr>
                  <p:nvPr/>
                </p:nvSpPr>
                <p:spPr bwMode="auto">
                  <a:xfrm>
                    <a:off x="2679" y="-49774"/>
                    <a:ext cx="1316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CP001013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Leptothrix cholodnii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SP-6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950" name="Freeform 882"/>
                  <p:cNvSpPr>
                    <a:spLocks/>
                  </p:cNvSpPr>
                  <p:nvPr/>
                </p:nvSpPr>
                <p:spPr bwMode="auto">
                  <a:xfrm>
                    <a:off x="2676" y="-4977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51" name="Freeform 883"/>
                  <p:cNvSpPr>
                    <a:spLocks/>
                  </p:cNvSpPr>
                  <p:nvPr/>
                </p:nvSpPr>
                <p:spPr bwMode="auto">
                  <a:xfrm>
                    <a:off x="2526" y="-49779"/>
                    <a:ext cx="150" cy="124"/>
                  </a:xfrm>
                  <a:custGeom>
                    <a:avLst/>
                    <a:gdLst>
                      <a:gd name="T0" fmla="*/ 0 w 150"/>
                      <a:gd name="T1" fmla="*/ 124 h 124"/>
                      <a:gd name="T2" fmla="*/ 0 w 150"/>
                      <a:gd name="T3" fmla="*/ 0 h 124"/>
                      <a:gd name="T4" fmla="*/ 150 w 150"/>
                      <a:gd name="T5" fmla="*/ 0 h 1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0" h="124">
                        <a:moveTo>
                          <a:pt x="0" y="124"/>
                        </a:moveTo>
                        <a:lnTo>
                          <a:pt x="0" y="0"/>
                        </a:lnTo>
                        <a:lnTo>
                          <a:pt x="15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52" name="Rectangle 884"/>
                  <p:cNvSpPr>
                    <a:spLocks noChangeArrowheads="1"/>
                  </p:cNvSpPr>
                  <p:nvPr/>
                </p:nvSpPr>
                <p:spPr bwMode="auto">
                  <a:xfrm>
                    <a:off x="2623" y="-496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4426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953" name="Freeform 885"/>
                  <p:cNvSpPr>
                    <a:spLocks/>
                  </p:cNvSpPr>
                  <p:nvPr/>
                </p:nvSpPr>
                <p:spPr bwMode="auto">
                  <a:xfrm>
                    <a:off x="2620" y="-49617"/>
                    <a:ext cx="0" cy="91"/>
                  </a:xfrm>
                  <a:custGeom>
                    <a:avLst/>
                    <a:gdLst>
                      <a:gd name="T0" fmla="*/ 91 h 91"/>
                      <a:gd name="T1" fmla="*/ 0 h 91"/>
                      <a:gd name="T2" fmla="*/ 0 h 9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54" name="Rectangle 886"/>
                  <p:cNvSpPr>
                    <a:spLocks noChangeArrowheads="1"/>
                  </p:cNvSpPr>
                  <p:nvPr/>
                </p:nvSpPr>
                <p:spPr bwMode="auto">
                  <a:xfrm>
                    <a:off x="2629" y="-49558"/>
                    <a:ext cx="1728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AEVM01000015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Methylocystis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sp</a:t>
                    </a:r>
                    <a:r>
                      <a: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.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ATCC 49242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955" name="Freeform 887"/>
                  <p:cNvSpPr>
                    <a:spLocks/>
                  </p:cNvSpPr>
                  <p:nvPr/>
                </p:nvSpPr>
                <p:spPr bwMode="auto">
                  <a:xfrm>
                    <a:off x="2626" y="-49509"/>
                    <a:ext cx="0" cy="78"/>
                  </a:xfrm>
                  <a:custGeom>
                    <a:avLst/>
                    <a:gdLst>
                      <a:gd name="T0" fmla="*/ 78 h 78"/>
                      <a:gd name="T1" fmla="*/ 0 h 78"/>
                      <a:gd name="T2" fmla="*/ 0 h 78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56" name="Rectangle 888"/>
                  <p:cNvSpPr>
                    <a:spLocks noChangeArrowheads="1"/>
                  </p:cNvSpPr>
                  <p:nvPr/>
                </p:nvSpPr>
                <p:spPr bwMode="auto">
                  <a:xfrm>
                    <a:off x="2763" y="-49450"/>
                    <a:ext cx="2000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CP001016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Beijerinckia indica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subsp. indica ATCC 9039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957" name="Freeform 889"/>
                  <p:cNvSpPr>
                    <a:spLocks/>
                  </p:cNvSpPr>
                  <p:nvPr/>
                </p:nvSpPr>
                <p:spPr bwMode="auto">
                  <a:xfrm>
                    <a:off x="2760" y="-4940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58" name="Rectangle 890"/>
                  <p:cNvSpPr>
                    <a:spLocks noChangeArrowheads="1"/>
                  </p:cNvSpPr>
                  <p:nvPr/>
                </p:nvSpPr>
                <p:spPr bwMode="auto">
                  <a:xfrm>
                    <a:off x="2763" y="-493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2911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959" name="Freeform 891"/>
                  <p:cNvSpPr>
                    <a:spLocks/>
                  </p:cNvSpPr>
                  <p:nvPr/>
                </p:nvSpPr>
                <p:spPr bwMode="auto">
                  <a:xfrm>
                    <a:off x="2760" y="-4934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60" name="Freeform 892"/>
                  <p:cNvSpPr>
                    <a:spLocks/>
                  </p:cNvSpPr>
                  <p:nvPr/>
                </p:nvSpPr>
                <p:spPr bwMode="auto">
                  <a:xfrm>
                    <a:off x="2626" y="-49425"/>
                    <a:ext cx="134" cy="78"/>
                  </a:xfrm>
                  <a:custGeom>
                    <a:avLst/>
                    <a:gdLst>
                      <a:gd name="T0" fmla="*/ 0 w 134"/>
                      <a:gd name="T1" fmla="*/ 0 h 78"/>
                      <a:gd name="T2" fmla="*/ 0 w 134"/>
                      <a:gd name="T3" fmla="*/ 78 h 78"/>
                      <a:gd name="T4" fmla="*/ 134 w 134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4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34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61" name="Freeform 893"/>
                  <p:cNvSpPr>
                    <a:spLocks/>
                  </p:cNvSpPr>
                  <p:nvPr/>
                </p:nvSpPr>
                <p:spPr bwMode="auto">
                  <a:xfrm>
                    <a:off x="2620" y="-49520"/>
                    <a:ext cx="6" cy="92"/>
                  </a:xfrm>
                  <a:custGeom>
                    <a:avLst/>
                    <a:gdLst>
                      <a:gd name="T0" fmla="*/ 0 w 6"/>
                      <a:gd name="T1" fmla="*/ 0 h 92"/>
                      <a:gd name="T2" fmla="*/ 0 w 6"/>
                      <a:gd name="T3" fmla="*/ 92 h 92"/>
                      <a:gd name="T4" fmla="*/ 6 w 6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6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62" name="Freeform 894"/>
                  <p:cNvSpPr>
                    <a:spLocks/>
                  </p:cNvSpPr>
                  <p:nvPr/>
                </p:nvSpPr>
                <p:spPr bwMode="auto">
                  <a:xfrm>
                    <a:off x="2526" y="-49649"/>
                    <a:ext cx="94" cy="126"/>
                  </a:xfrm>
                  <a:custGeom>
                    <a:avLst/>
                    <a:gdLst>
                      <a:gd name="T0" fmla="*/ 0 w 94"/>
                      <a:gd name="T1" fmla="*/ 0 h 126"/>
                      <a:gd name="T2" fmla="*/ 0 w 94"/>
                      <a:gd name="T3" fmla="*/ 126 h 126"/>
                      <a:gd name="T4" fmla="*/ 94 w 94"/>
                      <a:gd name="T5" fmla="*/ 126 h 1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4" h="126">
                        <a:moveTo>
                          <a:pt x="0" y="0"/>
                        </a:moveTo>
                        <a:lnTo>
                          <a:pt x="0" y="126"/>
                        </a:lnTo>
                        <a:lnTo>
                          <a:pt x="94" y="12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63" name="Freeform 895"/>
                  <p:cNvSpPr>
                    <a:spLocks/>
                  </p:cNvSpPr>
                  <p:nvPr/>
                </p:nvSpPr>
                <p:spPr bwMode="auto">
                  <a:xfrm>
                    <a:off x="2456" y="-49821"/>
                    <a:ext cx="70" cy="169"/>
                  </a:xfrm>
                  <a:custGeom>
                    <a:avLst/>
                    <a:gdLst>
                      <a:gd name="T0" fmla="*/ 0 w 70"/>
                      <a:gd name="T1" fmla="*/ 0 h 169"/>
                      <a:gd name="T2" fmla="*/ 0 w 70"/>
                      <a:gd name="T3" fmla="*/ 169 h 169"/>
                      <a:gd name="T4" fmla="*/ 70 w 70"/>
                      <a:gd name="T5" fmla="*/ 169 h 1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0" h="169">
                        <a:moveTo>
                          <a:pt x="0" y="0"/>
                        </a:moveTo>
                        <a:lnTo>
                          <a:pt x="0" y="169"/>
                        </a:lnTo>
                        <a:lnTo>
                          <a:pt x="70" y="16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64" name="Freeform 896"/>
                  <p:cNvSpPr>
                    <a:spLocks/>
                  </p:cNvSpPr>
                  <p:nvPr/>
                </p:nvSpPr>
                <p:spPr bwMode="auto">
                  <a:xfrm>
                    <a:off x="2393" y="-49988"/>
                    <a:ext cx="63" cy="164"/>
                  </a:xfrm>
                  <a:custGeom>
                    <a:avLst/>
                    <a:gdLst>
                      <a:gd name="T0" fmla="*/ 0 w 63"/>
                      <a:gd name="T1" fmla="*/ 0 h 164"/>
                      <a:gd name="T2" fmla="*/ 0 w 63"/>
                      <a:gd name="T3" fmla="*/ 164 h 164"/>
                      <a:gd name="T4" fmla="*/ 63 w 63"/>
                      <a:gd name="T5" fmla="*/ 164 h 1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3" h="164">
                        <a:moveTo>
                          <a:pt x="0" y="0"/>
                        </a:moveTo>
                        <a:lnTo>
                          <a:pt x="0" y="164"/>
                        </a:lnTo>
                        <a:lnTo>
                          <a:pt x="63" y="16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65" name="Freeform 897"/>
                  <p:cNvSpPr>
                    <a:spLocks/>
                  </p:cNvSpPr>
                  <p:nvPr/>
                </p:nvSpPr>
                <p:spPr bwMode="auto">
                  <a:xfrm>
                    <a:off x="2348" y="-50198"/>
                    <a:ext cx="45" cy="207"/>
                  </a:xfrm>
                  <a:custGeom>
                    <a:avLst/>
                    <a:gdLst>
                      <a:gd name="T0" fmla="*/ 0 w 45"/>
                      <a:gd name="T1" fmla="*/ 0 h 207"/>
                      <a:gd name="T2" fmla="*/ 0 w 45"/>
                      <a:gd name="T3" fmla="*/ 207 h 207"/>
                      <a:gd name="T4" fmla="*/ 45 w 45"/>
                      <a:gd name="T5" fmla="*/ 207 h 2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5" h="207">
                        <a:moveTo>
                          <a:pt x="0" y="0"/>
                        </a:moveTo>
                        <a:lnTo>
                          <a:pt x="0" y="207"/>
                        </a:lnTo>
                        <a:lnTo>
                          <a:pt x="45" y="20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66" name="Freeform 898"/>
                  <p:cNvSpPr>
                    <a:spLocks/>
                  </p:cNvSpPr>
                  <p:nvPr/>
                </p:nvSpPr>
                <p:spPr bwMode="auto">
                  <a:xfrm>
                    <a:off x="2334" y="-50709"/>
                    <a:ext cx="14" cy="508"/>
                  </a:xfrm>
                  <a:custGeom>
                    <a:avLst/>
                    <a:gdLst>
                      <a:gd name="T0" fmla="*/ 0 w 14"/>
                      <a:gd name="T1" fmla="*/ 0 h 508"/>
                      <a:gd name="T2" fmla="*/ 0 w 14"/>
                      <a:gd name="T3" fmla="*/ 508 h 508"/>
                      <a:gd name="T4" fmla="*/ 14 w 14"/>
                      <a:gd name="T5" fmla="*/ 508 h 5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" h="508">
                        <a:moveTo>
                          <a:pt x="0" y="0"/>
                        </a:moveTo>
                        <a:lnTo>
                          <a:pt x="0" y="508"/>
                        </a:lnTo>
                        <a:lnTo>
                          <a:pt x="14" y="50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67" name="Freeform 899"/>
                  <p:cNvSpPr>
                    <a:spLocks/>
                  </p:cNvSpPr>
                  <p:nvPr/>
                </p:nvSpPr>
                <p:spPr bwMode="auto">
                  <a:xfrm>
                    <a:off x="2279" y="-51242"/>
                    <a:ext cx="55" cy="530"/>
                  </a:xfrm>
                  <a:custGeom>
                    <a:avLst/>
                    <a:gdLst>
                      <a:gd name="T0" fmla="*/ 0 w 55"/>
                      <a:gd name="T1" fmla="*/ 0 h 530"/>
                      <a:gd name="T2" fmla="*/ 0 w 55"/>
                      <a:gd name="T3" fmla="*/ 530 h 530"/>
                      <a:gd name="T4" fmla="*/ 55 w 55"/>
                      <a:gd name="T5" fmla="*/ 530 h 5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5" h="530">
                        <a:moveTo>
                          <a:pt x="0" y="0"/>
                        </a:moveTo>
                        <a:lnTo>
                          <a:pt x="0" y="530"/>
                        </a:lnTo>
                        <a:lnTo>
                          <a:pt x="55" y="53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68" name="Freeform 900"/>
                  <p:cNvSpPr>
                    <a:spLocks/>
                  </p:cNvSpPr>
                  <p:nvPr/>
                </p:nvSpPr>
                <p:spPr bwMode="auto">
                  <a:xfrm>
                    <a:off x="2199" y="-51753"/>
                    <a:ext cx="80" cy="508"/>
                  </a:xfrm>
                  <a:custGeom>
                    <a:avLst/>
                    <a:gdLst>
                      <a:gd name="T0" fmla="*/ 0 w 80"/>
                      <a:gd name="T1" fmla="*/ 0 h 508"/>
                      <a:gd name="T2" fmla="*/ 0 w 80"/>
                      <a:gd name="T3" fmla="*/ 508 h 508"/>
                      <a:gd name="T4" fmla="*/ 80 w 80"/>
                      <a:gd name="T5" fmla="*/ 508 h 5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0" h="508">
                        <a:moveTo>
                          <a:pt x="0" y="0"/>
                        </a:moveTo>
                        <a:lnTo>
                          <a:pt x="0" y="508"/>
                        </a:lnTo>
                        <a:lnTo>
                          <a:pt x="80" y="50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69" name="Freeform 901"/>
                  <p:cNvSpPr>
                    <a:spLocks/>
                  </p:cNvSpPr>
                  <p:nvPr/>
                </p:nvSpPr>
                <p:spPr bwMode="auto">
                  <a:xfrm>
                    <a:off x="2163" y="-52466"/>
                    <a:ext cx="36" cy="710"/>
                  </a:xfrm>
                  <a:custGeom>
                    <a:avLst/>
                    <a:gdLst>
                      <a:gd name="T0" fmla="*/ 0 w 36"/>
                      <a:gd name="T1" fmla="*/ 0 h 710"/>
                      <a:gd name="T2" fmla="*/ 0 w 36"/>
                      <a:gd name="T3" fmla="*/ 710 h 710"/>
                      <a:gd name="T4" fmla="*/ 36 w 36"/>
                      <a:gd name="T5" fmla="*/ 710 h 7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710">
                        <a:moveTo>
                          <a:pt x="0" y="0"/>
                        </a:moveTo>
                        <a:lnTo>
                          <a:pt x="0" y="710"/>
                        </a:lnTo>
                        <a:lnTo>
                          <a:pt x="36" y="71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70" name="Freeform 902"/>
                  <p:cNvSpPr>
                    <a:spLocks/>
                  </p:cNvSpPr>
                  <p:nvPr/>
                </p:nvSpPr>
                <p:spPr bwMode="auto">
                  <a:xfrm>
                    <a:off x="2117" y="-53129"/>
                    <a:ext cx="46" cy="660"/>
                  </a:xfrm>
                  <a:custGeom>
                    <a:avLst/>
                    <a:gdLst>
                      <a:gd name="T0" fmla="*/ 0 w 46"/>
                      <a:gd name="T1" fmla="*/ 0 h 660"/>
                      <a:gd name="T2" fmla="*/ 0 w 46"/>
                      <a:gd name="T3" fmla="*/ 660 h 660"/>
                      <a:gd name="T4" fmla="*/ 46 w 46"/>
                      <a:gd name="T5" fmla="*/ 660 h 66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6" h="660">
                        <a:moveTo>
                          <a:pt x="0" y="0"/>
                        </a:moveTo>
                        <a:lnTo>
                          <a:pt x="0" y="660"/>
                        </a:lnTo>
                        <a:lnTo>
                          <a:pt x="46" y="66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71" name="Freeform 903"/>
                  <p:cNvSpPr>
                    <a:spLocks/>
                  </p:cNvSpPr>
                  <p:nvPr/>
                </p:nvSpPr>
                <p:spPr bwMode="auto">
                  <a:xfrm>
                    <a:off x="2055" y="-54105"/>
                    <a:ext cx="62" cy="973"/>
                  </a:xfrm>
                  <a:custGeom>
                    <a:avLst/>
                    <a:gdLst>
                      <a:gd name="T0" fmla="*/ 0 w 62"/>
                      <a:gd name="T1" fmla="*/ 0 h 973"/>
                      <a:gd name="T2" fmla="*/ 0 w 62"/>
                      <a:gd name="T3" fmla="*/ 973 h 973"/>
                      <a:gd name="T4" fmla="*/ 62 w 62"/>
                      <a:gd name="T5" fmla="*/ 973 h 9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2" h="973">
                        <a:moveTo>
                          <a:pt x="0" y="0"/>
                        </a:moveTo>
                        <a:lnTo>
                          <a:pt x="0" y="973"/>
                        </a:lnTo>
                        <a:lnTo>
                          <a:pt x="62" y="97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72" name="Freeform 904"/>
                  <p:cNvSpPr>
                    <a:spLocks/>
                  </p:cNvSpPr>
                  <p:nvPr/>
                </p:nvSpPr>
                <p:spPr bwMode="auto">
                  <a:xfrm>
                    <a:off x="1959" y="-54977"/>
                    <a:ext cx="96" cy="869"/>
                  </a:xfrm>
                  <a:custGeom>
                    <a:avLst/>
                    <a:gdLst>
                      <a:gd name="T0" fmla="*/ 0 w 96"/>
                      <a:gd name="T1" fmla="*/ 0 h 869"/>
                      <a:gd name="T2" fmla="*/ 0 w 96"/>
                      <a:gd name="T3" fmla="*/ 869 h 869"/>
                      <a:gd name="T4" fmla="*/ 96 w 96"/>
                      <a:gd name="T5" fmla="*/ 869 h 8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6" h="869">
                        <a:moveTo>
                          <a:pt x="0" y="0"/>
                        </a:moveTo>
                        <a:lnTo>
                          <a:pt x="0" y="869"/>
                        </a:lnTo>
                        <a:lnTo>
                          <a:pt x="96" y="86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73" name="Freeform 905"/>
                  <p:cNvSpPr>
                    <a:spLocks/>
                  </p:cNvSpPr>
                  <p:nvPr/>
                </p:nvSpPr>
                <p:spPr bwMode="auto">
                  <a:xfrm>
                    <a:off x="1815" y="-55971"/>
                    <a:ext cx="144" cy="991"/>
                  </a:xfrm>
                  <a:custGeom>
                    <a:avLst/>
                    <a:gdLst>
                      <a:gd name="T0" fmla="*/ 0 w 144"/>
                      <a:gd name="T1" fmla="*/ 0 h 991"/>
                      <a:gd name="T2" fmla="*/ 0 w 144"/>
                      <a:gd name="T3" fmla="*/ 991 h 991"/>
                      <a:gd name="T4" fmla="*/ 144 w 144"/>
                      <a:gd name="T5" fmla="*/ 991 h 9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4" h="991">
                        <a:moveTo>
                          <a:pt x="0" y="0"/>
                        </a:moveTo>
                        <a:lnTo>
                          <a:pt x="0" y="991"/>
                        </a:lnTo>
                        <a:lnTo>
                          <a:pt x="144" y="99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74" name="Freeform 906"/>
                  <p:cNvSpPr>
                    <a:spLocks/>
                  </p:cNvSpPr>
                  <p:nvPr/>
                </p:nvSpPr>
                <p:spPr bwMode="auto">
                  <a:xfrm>
                    <a:off x="1790" y="-56816"/>
                    <a:ext cx="25" cy="842"/>
                  </a:xfrm>
                  <a:custGeom>
                    <a:avLst/>
                    <a:gdLst>
                      <a:gd name="T0" fmla="*/ 0 w 25"/>
                      <a:gd name="T1" fmla="*/ 0 h 842"/>
                      <a:gd name="T2" fmla="*/ 0 w 25"/>
                      <a:gd name="T3" fmla="*/ 842 h 842"/>
                      <a:gd name="T4" fmla="*/ 25 w 25"/>
                      <a:gd name="T5" fmla="*/ 842 h 8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" h="842">
                        <a:moveTo>
                          <a:pt x="0" y="0"/>
                        </a:moveTo>
                        <a:lnTo>
                          <a:pt x="0" y="842"/>
                        </a:lnTo>
                        <a:lnTo>
                          <a:pt x="25" y="84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75" name="Freeform 907"/>
                  <p:cNvSpPr>
                    <a:spLocks/>
                  </p:cNvSpPr>
                  <p:nvPr/>
                </p:nvSpPr>
                <p:spPr bwMode="auto">
                  <a:xfrm>
                    <a:off x="1587" y="-57683"/>
                    <a:ext cx="203" cy="864"/>
                  </a:xfrm>
                  <a:custGeom>
                    <a:avLst/>
                    <a:gdLst>
                      <a:gd name="T0" fmla="*/ 0 w 203"/>
                      <a:gd name="T1" fmla="*/ 0 h 864"/>
                      <a:gd name="T2" fmla="*/ 0 w 203"/>
                      <a:gd name="T3" fmla="*/ 864 h 864"/>
                      <a:gd name="T4" fmla="*/ 203 w 203"/>
                      <a:gd name="T5" fmla="*/ 864 h 8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3" h="864">
                        <a:moveTo>
                          <a:pt x="0" y="0"/>
                        </a:moveTo>
                        <a:lnTo>
                          <a:pt x="0" y="864"/>
                        </a:lnTo>
                        <a:lnTo>
                          <a:pt x="203" y="86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76" name="Freeform 908"/>
                  <p:cNvSpPr>
                    <a:spLocks/>
                  </p:cNvSpPr>
                  <p:nvPr/>
                </p:nvSpPr>
                <p:spPr bwMode="auto">
                  <a:xfrm>
                    <a:off x="1451" y="-59705"/>
                    <a:ext cx="136" cy="2019"/>
                  </a:xfrm>
                  <a:custGeom>
                    <a:avLst/>
                    <a:gdLst>
                      <a:gd name="T0" fmla="*/ 0 w 136"/>
                      <a:gd name="T1" fmla="*/ 0 h 2019"/>
                      <a:gd name="T2" fmla="*/ 0 w 136"/>
                      <a:gd name="T3" fmla="*/ 2019 h 2019"/>
                      <a:gd name="T4" fmla="*/ 136 w 136"/>
                      <a:gd name="T5" fmla="*/ 2019 h 20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2019">
                        <a:moveTo>
                          <a:pt x="0" y="0"/>
                        </a:moveTo>
                        <a:lnTo>
                          <a:pt x="0" y="2019"/>
                        </a:lnTo>
                        <a:lnTo>
                          <a:pt x="136" y="20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77" name="Line 909"/>
                  <p:cNvSpPr>
                    <a:spLocks noChangeShapeType="1"/>
                  </p:cNvSpPr>
                  <p:nvPr/>
                </p:nvSpPr>
                <p:spPr bwMode="auto">
                  <a:xfrm>
                    <a:off x="5430" y="-81624"/>
                    <a:ext cx="0" cy="32370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78" name="Rectangle 910"/>
                  <p:cNvSpPr>
                    <a:spLocks noChangeArrowheads="1"/>
                  </p:cNvSpPr>
                  <p:nvPr/>
                </p:nvSpPr>
                <p:spPr bwMode="auto">
                  <a:xfrm>
                    <a:off x="5496" y="-65528"/>
                    <a:ext cx="483" cy="15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lvl="0"/>
                    <a:r>
                      <a: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宋体" pitchFamily="2" charset="-122"/>
                        <a:cs typeface="宋体" pitchFamily="2" charset="-122"/>
                      </a:rPr>
                      <a:t>Cluster </a:t>
                    </a:r>
                    <a:r>
                      <a:rPr lang="en-US" altLang="zh-CN" sz="1600" dirty="0">
                        <a:solidFill>
                          <a:srgbClr val="000000"/>
                        </a:solidFill>
                        <a:latin typeface="Tahoma" pitchFamily="34" charset="0"/>
                      </a:rPr>
                      <a:t>I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979" name="Line 911"/>
                  <p:cNvSpPr>
                    <a:spLocks noChangeShapeType="1"/>
                  </p:cNvSpPr>
                  <p:nvPr/>
                </p:nvSpPr>
                <p:spPr bwMode="auto">
                  <a:xfrm>
                    <a:off x="914" y="-59708"/>
                    <a:ext cx="537" cy="0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80" name="Rectangle 912"/>
                  <p:cNvSpPr>
                    <a:spLocks noChangeArrowheads="1"/>
                  </p:cNvSpPr>
                  <p:nvPr/>
                </p:nvSpPr>
                <p:spPr bwMode="auto">
                  <a:xfrm>
                    <a:off x="3345" y="-49234"/>
                    <a:ext cx="2058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2 CAA32055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Methanothermococcus thermolithotrophicus</a:t>
                    </a:r>
                    <a:endParaRPr kumimoji="0" lang="zh-CN" altLang="zh-CN" sz="18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981" name="Freeform 913"/>
                  <p:cNvSpPr>
                    <a:spLocks/>
                  </p:cNvSpPr>
                  <p:nvPr/>
                </p:nvSpPr>
                <p:spPr bwMode="auto">
                  <a:xfrm>
                    <a:off x="2517" y="-49185"/>
                    <a:ext cx="825" cy="51"/>
                  </a:xfrm>
                  <a:custGeom>
                    <a:avLst/>
                    <a:gdLst>
                      <a:gd name="T0" fmla="*/ 0 w 825"/>
                      <a:gd name="T1" fmla="*/ 51 h 51"/>
                      <a:gd name="T2" fmla="*/ 0 w 825"/>
                      <a:gd name="T3" fmla="*/ 0 h 51"/>
                      <a:gd name="T4" fmla="*/ 825 w 825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25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82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82" name="Rectangle 914"/>
                  <p:cNvSpPr>
                    <a:spLocks noChangeArrowheads="1"/>
                  </p:cNvSpPr>
                  <p:nvPr/>
                </p:nvSpPr>
                <p:spPr bwMode="auto">
                  <a:xfrm>
                    <a:off x="2857" y="-49126"/>
                    <a:ext cx="1985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2 ABK78681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Hyperthermophilic methanogen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FS406-22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983" name="Freeform 915"/>
                  <p:cNvSpPr>
                    <a:spLocks/>
                  </p:cNvSpPr>
                  <p:nvPr/>
                </p:nvSpPr>
                <p:spPr bwMode="auto">
                  <a:xfrm>
                    <a:off x="2517" y="-49128"/>
                    <a:ext cx="337" cy="51"/>
                  </a:xfrm>
                  <a:custGeom>
                    <a:avLst/>
                    <a:gdLst>
                      <a:gd name="T0" fmla="*/ 0 w 337"/>
                      <a:gd name="T1" fmla="*/ 0 h 51"/>
                      <a:gd name="T2" fmla="*/ 0 w 337"/>
                      <a:gd name="T3" fmla="*/ 51 h 51"/>
                      <a:gd name="T4" fmla="*/ 337 w 33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33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84" name="Freeform 916"/>
                  <p:cNvSpPr>
                    <a:spLocks/>
                  </p:cNvSpPr>
                  <p:nvPr/>
                </p:nvSpPr>
                <p:spPr bwMode="auto">
                  <a:xfrm>
                    <a:off x="1646" y="-49131"/>
                    <a:ext cx="871" cy="183"/>
                  </a:xfrm>
                  <a:custGeom>
                    <a:avLst/>
                    <a:gdLst>
                      <a:gd name="T0" fmla="*/ 0 w 871"/>
                      <a:gd name="T1" fmla="*/ 183 h 183"/>
                      <a:gd name="T2" fmla="*/ 0 w 871"/>
                      <a:gd name="T3" fmla="*/ 0 h 183"/>
                      <a:gd name="T4" fmla="*/ 871 w 871"/>
                      <a:gd name="T5" fmla="*/ 0 h 1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71" h="183">
                        <a:moveTo>
                          <a:pt x="0" y="183"/>
                        </a:moveTo>
                        <a:lnTo>
                          <a:pt x="0" y="0"/>
                        </a:lnTo>
                        <a:lnTo>
                          <a:pt x="87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85" name="Rectangle 917"/>
                  <p:cNvSpPr>
                    <a:spLocks noChangeArrowheads="1"/>
                  </p:cNvSpPr>
                  <p:nvPr/>
                </p:nvSpPr>
                <p:spPr bwMode="auto">
                  <a:xfrm>
                    <a:off x="2962" y="-490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3998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986" name="Freeform 918"/>
                  <p:cNvSpPr>
                    <a:spLocks/>
                  </p:cNvSpPr>
                  <p:nvPr/>
                </p:nvSpPr>
                <p:spPr bwMode="auto">
                  <a:xfrm>
                    <a:off x="1887" y="-48969"/>
                    <a:ext cx="1072" cy="207"/>
                  </a:xfrm>
                  <a:custGeom>
                    <a:avLst/>
                    <a:gdLst>
                      <a:gd name="T0" fmla="*/ 0 w 1072"/>
                      <a:gd name="T1" fmla="*/ 207 h 207"/>
                      <a:gd name="T2" fmla="*/ 0 w 1072"/>
                      <a:gd name="T3" fmla="*/ 0 h 207"/>
                      <a:gd name="T4" fmla="*/ 1072 w 1072"/>
                      <a:gd name="T5" fmla="*/ 0 h 2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72" h="207">
                        <a:moveTo>
                          <a:pt x="0" y="207"/>
                        </a:moveTo>
                        <a:lnTo>
                          <a:pt x="0" y="0"/>
                        </a:lnTo>
                        <a:lnTo>
                          <a:pt x="107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87" name="Rectangle 919"/>
                  <p:cNvSpPr>
                    <a:spLocks noChangeArrowheads="1"/>
                  </p:cNvSpPr>
                  <p:nvPr/>
                </p:nvSpPr>
                <p:spPr bwMode="auto">
                  <a:xfrm>
                    <a:off x="3153" y="-489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7015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988" name="Freeform 920"/>
                  <p:cNvSpPr>
                    <a:spLocks/>
                  </p:cNvSpPr>
                  <p:nvPr/>
                </p:nvSpPr>
                <p:spPr bwMode="auto">
                  <a:xfrm>
                    <a:off x="3150" y="-4886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89" name="Rectangle 921"/>
                  <p:cNvSpPr>
                    <a:spLocks noChangeArrowheads="1"/>
                  </p:cNvSpPr>
                  <p:nvPr/>
                </p:nvSpPr>
                <p:spPr bwMode="auto">
                  <a:xfrm>
                    <a:off x="3153" y="-48802"/>
                    <a:ext cx="1704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CP001096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Rhodopseudomonas palustris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TIE-1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990" name="Freeform 922"/>
                  <p:cNvSpPr>
                    <a:spLocks/>
                  </p:cNvSpPr>
                  <p:nvPr/>
                </p:nvSpPr>
                <p:spPr bwMode="auto">
                  <a:xfrm>
                    <a:off x="3150" y="-4880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91" name="Freeform 923"/>
                  <p:cNvSpPr>
                    <a:spLocks/>
                  </p:cNvSpPr>
                  <p:nvPr/>
                </p:nvSpPr>
                <p:spPr bwMode="auto">
                  <a:xfrm>
                    <a:off x="2147" y="-48807"/>
                    <a:ext cx="1003" cy="78"/>
                  </a:xfrm>
                  <a:custGeom>
                    <a:avLst/>
                    <a:gdLst>
                      <a:gd name="T0" fmla="*/ 0 w 1003"/>
                      <a:gd name="T1" fmla="*/ 78 h 78"/>
                      <a:gd name="T2" fmla="*/ 0 w 1003"/>
                      <a:gd name="T3" fmla="*/ 0 h 78"/>
                      <a:gd name="T4" fmla="*/ 1003 w 1003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03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00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92" name="Rectangle 924"/>
                  <p:cNvSpPr>
                    <a:spLocks noChangeArrowheads="1"/>
                  </p:cNvSpPr>
                  <p:nvPr/>
                </p:nvSpPr>
                <p:spPr bwMode="auto">
                  <a:xfrm>
                    <a:off x="3349" y="-48694"/>
                    <a:ext cx="1942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2 ACF14285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Chloroherpeton thalassium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ATCC 35110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993" name="Freeform 925"/>
                  <p:cNvSpPr>
                    <a:spLocks/>
                  </p:cNvSpPr>
                  <p:nvPr/>
                </p:nvSpPr>
                <p:spPr bwMode="auto">
                  <a:xfrm>
                    <a:off x="2147" y="-48723"/>
                    <a:ext cx="1199" cy="78"/>
                  </a:xfrm>
                  <a:custGeom>
                    <a:avLst/>
                    <a:gdLst>
                      <a:gd name="T0" fmla="*/ 0 w 1199"/>
                      <a:gd name="T1" fmla="*/ 0 h 78"/>
                      <a:gd name="T2" fmla="*/ 0 w 1199"/>
                      <a:gd name="T3" fmla="*/ 78 h 78"/>
                      <a:gd name="T4" fmla="*/ 1199 w 1199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99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199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94" name="Freeform 926"/>
                  <p:cNvSpPr>
                    <a:spLocks/>
                  </p:cNvSpPr>
                  <p:nvPr/>
                </p:nvSpPr>
                <p:spPr bwMode="auto">
                  <a:xfrm>
                    <a:off x="2015" y="-48726"/>
                    <a:ext cx="132" cy="175"/>
                  </a:xfrm>
                  <a:custGeom>
                    <a:avLst/>
                    <a:gdLst>
                      <a:gd name="T0" fmla="*/ 0 w 132"/>
                      <a:gd name="T1" fmla="*/ 175 h 175"/>
                      <a:gd name="T2" fmla="*/ 0 w 132"/>
                      <a:gd name="T3" fmla="*/ 0 h 175"/>
                      <a:gd name="T4" fmla="*/ 132 w 132"/>
                      <a:gd name="T5" fmla="*/ 0 h 1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2" h="175">
                        <a:moveTo>
                          <a:pt x="0" y="175"/>
                        </a:moveTo>
                        <a:lnTo>
                          <a:pt x="0" y="0"/>
                        </a:lnTo>
                        <a:lnTo>
                          <a:pt x="13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95" name="Rectangle 927"/>
                  <p:cNvSpPr>
                    <a:spLocks noChangeArrowheads="1"/>
                  </p:cNvSpPr>
                  <p:nvPr/>
                </p:nvSpPr>
                <p:spPr bwMode="auto">
                  <a:xfrm>
                    <a:off x="3178" y="-48586"/>
                    <a:ext cx="1339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2 CAA39552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Methanosarcina barkeri</a:t>
                    </a:r>
                    <a:endParaRPr kumimoji="0" lang="zh-CN" altLang="zh-CN" sz="18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996" name="Freeform 928"/>
                  <p:cNvSpPr>
                    <a:spLocks/>
                  </p:cNvSpPr>
                  <p:nvPr/>
                </p:nvSpPr>
                <p:spPr bwMode="auto">
                  <a:xfrm>
                    <a:off x="2282" y="-48537"/>
                    <a:ext cx="893" cy="165"/>
                  </a:xfrm>
                  <a:custGeom>
                    <a:avLst/>
                    <a:gdLst>
                      <a:gd name="T0" fmla="*/ 0 w 893"/>
                      <a:gd name="T1" fmla="*/ 165 h 165"/>
                      <a:gd name="T2" fmla="*/ 0 w 893"/>
                      <a:gd name="T3" fmla="*/ 0 h 165"/>
                      <a:gd name="T4" fmla="*/ 893 w 893"/>
                      <a:gd name="T5" fmla="*/ 0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93" h="165">
                        <a:moveTo>
                          <a:pt x="0" y="165"/>
                        </a:moveTo>
                        <a:lnTo>
                          <a:pt x="0" y="0"/>
                        </a:lnTo>
                        <a:lnTo>
                          <a:pt x="89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97" name="Rectangle 929"/>
                  <p:cNvSpPr>
                    <a:spLocks noChangeArrowheads="1"/>
                  </p:cNvSpPr>
                  <p:nvPr/>
                </p:nvSpPr>
                <p:spPr bwMode="auto">
                  <a:xfrm>
                    <a:off x="3043" y="-484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3637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998" name="Freeform 930"/>
                  <p:cNvSpPr>
                    <a:spLocks/>
                  </p:cNvSpPr>
                  <p:nvPr/>
                </p:nvSpPr>
                <p:spPr bwMode="auto">
                  <a:xfrm>
                    <a:off x="3040" y="-4842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99" name="Rectangle 931"/>
                  <p:cNvSpPr>
                    <a:spLocks noChangeArrowheads="1"/>
                  </p:cNvSpPr>
                  <p:nvPr/>
                </p:nvSpPr>
                <p:spPr bwMode="auto">
                  <a:xfrm>
                    <a:off x="3043" y="-48370"/>
                    <a:ext cx="1821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CP002547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Syntrophobotulus glycolicus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8271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00" name="Freeform 932"/>
                  <p:cNvSpPr>
                    <a:spLocks/>
                  </p:cNvSpPr>
                  <p:nvPr/>
                </p:nvSpPr>
                <p:spPr bwMode="auto">
                  <a:xfrm>
                    <a:off x="3040" y="-4837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01" name="Freeform 933"/>
                  <p:cNvSpPr>
                    <a:spLocks/>
                  </p:cNvSpPr>
                  <p:nvPr/>
                </p:nvSpPr>
                <p:spPr bwMode="auto">
                  <a:xfrm>
                    <a:off x="2381" y="-48375"/>
                    <a:ext cx="659" cy="172"/>
                  </a:xfrm>
                  <a:custGeom>
                    <a:avLst/>
                    <a:gdLst>
                      <a:gd name="T0" fmla="*/ 0 w 659"/>
                      <a:gd name="T1" fmla="*/ 172 h 172"/>
                      <a:gd name="T2" fmla="*/ 0 w 659"/>
                      <a:gd name="T3" fmla="*/ 0 h 172"/>
                      <a:gd name="T4" fmla="*/ 659 w 659"/>
                      <a:gd name="T5" fmla="*/ 0 h 1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59" h="172">
                        <a:moveTo>
                          <a:pt x="0" y="172"/>
                        </a:moveTo>
                        <a:lnTo>
                          <a:pt x="0" y="0"/>
                        </a:lnTo>
                        <a:lnTo>
                          <a:pt x="65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02" name="Rectangle 934"/>
                  <p:cNvSpPr>
                    <a:spLocks noChangeArrowheads="1"/>
                  </p:cNvSpPr>
                  <p:nvPr/>
                </p:nvSpPr>
                <p:spPr bwMode="auto">
                  <a:xfrm>
                    <a:off x="3426" y="-48262"/>
                    <a:ext cx="1793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2 ADU27821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Ethanoligenens harbinense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YUAN-3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03" name="Freeform 935"/>
                  <p:cNvSpPr>
                    <a:spLocks/>
                  </p:cNvSpPr>
                  <p:nvPr/>
                </p:nvSpPr>
                <p:spPr bwMode="auto">
                  <a:xfrm>
                    <a:off x="2450" y="-48213"/>
                    <a:ext cx="973" cy="186"/>
                  </a:xfrm>
                  <a:custGeom>
                    <a:avLst/>
                    <a:gdLst>
                      <a:gd name="T0" fmla="*/ 0 w 973"/>
                      <a:gd name="T1" fmla="*/ 186 h 186"/>
                      <a:gd name="T2" fmla="*/ 0 w 973"/>
                      <a:gd name="T3" fmla="*/ 0 h 186"/>
                      <a:gd name="T4" fmla="*/ 973 w 973"/>
                      <a:gd name="T5" fmla="*/ 0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73" h="186">
                        <a:moveTo>
                          <a:pt x="0" y="186"/>
                        </a:moveTo>
                        <a:lnTo>
                          <a:pt x="0" y="0"/>
                        </a:lnTo>
                        <a:lnTo>
                          <a:pt x="97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04" name="Rectangle 936"/>
                  <p:cNvSpPr>
                    <a:spLocks noChangeArrowheads="1"/>
                  </p:cNvSpPr>
                  <p:nvPr/>
                </p:nvSpPr>
                <p:spPr bwMode="auto">
                  <a:xfrm>
                    <a:off x="3241" y="-481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2643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05" name="Freeform 937"/>
                  <p:cNvSpPr>
                    <a:spLocks/>
                  </p:cNvSpPr>
                  <p:nvPr/>
                </p:nvSpPr>
                <p:spPr bwMode="auto">
                  <a:xfrm>
                    <a:off x="3238" y="-48105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06" name="Rectangle 938"/>
                  <p:cNvSpPr>
                    <a:spLocks noChangeArrowheads="1"/>
                  </p:cNvSpPr>
                  <p:nvPr/>
                </p:nvSpPr>
                <p:spPr bwMode="auto">
                  <a:xfrm>
                    <a:off x="3241" y="-48046"/>
                    <a:ext cx="1645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ABEA02000149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Opitutaceae bacterium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TAV2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07" name="Freeform 939"/>
                  <p:cNvSpPr>
                    <a:spLocks/>
                  </p:cNvSpPr>
                  <p:nvPr/>
                </p:nvSpPr>
                <p:spPr bwMode="auto">
                  <a:xfrm>
                    <a:off x="3238" y="-48048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08" name="Freeform 940"/>
                  <p:cNvSpPr>
                    <a:spLocks/>
                  </p:cNvSpPr>
                  <p:nvPr/>
                </p:nvSpPr>
                <p:spPr bwMode="auto">
                  <a:xfrm>
                    <a:off x="3177" y="-48051"/>
                    <a:ext cx="61" cy="78"/>
                  </a:xfrm>
                  <a:custGeom>
                    <a:avLst/>
                    <a:gdLst>
                      <a:gd name="T0" fmla="*/ 0 w 61"/>
                      <a:gd name="T1" fmla="*/ 78 h 78"/>
                      <a:gd name="T2" fmla="*/ 0 w 61"/>
                      <a:gd name="T3" fmla="*/ 0 h 78"/>
                      <a:gd name="T4" fmla="*/ 61 w 61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1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6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09" name="Rectangle 941"/>
                  <p:cNvSpPr>
                    <a:spLocks noChangeArrowheads="1"/>
                  </p:cNvSpPr>
                  <p:nvPr/>
                </p:nvSpPr>
                <p:spPr bwMode="auto">
                  <a:xfrm>
                    <a:off x="3240" y="-479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4240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10" name="Freeform 942"/>
                  <p:cNvSpPr>
                    <a:spLocks/>
                  </p:cNvSpPr>
                  <p:nvPr/>
                </p:nvSpPr>
                <p:spPr bwMode="auto">
                  <a:xfrm>
                    <a:off x="3177" y="-47967"/>
                    <a:ext cx="60" cy="78"/>
                  </a:xfrm>
                  <a:custGeom>
                    <a:avLst/>
                    <a:gdLst>
                      <a:gd name="T0" fmla="*/ 0 w 60"/>
                      <a:gd name="T1" fmla="*/ 0 h 78"/>
                      <a:gd name="T2" fmla="*/ 0 w 60"/>
                      <a:gd name="T3" fmla="*/ 78 h 78"/>
                      <a:gd name="T4" fmla="*/ 60 w 60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60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11" name="Freeform 943"/>
                  <p:cNvSpPr>
                    <a:spLocks/>
                  </p:cNvSpPr>
                  <p:nvPr/>
                </p:nvSpPr>
                <p:spPr bwMode="auto">
                  <a:xfrm>
                    <a:off x="2614" y="-47970"/>
                    <a:ext cx="563" cy="132"/>
                  </a:xfrm>
                  <a:custGeom>
                    <a:avLst/>
                    <a:gdLst>
                      <a:gd name="T0" fmla="*/ 0 w 563"/>
                      <a:gd name="T1" fmla="*/ 132 h 132"/>
                      <a:gd name="T2" fmla="*/ 0 w 563"/>
                      <a:gd name="T3" fmla="*/ 0 h 132"/>
                      <a:gd name="T4" fmla="*/ 563 w 563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63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56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12" name="Rectangle 944"/>
                  <p:cNvSpPr>
                    <a:spLocks noChangeArrowheads="1"/>
                  </p:cNvSpPr>
                  <p:nvPr/>
                </p:nvSpPr>
                <p:spPr bwMode="auto">
                  <a:xfrm>
                    <a:off x="3403" y="-47830"/>
                    <a:ext cx="1300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2 P09553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Clostridium pasteurianum</a:t>
                    </a:r>
                    <a:endParaRPr kumimoji="0" lang="zh-CN" altLang="zh-CN" sz="18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13" name="Freeform 945"/>
                  <p:cNvSpPr>
                    <a:spLocks/>
                  </p:cNvSpPr>
                  <p:nvPr/>
                </p:nvSpPr>
                <p:spPr bwMode="auto">
                  <a:xfrm>
                    <a:off x="2770" y="-47781"/>
                    <a:ext cx="630" cy="78"/>
                  </a:xfrm>
                  <a:custGeom>
                    <a:avLst/>
                    <a:gdLst>
                      <a:gd name="T0" fmla="*/ 0 w 630"/>
                      <a:gd name="T1" fmla="*/ 78 h 78"/>
                      <a:gd name="T2" fmla="*/ 0 w 630"/>
                      <a:gd name="T3" fmla="*/ 0 h 78"/>
                      <a:gd name="T4" fmla="*/ 630 w 630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30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63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14" name="Rectangle 946"/>
                  <p:cNvSpPr>
                    <a:spLocks noChangeArrowheads="1"/>
                  </p:cNvSpPr>
                  <p:nvPr/>
                </p:nvSpPr>
                <p:spPr bwMode="auto">
                  <a:xfrm>
                    <a:off x="3390" y="-477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5973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15" name="Freeform 947"/>
                  <p:cNvSpPr>
                    <a:spLocks/>
                  </p:cNvSpPr>
                  <p:nvPr/>
                </p:nvSpPr>
                <p:spPr bwMode="auto">
                  <a:xfrm>
                    <a:off x="2860" y="-47673"/>
                    <a:ext cx="527" cy="51"/>
                  </a:xfrm>
                  <a:custGeom>
                    <a:avLst/>
                    <a:gdLst>
                      <a:gd name="T0" fmla="*/ 0 w 527"/>
                      <a:gd name="T1" fmla="*/ 51 h 51"/>
                      <a:gd name="T2" fmla="*/ 0 w 527"/>
                      <a:gd name="T3" fmla="*/ 0 h 51"/>
                      <a:gd name="T4" fmla="*/ 527 w 52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2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52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16" name="Rectangle 948"/>
                  <p:cNvSpPr>
                    <a:spLocks noChangeArrowheads="1"/>
                  </p:cNvSpPr>
                  <p:nvPr/>
                </p:nvSpPr>
                <p:spPr bwMode="auto">
                  <a:xfrm>
                    <a:off x="3361" y="-476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6410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17" name="Freeform 949"/>
                  <p:cNvSpPr>
                    <a:spLocks/>
                  </p:cNvSpPr>
                  <p:nvPr/>
                </p:nvSpPr>
                <p:spPr bwMode="auto">
                  <a:xfrm>
                    <a:off x="2860" y="-47616"/>
                    <a:ext cx="498" cy="51"/>
                  </a:xfrm>
                  <a:custGeom>
                    <a:avLst/>
                    <a:gdLst>
                      <a:gd name="T0" fmla="*/ 0 w 498"/>
                      <a:gd name="T1" fmla="*/ 0 h 51"/>
                      <a:gd name="T2" fmla="*/ 0 w 498"/>
                      <a:gd name="T3" fmla="*/ 51 h 51"/>
                      <a:gd name="T4" fmla="*/ 498 w 498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98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498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18" name="Freeform 950"/>
                  <p:cNvSpPr>
                    <a:spLocks/>
                  </p:cNvSpPr>
                  <p:nvPr/>
                </p:nvSpPr>
                <p:spPr bwMode="auto">
                  <a:xfrm>
                    <a:off x="2770" y="-47697"/>
                    <a:ext cx="90" cy="78"/>
                  </a:xfrm>
                  <a:custGeom>
                    <a:avLst/>
                    <a:gdLst>
                      <a:gd name="T0" fmla="*/ 0 w 90"/>
                      <a:gd name="T1" fmla="*/ 0 h 78"/>
                      <a:gd name="T2" fmla="*/ 0 w 90"/>
                      <a:gd name="T3" fmla="*/ 78 h 78"/>
                      <a:gd name="T4" fmla="*/ 90 w 90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0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90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19" name="Freeform 951"/>
                  <p:cNvSpPr>
                    <a:spLocks/>
                  </p:cNvSpPr>
                  <p:nvPr/>
                </p:nvSpPr>
                <p:spPr bwMode="auto">
                  <a:xfrm>
                    <a:off x="2614" y="-47832"/>
                    <a:ext cx="156" cy="132"/>
                  </a:xfrm>
                  <a:custGeom>
                    <a:avLst/>
                    <a:gdLst>
                      <a:gd name="T0" fmla="*/ 0 w 156"/>
                      <a:gd name="T1" fmla="*/ 0 h 132"/>
                      <a:gd name="T2" fmla="*/ 0 w 156"/>
                      <a:gd name="T3" fmla="*/ 132 h 132"/>
                      <a:gd name="T4" fmla="*/ 156 w 156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6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156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20" name="Freeform 952"/>
                  <p:cNvSpPr>
                    <a:spLocks/>
                  </p:cNvSpPr>
                  <p:nvPr/>
                </p:nvSpPr>
                <p:spPr bwMode="auto">
                  <a:xfrm>
                    <a:off x="2450" y="-48021"/>
                    <a:ext cx="164" cy="186"/>
                  </a:xfrm>
                  <a:custGeom>
                    <a:avLst/>
                    <a:gdLst>
                      <a:gd name="T0" fmla="*/ 0 w 164"/>
                      <a:gd name="T1" fmla="*/ 0 h 186"/>
                      <a:gd name="T2" fmla="*/ 0 w 164"/>
                      <a:gd name="T3" fmla="*/ 186 h 186"/>
                      <a:gd name="T4" fmla="*/ 164 w 164"/>
                      <a:gd name="T5" fmla="*/ 186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4" h="186">
                        <a:moveTo>
                          <a:pt x="0" y="0"/>
                        </a:moveTo>
                        <a:lnTo>
                          <a:pt x="0" y="186"/>
                        </a:lnTo>
                        <a:lnTo>
                          <a:pt x="164" y="18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21" name="Freeform 953"/>
                  <p:cNvSpPr>
                    <a:spLocks/>
                  </p:cNvSpPr>
                  <p:nvPr/>
                </p:nvSpPr>
                <p:spPr bwMode="auto">
                  <a:xfrm>
                    <a:off x="2381" y="-48197"/>
                    <a:ext cx="69" cy="173"/>
                  </a:xfrm>
                  <a:custGeom>
                    <a:avLst/>
                    <a:gdLst>
                      <a:gd name="T0" fmla="*/ 0 w 69"/>
                      <a:gd name="T1" fmla="*/ 0 h 173"/>
                      <a:gd name="T2" fmla="*/ 0 w 69"/>
                      <a:gd name="T3" fmla="*/ 173 h 173"/>
                      <a:gd name="T4" fmla="*/ 69 w 69"/>
                      <a:gd name="T5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9" h="173">
                        <a:moveTo>
                          <a:pt x="0" y="0"/>
                        </a:moveTo>
                        <a:lnTo>
                          <a:pt x="0" y="173"/>
                        </a:lnTo>
                        <a:lnTo>
                          <a:pt x="69" y="17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22" name="Freeform 954"/>
                  <p:cNvSpPr>
                    <a:spLocks/>
                  </p:cNvSpPr>
                  <p:nvPr/>
                </p:nvSpPr>
                <p:spPr bwMode="auto">
                  <a:xfrm>
                    <a:off x="2282" y="-48366"/>
                    <a:ext cx="99" cy="166"/>
                  </a:xfrm>
                  <a:custGeom>
                    <a:avLst/>
                    <a:gdLst>
                      <a:gd name="T0" fmla="*/ 0 w 99"/>
                      <a:gd name="T1" fmla="*/ 0 h 166"/>
                      <a:gd name="T2" fmla="*/ 0 w 99"/>
                      <a:gd name="T3" fmla="*/ 166 h 166"/>
                      <a:gd name="T4" fmla="*/ 99 w 99"/>
                      <a:gd name="T5" fmla="*/ 166 h 1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9" h="166">
                        <a:moveTo>
                          <a:pt x="0" y="0"/>
                        </a:moveTo>
                        <a:lnTo>
                          <a:pt x="0" y="166"/>
                        </a:lnTo>
                        <a:lnTo>
                          <a:pt x="99" y="16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23" name="Freeform 955"/>
                  <p:cNvSpPr>
                    <a:spLocks/>
                  </p:cNvSpPr>
                  <p:nvPr/>
                </p:nvSpPr>
                <p:spPr bwMode="auto">
                  <a:xfrm>
                    <a:off x="2015" y="-48545"/>
                    <a:ext cx="267" cy="176"/>
                  </a:xfrm>
                  <a:custGeom>
                    <a:avLst/>
                    <a:gdLst>
                      <a:gd name="T0" fmla="*/ 0 w 267"/>
                      <a:gd name="T1" fmla="*/ 0 h 176"/>
                      <a:gd name="T2" fmla="*/ 0 w 267"/>
                      <a:gd name="T3" fmla="*/ 176 h 176"/>
                      <a:gd name="T4" fmla="*/ 267 w 267"/>
                      <a:gd name="T5" fmla="*/ 176 h 1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7" h="176">
                        <a:moveTo>
                          <a:pt x="0" y="0"/>
                        </a:moveTo>
                        <a:lnTo>
                          <a:pt x="0" y="176"/>
                        </a:lnTo>
                        <a:lnTo>
                          <a:pt x="267" y="17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24" name="Freeform 956"/>
                  <p:cNvSpPr>
                    <a:spLocks/>
                  </p:cNvSpPr>
                  <p:nvPr/>
                </p:nvSpPr>
                <p:spPr bwMode="auto">
                  <a:xfrm>
                    <a:off x="1887" y="-48756"/>
                    <a:ext cx="128" cy="208"/>
                  </a:xfrm>
                  <a:custGeom>
                    <a:avLst/>
                    <a:gdLst>
                      <a:gd name="T0" fmla="*/ 0 w 128"/>
                      <a:gd name="T1" fmla="*/ 0 h 208"/>
                      <a:gd name="T2" fmla="*/ 0 w 128"/>
                      <a:gd name="T3" fmla="*/ 208 h 208"/>
                      <a:gd name="T4" fmla="*/ 128 w 128"/>
                      <a:gd name="T5" fmla="*/ 208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8" h="208">
                        <a:moveTo>
                          <a:pt x="0" y="0"/>
                        </a:moveTo>
                        <a:lnTo>
                          <a:pt x="0" y="208"/>
                        </a:lnTo>
                        <a:lnTo>
                          <a:pt x="128" y="20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25" name="Freeform 957"/>
                  <p:cNvSpPr>
                    <a:spLocks/>
                  </p:cNvSpPr>
                  <p:nvPr/>
                </p:nvSpPr>
                <p:spPr bwMode="auto">
                  <a:xfrm>
                    <a:off x="1646" y="-48942"/>
                    <a:ext cx="241" cy="183"/>
                  </a:xfrm>
                  <a:custGeom>
                    <a:avLst/>
                    <a:gdLst>
                      <a:gd name="T0" fmla="*/ 0 w 241"/>
                      <a:gd name="T1" fmla="*/ 0 h 183"/>
                      <a:gd name="T2" fmla="*/ 0 w 241"/>
                      <a:gd name="T3" fmla="*/ 183 h 183"/>
                      <a:gd name="T4" fmla="*/ 241 w 241"/>
                      <a:gd name="T5" fmla="*/ 183 h 1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1" h="183">
                        <a:moveTo>
                          <a:pt x="0" y="0"/>
                        </a:moveTo>
                        <a:lnTo>
                          <a:pt x="0" y="183"/>
                        </a:lnTo>
                        <a:lnTo>
                          <a:pt x="241" y="18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26" name="Line 958"/>
                  <p:cNvSpPr>
                    <a:spLocks noChangeShapeType="1"/>
                  </p:cNvSpPr>
                  <p:nvPr/>
                </p:nvSpPr>
                <p:spPr bwMode="auto">
                  <a:xfrm>
                    <a:off x="5461" y="-49224"/>
                    <a:ext cx="0" cy="1698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27" name="Rectangle 959"/>
                  <p:cNvSpPr>
                    <a:spLocks noChangeArrowheads="1"/>
                  </p:cNvSpPr>
                  <p:nvPr/>
                </p:nvSpPr>
                <p:spPr bwMode="auto">
                  <a:xfrm>
                    <a:off x="5527" y="-48464"/>
                    <a:ext cx="531" cy="15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lvl="0"/>
                    <a:r>
                      <a: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宋体" pitchFamily="2" charset="-122"/>
                        <a:cs typeface="宋体" pitchFamily="2" charset="-122"/>
                      </a:rPr>
                      <a:t>Cluster </a:t>
                    </a:r>
                    <a:r>
                      <a:rPr lang="en-US" altLang="zh-CN" sz="1600" dirty="0">
                        <a:solidFill>
                          <a:srgbClr val="000000"/>
                        </a:solidFill>
                        <a:latin typeface="Tahoma" pitchFamily="34" charset="0"/>
                      </a:rPr>
                      <a:t>II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28" name="Line 960"/>
                  <p:cNvSpPr>
                    <a:spLocks noChangeShapeType="1"/>
                  </p:cNvSpPr>
                  <p:nvPr/>
                </p:nvSpPr>
                <p:spPr bwMode="auto">
                  <a:xfrm>
                    <a:off x="914" y="-48945"/>
                    <a:ext cx="732" cy="0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29" name="Line 961"/>
                  <p:cNvSpPr>
                    <a:spLocks noChangeShapeType="1"/>
                  </p:cNvSpPr>
                  <p:nvPr/>
                </p:nvSpPr>
                <p:spPr bwMode="auto">
                  <a:xfrm>
                    <a:off x="911" y="-59708"/>
                    <a:ext cx="0" cy="5378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30" name="Line 962"/>
                  <p:cNvSpPr>
                    <a:spLocks noChangeShapeType="1"/>
                  </p:cNvSpPr>
                  <p:nvPr/>
                </p:nvSpPr>
                <p:spPr bwMode="auto">
                  <a:xfrm>
                    <a:off x="911" y="-54324"/>
                    <a:ext cx="0" cy="5379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31" name="Freeform 963"/>
                  <p:cNvSpPr>
                    <a:spLocks/>
                  </p:cNvSpPr>
                  <p:nvPr/>
                </p:nvSpPr>
                <p:spPr bwMode="auto">
                  <a:xfrm>
                    <a:off x="819" y="-54327"/>
                    <a:ext cx="92" cy="6219"/>
                  </a:xfrm>
                  <a:custGeom>
                    <a:avLst/>
                    <a:gdLst>
                      <a:gd name="T0" fmla="*/ 0 w 92"/>
                      <a:gd name="T1" fmla="*/ 6219 h 6219"/>
                      <a:gd name="T2" fmla="*/ 0 w 92"/>
                      <a:gd name="T3" fmla="*/ 0 h 6219"/>
                      <a:gd name="T4" fmla="*/ 92 w 92"/>
                      <a:gd name="T5" fmla="*/ 0 h 62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2" h="6219">
                        <a:moveTo>
                          <a:pt x="0" y="6219"/>
                        </a:moveTo>
                        <a:lnTo>
                          <a:pt x="0" y="0"/>
                        </a:lnTo>
                        <a:lnTo>
                          <a:pt x="9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32" name="Rectangle 964"/>
                  <p:cNvSpPr>
                    <a:spLocks noChangeArrowheads="1"/>
                  </p:cNvSpPr>
                  <p:nvPr/>
                </p:nvSpPr>
                <p:spPr bwMode="auto">
                  <a:xfrm>
                    <a:off x="1854" y="-475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4084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33" name="Freeform 965"/>
                  <p:cNvSpPr>
                    <a:spLocks/>
                  </p:cNvSpPr>
                  <p:nvPr/>
                </p:nvSpPr>
                <p:spPr bwMode="auto">
                  <a:xfrm>
                    <a:off x="1692" y="-47457"/>
                    <a:ext cx="159" cy="51"/>
                  </a:xfrm>
                  <a:custGeom>
                    <a:avLst/>
                    <a:gdLst>
                      <a:gd name="T0" fmla="*/ 0 w 159"/>
                      <a:gd name="T1" fmla="*/ 51 h 51"/>
                      <a:gd name="T2" fmla="*/ 0 w 159"/>
                      <a:gd name="T3" fmla="*/ 0 h 51"/>
                      <a:gd name="T4" fmla="*/ 159 w 15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5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34" name="Rectangle 966"/>
                  <p:cNvSpPr>
                    <a:spLocks noChangeArrowheads="1"/>
                  </p:cNvSpPr>
                  <p:nvPr/>
                </p:nvSpPr>
                <p:spPr bwMode="auto">
                  <a:xfrm>
                    <a:off x="2033" y="-473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5857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35" name="Freeform 967"/>
                  <p:cNvSpPr>
                    <a:spLocks/>
                  </p:cNvSpPr>
                  <p:nvPr/>
                </p:nvSpPr>
                <p:spPr bwMode="auto">
                  <a:xfrm>
                    <a:off x="1692" y="-47400"/>
                    <a:ext cx="338" cy="51"/>
                  </a:xfrm>
                  <a:custGeom>
                    <a:avLst/>
                    <a:gdLst>
                      <a:gd name="T0" fmla="*/ 0 w 338"/>
                      <a:gd name="T1" fmla="*/ 0 h 51"/>
                      <a:gd name="T2" fmla="*/ 0 w 338"/>
                      <a:gd name="T3" fmla="*/ 51 h 51"/>
                      <a:gd name="T4" fmla="*/ 338 w 338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8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338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36" name="Freeform 968"/>
                  <p:cNvSpPr>
                    <a:spLocks/>
                  </p:cNvSpPr>
                  <p:nvPr/>
                </p:nvSpPr>
                <p:spPr bwMode="auto">
                  <a:xfrm>
                    <a:off x="1532" y="-47403"/>
                    <a:ext cx="160" cy="105"/>
                  </a:xfrm>
                  <a:custGeom>
                    <a:avLst/>
                    <a:gdLst>
                      <a:gd name="T0" fmla="*/ 0 w 160"/>
                      <a:gd name="T1" fmla="*/ 105 h 105"/>
                      <a:gd name="T2" fmla="*/ 0 w 160"/>
                      <a:gd name="T3" fmla="*/ 0 h 105"/>
                      <a:gd name="T4" fmla="*/ 160 w 160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0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16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37" name="Rectangle 969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-47290"/>
                    <a:ext cx="1406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CP002565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Methanosaeta concilii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GP-6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38" name="Freeform 970"/>
                  <p:cNvSpPr>
                    <a:spLocks/>
                  </p:cNvSpPr>
                  <p:nvPr/>
                </p:nvSpPr>
                <p:spPr bwMode="auto">
                  <a:xfrm>
                    <a:off x="1749" y="-4724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39" name="Rectangle 971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-47182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40" name="Freeform 972"/>
                  <p:cNvSpPr>
                    <a:spLocks/>
                  </p:cNvSpPr>
                  <p:nvPr/>
                </p:nvSpPr>
                <p:spPr bwMode="auto">
                  <a:xfrm>
                    <a:off x="1749" y="-4718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41" name="Freeform 973"/>
                  <p:cNvSpPr>
                    <a:spLocks/>
                  </p:cNvSpPr>
                  <p:nvPr/>
                </p:nvSpPr>
                <p:spPr bwMode="auto">
                  <a:xfrm>
                    <a:off x="1532" y="-47292"/>
                    <a:ext cx="217" cy="105"/>
                  </a:xfrm>
                  <a:custGeom>
                    <a:avLst/>
                    <a:gdLst>
                      <a:gd name="T0" fmla="*/ 0 w 217"/>
                      <a:gd name="T1" fmla="*/ 0 h 105"/>
                      <a:gd name="T2" fmla="*/ 0 w 217"/>
                      <a:gd name="T3" fmla="*/ 105 h 105"/>
                      <a:gd name="T4" fmla="*/ 217 w 217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7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217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42" name="Freeform 974"/>
                  <p:cNvSpPr>
                    <a:spLocks/>
                  </p:cNvSpPr>
                  <p:nvPr/>
                </p:nvSpPr>
                <p:spPr bwMode="auto">
                  <a:xfrm>
                    <a:off x="1449" y="-47295"/>
                    <a:ext cx="83" cy="132"/>
                  </a:xfrm>
                  <a:custGeom>
                    <a:avLst/>
                    <a:gdLst>
                      <a:gd name="T0" fmla="*/ 0 w 83"/>
                      <a:gd name="T1" fmla="*/ 132 h 132"/>
                      <a:gd name="T2" fmla="*/ 0 w 83"/>
                      <a:gd name="T3" fmla="*/ 0 h 132"/>
                      <a:gd name="T4" fmla="*/ 83 w 83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3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8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43" name="Rectangle 975"/>
                  <p:cNvSpPr>
                    <a:spLocks noChangeArrowheads="1"/>
                  </p:cNvSpPr>
                  <p:nvPr/>
                </p:nvSpPr>
                <p:spPr bwMode="auto">
                  <a:xfrm>
                    <a:off x="1880" y="-470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5682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44" name="Freeform 976"/>
                  <p:cNvSpPr>
                    <a:spLocks/>
                  </p:cNvSpPr>
                  <p:nvPr/>
                </p:nvSpPr>
                <p:spPr bwMode="auto">
                  <a:xfrm>
                    <a:off x="1449" y="-47157"/>
                    <a:ext cx="428" cy="132"/>
                  </a:xfrm>
                  <a:custGeom>
                    <a:avLst/>
                    <a:gdLst>
                      <a:gd name="T0" fmla="*/ 0 w 428"/>
                      <a:gd name="T1" fmla="*/ 0 h 132"/>
                      <a:gd name="T2" fmla="*/ 0 w 428"/>
                      <a:gd name="T3" fmla="*/ 132 h 132"/>
                      <a:gd name="T4" fmla="*/ 428 w 428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8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428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45" name="Freeform 977"/>
                  <p:cNvSpPr>
                    <a:spLocks/>
                  </p:cNvSpPr>
                  <p:nvPr/>
                </p:nvSpPr>
                <p:spPr bwMode="auto">
                  <a:xfrm>
                    <a:off x="1343" y="-47160"/>
                    <a:ext cx="106" cy="199"/>
                  </a:xfrm>
                  <a:custGeom>
                    <a:avLst/>
                    <a:gdLst>
                      <a:gd name="T0" fmla="*/ 0 w 106"/>
                      <a:gd name="T1" fmla="*/ 199 h 199"/>
                      <a:gd name="T2" fmla="*/ 0 w 106"/>
                      <a:gd name="T3" fmla="*/ 0 h 199"/>
                      <a:gd name="T4" fmla="*/ 106 w 106"/>
                      <a:gd name="T5" fmla="*/ 0 h 1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6" h="199">
                        <a:moveTo>
                          <a:pt x="0" y="199"/>
                        </a:moveTo>
                        <a:lnTo>
                          <a:pt x="0" y="0"/>
                        </a:lnTo>
                        <a:lnTo>
                          <a:pt x="10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46" name="Rectangle 978"/>
                  <p:cNvSpPr>
                    <a:spLocks noChangeArrowheads="1"/>
                  </p:cNvSpPr>
                  <p:nvPr/>
                </p:nvSpPr>
                <p:spPr bwMode="auto">
                  <a:xfrm>
                    <a:off x="1823" y="-469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3659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47" name="Freeform 979"/>
                  <p:cNvSpPr>
                    <a:spLocks/>
                  </p:cNvSpPr>
                  <p:nvPr/>
                </p:nvSpPr>
                <p:spPr bwMode="auto">
                  <a:xfrm>
                    <a:off x="1677" y="-46917"/>
                    <a:ext cx="143" cy="51"/>
                  </a:xfrm>
                  <a:custGeom>
                    <a:avLst/>
                    <a:gdLst>
                      <a:gd name="T0" fmla="*/ 0 w 143"/>
                      <a:gd name="T1" fmla="*/ 51 h 51"/>
                      <a:gd name="T2" fmla="*/ 0 w 143"/>
                      <a:gd name="T3" fmla="*/ 0 h 51"/>
                      <a:gd name="T4" fmla="*/ 143 w 14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4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48" name="Rectangle 980"/>
                  <p:cNvSpPr>
                    <a:spLocks noChangeArrowheads="1"/>
                  </p:cNvSpPr>
                  <p:nvPr/>
                </p:nvSpPr>
                <p:spPr bwMode="auto">
                  <a:xfrm>
                    <a:off x="1907" y="-468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2516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49" name="Freeform 981"/>
                  <p:cNvSpPr>
                    <a:spLocks/>
                  </p:cNvSpPr>
                  <p:nvPr/>
                </p:nvSpPr>
                <p:spPr bwMode="auto">
                  <a:xfrm>
                    <a:off x="1677" y="-46860"/>
                    <a:ext cx="227" cy="51"/>
                  </a:xfrm>
                  <a:custGeom>
                    <a:avLst/>
                    <a:gdLst>
                      <a:gd name="T0" fmla="*/ 0 w 227"/>
                      <a:gd name="T1" fmla="*/ 0 h 51"/>
                      <a:gd name="T2" fmla="*/ 0 w 227"/>
                      <a:gd name="T3" fmla="*/ 51 h 51"/>
                      <a:gd name="T4" fmla="*/ 227 w 22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2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50" name="Freeform 982"/>
                  <p:cNvSpPr>
                    <a:spLocks/>
                  </p:cNvSpPr>
                  <p:nvPr/>
                </p:nvSpPr>
                <p:spPr bwMode="auto">
                  <a:xfrm>
                    <a:off x="1508" y="-46863"/>
                    <a:ext cx="169" cy="105"/>
                  </a:xfrm>
                  <a:custGeom>
                    <a:avLst/>
                    <a:gdLst>
                      <a:gd name="T0" fmla="*/ 0 w 169"/>
                      <a:gd name="T1" fmla="*/ 105 h 105"/>
                      <a:gd name="T2" fmla="*/ 0 w 169"/>
                      <a:gd name="T3" fmla="*/ 0 h 105"/>
                      <a:gd name="T4" fmla="*/ 169 w 169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9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16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51" name="Rectangle 983"/>
                  <p:cNvSpPr>
                    <a:spLocks noChangeArrowheads="1"/>
                  </p:cNvSpPr>
                  <p:nvPr/>
                </p:nvSpPr>
                <p:spPr bwMode="auto">
                  <a:xfrm>
                    <a:off x="1718" y="-46750"/>
                    <a:ext cx="1727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ADJQ01000025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Ethanolins harbinense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YUAN-3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52" name="Freeform 984"/>
                  <p:cNvSpPr>
                    <a:spLocks/>
                  </p:cNvSpPr>
                  <p:nvPr/>
                </p:nvSpPr>
                <p:spPr bwMode="auto">
                  <a:xfrm>
                    <a:off x="1715" y="-4670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53" name="Rectangle 985"/>
                  <p:cNvSpPr>
                    <a:spLocks noChangeArrowheads="1"/>
                  </p:cNvSpPr>
                  <p:nvPr/>
                </p:nvSpPr>
                <p:spPr bwMode="auto">
                  <a:xfrm>
                    <a:off x="1718" y="-46642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483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54" name="Freeform 986"/>
                  <p:cNvSpPr>
                    <a:spLocks/>
                  </p:cNvSpPr>
                  <p:nvPr/>
                </p:nvSpPr>
                <p:spPr bwMode="auto">
                  <a:xfrm>
                    <a:off x="1715" y="-4664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55" name="Freeform 987"/>
                  <p:cNvSpPr>
                    <a:spLocks/>
                  </p:cNvSpPr>
                  <p:nvPr/>
                </p:nvSpPr>
                <p:spPr bwMode="auto">
                  <a:xfrm>
                    <a:off x="1508" y="-46752"/>
                    <a:ext cx="207" cy="105"/>
                  </a:xfrm>
                  <a:custGeom>
                    <a:avLst/>
                    <a:gdLst>
                      <a:gd name="T0" fmla="*/ 0 w 207"/>
                      <a:gd name="T1" fmla="*/ 0 h 105"/>
                      <a:gd name="T2" fmla="*/ 0 w 207"/>
                      <a:gd name="T3" fmla="*/ 105 h 105"/>
                      <a:gd name="T4" fmla="*/ 207 w 207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7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207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56" name="Freeform 988"/>
                  <p:cNvSpPr>
                    <a:spLocks/>
                  </p:cNvSpPr>
                  <p:nvPr/>
                </p:nvSpPr>
                <p:spPr bwMode="auto">
                  <a:xfrm>
                    <a:off x="1343" y="-46955"/>
                    <a:ext cx="165" cy="200"/>
                  </a:xfrm>
                  <a:custGeom>
                    <a:avLst/>
                    <a:gdLst>
                      <a:gd name="T0" fmla="*/ 0 w 165"/>
                      <a:gd name="T1" fmla="*/ 0 h 200"/>
                      <a:gd name="T2" fmla="*/ 0 w 165"/>
                      <a:gd name="T3" fmla="*/ 200 h 200"/>
                      <a:gd name="T4" fmla="*/ 165 w 165"/>
                      <a:gd name="T5" fmla="*/ 200 h 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5" h="200">
                        <a:moveTo>
                          <a:pt x="0" y="0"/>
                        </a:moveTo>
                        <a:lnTo>
                          <a:pt x="0" y="200"/>
                        </a:lnTo>
                        <a:lnTo>
                          <a:pt x="165" y="20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57" name="Freeform 989"/>
                  <p:cNvSpPr>
                    <a:spLocks/>
                  </p:cNvSpPr>
                  <p:nvPr/>
                </p:nvSpPr>
                <p:spPr bwMode="auto">
                  <a:xfrm>
                    <a:off x="965" y="-46958"/>
                    <a:ext cx="378" cy="5072"/>
                  </a:xfrm>
                  <a:custGeom>
                    <a:avLst/>
                    <a:gdLst>
                      <a:gd name="T0" fmla="*/ 0 w 378"/>
                      <a:gd name="T1" fmla="*/ 5072 h 5072"/>
                      <a:gd name="T2" fmla="*/ 0 w 378"/>
                      <a:gd name="T3" fmla="*/ 0 h 5072"/>
                      <a:gd name="T4" fmla="*/ 378 w 378"/>
                      <a:gd name="T5" fmla="*/ 0 h 50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78" h="5072">
                        <a:moveTo>
                          <a:pt x="0" y="5072"/>
                        </a:moveTo>
                        <a:lnTo>
                          <a:pt x="0" y="0"/>
                        </a:lnTo>
                        <a:lnTo>
                          <a:pt x="37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58" name="Rectangle 990"/>
                  <p:cNvSpPr>
                    <a:spLocks noChangeArrowheads="1"/>
                  </p:cNvSpPr>
                  <p:nvPr/>
                </p:nvSpPr>
                <p:spPr bwMode="auto">
                  <a:xfrm>
                    <a:off x="1710" y="-465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3342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59" name="Freeform 991"/>
                  <p:cNvSpPr>
                    <a:spLocks/>
                  </p:cNvSpPr>
                  <p:nvPr/>
                </p:nvSpPr>
                <p:spPr bwMode="auto">
                  <a:xfrm>
                    <a:off x="1218" y="-46485"/>
                    <a:ext cx="489" cy="51"/>
                  </a:xfrm>
                  <a:custGeom>
                    <a:avLst/>
                    <a:gdLst>
                      <a:gd name="T0" fmla="*/ 0 w 489"/>
                      <a:gd name="T1" fmla="*/ 51 h 51"/>
                      <a:gd name="T2" fmla="*/ 0 w 489"/>
                      <a:gd name="T3" fmla="*/ 0 h 51"/>
                      <a:gd name="T4" fmla="*/ 489 w 48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48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60" name="Rectangle 992"/>
                  <p:cNvSpPr>
                    <a:spLocks noChangeArrowheads="1"/>
                  </p:cNvSpPr>
                  <p:nvPr/>
                </p:nvSpPr>
                <p:spPr bwMode="auto">
                  <a:xfrm>
                    <a:off x="1757" y="-464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6186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61" name="Freeform 993"/>
                  <p:cNvSpPr>
                    <a:spLocks/>
                  </p:cNvSpPr>
                  <p:nvPr/>
                </p:nvSpPr>
                <p:spPr bwMode="auto">
                  <a:xfrm>
                    <a:off x="1218" y="-46428"/>
                    <a:ext cx="536" cy="51"/>
                  </a:xfrm>
                  <a:custGeom>
                    <a:avLst/>
                    <a:gdLst>
                      <a:gd name="T0" fmla="*/ 0 w 536"/>
                      <a:gd name="T1" fmla="*/ 0 h 51"/>
                      <a:gd name="T2" fmla="*/ 0 w 536"/>
                      <a:gd name="T3" fmla="*/ 51 h 51"/>
                      <a:gd name="T4" fmla="*/ 536 w 536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36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536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62" name="Freeform 994"/>
                  <p:cNvSpPr>
                    <a:spLocks/>
                  </p:cNvSpPr>
                  <p:nvPr/>
                </p:nvSpPr>
                <p:spPr bwMode="auto">
                  <a:xfrm>
                    <a:off x="1160" y="-46431"/>
                    <a:ext cx="58" cy="9621"/>
                  </a:xfrm>
                  <a:custGeom>
                    <a:avLst/>
                    <a:gdLst>
                      <a:gd name="T0" fmla="*/ 0 w 58"/>
                      <a:gd name="T1" fmla="*/ 9621 h 9621"/>
                      <a:gd name="T2" fmla="*/ 0 w 58"/>
                      <a:gd name="T3" fmla="*/ 0 h 9621"/>
                      <a:gd name="T4" fmla="*/ 58 w 58"/>
                      <a:gd name="T5" fmla="*/ 0 h 96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9621">
                        <a:moveTo>
                          <a:pt x="0" y="9621"/>
                        </a:moveTo>
                        <a:lnTo>
                          <a:pt x="0" y="0"/>
                        </a:lnTo>
                        <a:lnTo>
                          <a:pt x="5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63" name="Rectangle 995"/>
                  <p:cNvSpPr>
                    <a:spLocks noChangeArrowheads="1"/>
                  </p:cNvSpPr>
                  <p:nvPr/>
                </p:nvSpPr>
                <p:spPr bwMode="auto">
                  <a:xfrm>
                    <a:off x="2078" y="-463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4019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64" name="Freeform 996"/>
                  <p:cNvSpPr>
                    <a:spLocks/>
                  </p:cNvSpPr>
                  <p:nvPr/>
                </p:nvSpPr>
                <p:spPr bwMode="auto">
                  <a:xfrm>
                    <a:off x="1965" y="-46269"/>
                    <a:ext cx="110" cy="51"/>
                  </a:xfrm>
                  <a:custGeom>
                    <a:avLst/>
                    <a:gdLst>
                      <a:gd name="T0" fmla="*/ 0 w 110"/>
                      <a:gd name="T1" fmla="*/ 51 h 51"/>
                      <a:gd name="T2" fmla="*/ 0 w 110"/>
                      <a:gd name="T3" fmla="*/ 0 h 51"/>
                      <a:gd name="T4" fmla="*/ 110 w 110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0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1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65" name="Rectangle 997"/>
                  <p:cNvSpPr>
                    <a:spLocks noChangeArrowheads="1"/>
                  </p:cNvSpPr>
                  <p:nvPr/>
                </p:nvSpPr>
                <p:spPr bwMode="auto">
                  <a:xfrm>
                    <a:off x="2102" y="-462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6972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66" name="Freeform 998"/>
                  <p:cNvSpPr>
                    <a:spLocks/>
                  </p:cNvSpPr>
                  <p:nvPr/>
                </p:nvSpPr>
                <p:spPr bwMode="auto">
                  <a:xfrm>
                    <a:off x="1965" y="-46212"/>
                    <a:ext cx="134" cy="51"/>
                  </a:xfrm>
                  <a:custGeom>
                    <a:avLst/>
                    <a:gdLst>
                      <a:gd name="T0" fmla="*/ 0 w 134"/>
                      <a:gd name="T1" fmla="*/ 0 h 51"/>
                      <a:gd name="T2" fmla="*/ 0 w 134"/>
                      <a:gd name="T3" fmla="*/ 51 h 51"/>
                      <a:gd name="T4" fmla="*/ 134 w 13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3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67" name="Freeform 999"/>
                  <p:cNvSpPr>
                    <a:spLocks/>
                  </p:cNvSpPr>
                  <p:nvPr/>
                </p:nvSpPr>
                <p:spPr bwMode="auto">
                  <a:xfrm>
                    <a:off x="1779" y="-46215"/>
                    <a:ext cx="186" cy="105"/>
                  </a:xfrm>
                  <a:custGeom>
                    <a:avLst/>
                    <a:gdLst>
                      <a:gd name="T0" fmla="*/ 0 w 186"/>
                      <a:gd name="T1" fmla="*/ 105 h 105"/>
                      <a:gd name="T2" fmla="*/ 0 w 186"/>
                      <a:gd name="T3" fmla="*/ 0 h 105"/>
                      <a:gd name="T4" fmla="*/ 186 w 186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6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18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68" name="Rectangle 1000"/>
                  <p:cNvSpPr>
                    <a:spLocks noChangeArrowheads="1"/>
                  </p:cNvSpPr>
                  <p:nvPr/>
                </p:nvSpPr>
                <p:spPr bwMode="auto">
                  <a:xfrm>
                    <a:off x="2034" y="-461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3908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69" name="Freeform 1001"/>
                  <p:cNvSpPr>
                    <a:spLocks/>
                  </p:cNvSpPr>
                  <p:nvPr/>
                </p:nvSpPr>
                <p:spPr bwMode="auto">
                  <a:xfrm>
                    <a:off x="2031" y="-4605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70" name="Rectangle 1002"/>
                  <p:cNvSpPr>
                    <a:spLocks noChangeArrowheads="1"/>
                  </p:cNvSpPr>
                  <p:nvPr/>
                </p:nvSpPr>
                <p:spPr bwMode="auto">
                  <a:xfrm>
                    <a:off x="2034" y="-45994"/>
                    <a:ext cx="1695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CP001698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Spirochaeta thermophila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6192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71" name="Freeform 1003"/>
                  <p:cNvSpPr>
                    <a:spLocks/>
                  </p:cNvSpPr>
                  <p:nvPr/>
                </p:nvSpPr>
                <p:spPr bwMode="auto">
                  <a:xfrm>
                    <a:off x="2031" y="-4599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72" name="Freeform 1004"/>
                  <p:cNvSpPr>
                    <a:spLocks/>
                  </p:cNvSpPr>
                  <p:nvPr/>
                </p:nvSpPr>
                <p:spPr bwMode="auto">
                  <a:xfrm>
                    <a:off x="1779" y="-46104"/>
                    <a:ext cx="252" cy="105"/>
                  </a:xfrm>
                  <a:custGeom>
                    <a:avLst/>
                    <a:gdLst>
                      <a:gd name="T0" fmla="*/ 0 w 252"/>
                      <a:gd name="T1" fmla="*/ 0 h 105"/>
                      <a:gd name="T2" fmla="*/ 0 w 252"/>
                      <a:gd name="T3" fmla="*/ 105 h 105"/>
                      <a:gd name="T4" fmla="*/ 252 w 252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2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252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73" name="Freeform 1005"/>
                  <p:cNvSpPr>
                    <a:spLocks/>
                  </p:cNvSpPr>
                  <p:nvPr/>
                </p:nvSpPr>
                <p:spPr bwMode="auto">
                  <a:xfrm>
                    <a:off x="1703" y="-46107"/>
                    <a:ext cx="76" cy="213"/>
                  </a:xfrm>
                  <a:custGeom>
                    <a:avLst/>
                    <a:gdLst>
                      <a:gd name="T0" fmla="*/ 0 w 76"/>
                      <a:gd name="T1" fmla="*/ 213 h 213"/>
                      <a:gd name="T2" fmla="*/ 0 w 76"/>
                      <a:gd name="T3" fmla="*/ 0 h 213"/>
                      <a:gd name="T4" fmla="*/ 76 w 76"/>
                      <a:gd name="T5" fmla="*/ 0 h 2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213">
                        <a:moveTo>
                          <a:pt x="0" y="213"/>
                        </a:moveTo>
                        <a:lnTo>
                          <a:pt x="0" y="0"/>
                        </a:lnTo>
                        <a:lnTo>
                          <a:pt x="7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74" name="Rectangle 1006"/>
                  <p:cNvSpPr>
                    <a:spLocks noChangeArrowheads="1"/>
                  </p:cNvSpPr>
                  <p:nvPr/>
                </p:nvSpPr>
                <p:spPr bwMode="auto">
                  <a:xfrm>
                    <a:off x="2120" y="-458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1814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75" name="Freeform 1007"/>
                  <p:cNvSpPr>
                    <a:spLocks/>
                  </p:cNvSpPr>
                  <p:nvPr/>
                </p:nvSpPr>
                <p:spPr bwMode="auto">
                  <a:xfrm>
                    <a:off x="2117" y="-45837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76" name="Rectangle 1008"/>
                  <p:cNvSpPr>
                    <a:spLocks noChangeArrowheads="1"/>
                  </p:cNvSpPr>
                  <p:nvPr/>
                </p:nvSpPr>
                <p:spPr bwMode="auto">
                  <a:xfrm>
                    <a:off x="2120" y="-45778"/>
                    <a:ext cx="1367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CP001843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Treponema primitia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ZAS-2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77" name="Freeform 1009"/>
                  <p:cNvSpPr>
                    <a:spLocks/>
                  </p:cNvSpPr>
                  <p:nvPr/>
                </p:nvSpPr>
                <p:spPr bwMode="auto">
                  <a:xfrm>
                    <a:off x="2117" y="-4578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78" name="Freeform 1010"/>
                  <p:cNvSpPr>
                    <a:spLocks/>
                  </p:cNvSpPr>
                  <p:nvPr/>
                </p:nvSpPr>
                <p:spPr bwMode="auto">
                  <a:xfrm>
                    <a:off x="1838" y="-45783"/>
                    <a:ext cx="279" cy="105"/>
                  </a:xfrm>
                  <a:custGeom>
                    <a:avLst/>
                    <a:gdLst>
                      <a:gd name="T0" fmla="*/ 0 w 279"/>
                      <a:gd name="T1" fmla="*/ 105 h 105"/>
                      <a:gd name="T2" fmla="*/ 0 w 279"/>
                      <a:gd name="T3" fmla="*/ 0 h 105"/>
                      <a:gd name="T4" fmla="*/ 279 w 279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9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27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79" name="Rectangle 1011"/>
                  <p:cNvSpPr>
                    <a:spLocks noChangeArrowheads="1"/>
                  </p:cNvSpPr>
                  <p:nvPr/>
                </p:nvSpPr>
                <p:spPr bwMode="auto">
                  <a:xfrm>
                    <a:off x="2057" y="-456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1439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5080" name="Freeform 1012"/>
                  <p:cNvSpPr>
                    <a:spLocks/>
                  </p:cNvSpPr>
                  <p:nvPr/>
                </p:nvSpPr>
                <p:spPr bwMode="auto">
                  <a:xfrm>
                    <a:off x="2054" y="-4562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1" name="Group 1214"/>
                <p:cNvGrpSpPr>
                  <a:grpSpLocks/>
                </p:cNvGrpSpPr>
                <p:nvPr/>
              </p:nvGrpSpPr>
              <p:grpSpPr bwMode="auto">
                <a:xfrm>
                  <a:off x="1253" y="-45891"/>
                  <a:ext cx="3117" cy="36900"/>
                  <a:chOff x="1253" y="-45891"/>
                  <a:chExt cx="3117" cy="36900"/>
                </a:xfrm>
              </p:grpSpPr>
              <p:sp>
                <p:nvSpPr>
                  <p:cNvPr id="4681" name="Rectangle 1014"/>
                  <p:cNvSpPr>
                    <a:spLocks noChangeArrowheads="1"/>
                  </p:cNvSpPr>
                  <p:nvPr/>
                </p:nvSpPr>
                <p:spPr bwMode="auto">
                  <a:xfrm>
                    <a:off x="2057" y="-45562"/>
                    <a:ext cx="1630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CP001841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Treponema azotonutricium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ZAS-9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82" name="Freeform 1015"/>
                  <p:cNvSpPr>
                    <a:spLocks/>
                  </p:cNvSpPr>
                  <p:nvPr/>
                </p:nvSpPr>
                <p:spPr bwMode="auto">
                  <a:xfrm>
                    <a:off x="2054" y="-4556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83" name="Freeform 1016"/>
                  <p:cNvSpPr>
                    <a:spLocks/>
                  </p:cNvSpPr>
                  <p:nvPr/>
                </p:nvSpPr>
                <p:spPr bwMode="auto">
                  <a:xfrm>
                    <a:off x="1838" y="-45672"/>
                    <a:ext cx="216" cy="105"/>
                  </a:xfrm>
                  <a:custGeom>
                    <a:avLst/>
                    <a:gdLst>
                      <a:gd name="T0" fmla="*/ 0 w 216"/>
                      <a:gd name="T1" fmla="*/ 0 h 105"/>
                      <a:gd name="T2" fmla="*/ 0 w 216"/>
                      <a:gd name="T3" fmla="*/ 105 h 105"/>
                      <a:gd name="T4" fmla="*/ 216 w 216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216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84" name="Freeform 1017"/>
                  <p:cNvSpPr>
                    <a:spLocks/>
                  </p:cNvSpPr>
                  <p:nvPr/>
                </p:nvSpPr>
                <p:spPr bwMode="auto">
                  <a:xfrm>
                    <a:off x="1703" y="-45888"/>
                    <a:ext cx="135" cy="213"/>
                  </a:xfrm>
                  <a:custGeom>
                    <a:avLst/>
                    <a:gdLst>
                      <a:gd name="T0" fmla="*/ 0 w 135"/>
                      <a:gd name="T1" fmla="*/ 0 h 213"/>
                      <a:gd name="T2" fmla="*/ 0 w 135"/>
                      <a:gd name="T3" fmla="*/ 213 h 213"/>
                      <a:gd name="T4" fmla="*/ 135 w 135"/>
                      <a:gd name="T5" fmla="*/ 213 h 2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5" h="213">
                        <a:moveTo>
                          <a:pt x="0" y="0"/>
                        </a:moveTo>
                        <a:lnTo>
                          <a:pt x="0" y="213"/>
                        </a:lnTo>
                        <a:lnTo>
                          <a:pt x="135" y="21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85" name="Freeform 1018"/>
                  <p:cNvSpPr>
                    <a:spLocks/>
                  </p:cNvSpPr>
                  <p:nvPr/>
                </p:nvSpPr>
                <p:spPr bwMode="auto">
                  <a:xfrm>
                    <a:off x="1499" y="-45891"/>
                    <a:ext cx="204" cy="267"/>
                  </a:xfrm>
                  <a:custGeom>
                    <a:avLst/>
                    <a:gdLst>
                      <a:gd name="T0" fmla="*/ 0 w 204"/>
                      <a:gd name="T1" fmla="*/ 267 h 267"/>
                      <a:gd name="T2" fmla="*/ 0 w 204"/>
                      <a:gd name="T3" fmla="*/ 0 h 267"/>
                      <a:gd name="T4" fmla="*/ 204 w 204"/>
                      <a:gd name="T5" fmla="*/ 0 h 2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4" h="267">
                        <a:moveTo>
                          <a:pt x="0" y="267"/>
                        </a:moveTo>
                        <a:lnTo>
                          <a:pt x="0" y="0"/>
                        </a:lnTo>
                        <a:lnTo>
                          <a:pt x="20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86" name="Rectangle 1019"/>
                  <p:cNvSpPr>
                    <a:spLocks noChangeArrowheads="1"/>
                  </p:cNvSpPr>
                  <p:nvPr/>
                </p:nvSpPr>
                <p:spPr bwMode="auto">
                  <a:xfrm>
                    <a:off x="1734" y="-454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1601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87" name="Freeform 1020"/>
                  <p:cNvSpPr>
                    <a:spLocks/>
                  </p:cNvSpPr>
                  <p:nvPr/>
                </p:nvSpPr>
                <p:spPr bwMode="auto">
                  <a:xfrm>
                    <a:off x="1692" y="-45405"/>
                    <a:ext cx="39" cy="51"/>
                  </a:xfrm>
                  <a:custGeom>
                    <a:avLst/>
                    <a:gdLst>
                      <a:gd name="T0" fmla="*/ 0 w 39"/>
                      <a:gd name="T1" fmla="*/ 51 h 51"/>
                      <a:gd name="T2" fmla="*/ 0 w 39"/>
                      <a:gd name="T3" fmla="*/ 0 h 51"/>
                      <a:gd name="T4" fmla="*/ 39 w 3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3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88" name="Rectangle 1021"/>
                  <p:cNvSpPr>
                    <a:spLocks noChangeArrowheads="1"/>
                  </p:cNvSpPr>
                  <p:nvPr/>
                </p:nvSpPr>
                <p:spPr bwMode="auto">
                  <a:xfrm>
                    <a:off x="1901" y="-453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7017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89" name="Freeform 1022"/>
                  <p:cNvSpPr>
                    <a:spLocks/>
                  </p:cNvSpPr>
                  <p:nvPr/>
                </p:nvSpPr>
                <p:spPr bwMode="auto">
                  <a:xfrm>
                    <a:off x="1692" y="-45348"/>
                    <a:ext cx="206" cy="51"/>
                  </a:xfrm>
                  <a:custGeom>
                    <a:avLst/>
                    <a:gdLst>
                      <a:gd name="T0" fmla="*/ 0 w 206"/>
                      <a:gd name="T1" fmla="*/ 0 h 51"/>
                      <a:gd name="T2" fmla="*/ 0 w 206"/>
                      <a:gd name="T3" fmla="*/ 51 h 51"/>
                      <a:gd name="T4" fmla="*/ 206 w 206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6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06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90" name="Freeform 1023"/>
                  <p:cNvSpPr>
                    <a:spLocks/>
                  </p:cNvSpPr>
                  <p:nvPr/>
                </p:nvSpPr>
                <p:spPr bwMode="auto">
                  <a:xfrm>
                    <a:off x="1499" y="-45618"/>
                    <a:ext cx="193" cy="267"/>
                  </a:xfrm>
                  <a:custGeom>
                    <a:avLst/>
                    <a:gdLst>
                      <a:gd name="T0" fmla="*/ 0 w 193"/>
                      <a:gd name="T1" fmla="*/ 0 h 267"/>
                      <a:gd name="T2" fmla="*/ 0 w 193"/>
                      <a:gd name="T3" fmla="*/ 267 h 267"/>
                      <a:gd name="T4" fmla="*/ 193 w 193"/>
                      <a:gd name="T5" fmla="*/ 267 h 2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3" h="267">
                        <a:moveTo>
                          <a:pt x="0" y="0"/>
                        </a:moveTo>
                        <a:lnTo>
                          <a:pt x="0" y="267"/>
                        </a:lnTo>
                        <a:lnTo>
                          <a:pt x="193" y="26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91" name="Freeform 1024"/>
                  <p:cNvSpPr>
                    <a:spLocks/>
                  </p:cNvSpPr>
                  <p:nvPr/>
                </p:nvSpPr>
                <p:spPr bwMode="auto">
                  <a:xfrm>
                    <a:off x="1332" y="-45621"/>
                    <a:ext cx="167" cy="240"/>
                  </a:xfrm>
                  <a:custGeom>
                    <a:avLst/>
                    <a:gdLst>
                      <a:gd name="T0" fmla="*/ 0 w 167"/>
                      <a:gd name="T1" fmla="*/ 240 h 240"/>
                      <a:gd name="T2" fmla="*/ 0 w 167"/>
                      <a:gd name="T3" fmla="*/ 0 h 240"/>
                      <a:gd name="T4" fmla="*/ 167 w 167"/>
                      <a:gd name="T5" fmla="*/ 0 h 2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7" h="240">
                        <a:moveTo>
                          <a:pt x="0" y="240"/>
                        </a:moveTo>
                        <a:lnTo>
                          <a:pt x="0" y="0"/>
                        </a:lnTo>
                        <a:lnTo>
                          <a:pt x="16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92" name="Rectangle 1025"/>
                  <p:cNvSpPr>
                    <a:spLocks noChangeArrowheads="1"/>
                  </p:cNvSpPr>
                  <p:nvPr/>
                </p:nvSpPr>
                <p:spPr bwMode="auto">
                  <a:xfrm>
                    <a:off x="1908" y="-452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1953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93" name="Freeform 1026"/>
                  <p:cNvSpPr>
                    <a:spLocks/>
                  </p:cNvSpPr>
                  <p:nvPr/>
                </p:nvSpPr>
                <p:spPr bwMode="auto">
                  <a:xfrm>
                    <a:off x="1427" y="-45189"/>
                    <a:ext cx="478" cy="51"/>
                  </a:xfrm>
                  <a:custGeom>
                    <a:avLst/>
                    <a:gdLst>
                      <a:gd name="T0" fmla="*/ 0 w 478"/>
                      <a:gd name="T1" fmla="*/ 51 h 51"/>
                      <a:gd name="T2" fmla="*/ 0 w 478"/>
                      <a:gd name="T3" fmla="*/ 0 h 51"/>
                      <a:gd name="T4" fmla="*/ 478 w 47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47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94" name="Rectangle 1027"/>
                  <p:cNvSpPr>
                    <a:spLocks noChangeArrowheads="1"/>
                  </p:cNvSpPr>
                  <p:nvPr/>
                </p:nvSpPr>
                <p:spPr bwMode="auto">
                  <a:xfrm>
                    <a:off x="1839" y="-45130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375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95" name="Freeform 1028"/>
                  <p:cNvSpPr>
                    <a:spLocks/>
                  </p:cNvSpPr>
                  <p:nvPr/>
                </p:nvSpPr>
                <p:spPr bwMode="auto">
                  <a:xfrm>
                    <a:off x="1427" y="-45132"/>
                    <a:ext cx="409" cy="51"/>
                  </a:xfrm>
                  <a:custGeom>
                    <a:avLst/>
                    <a:gdLst>
                      <a:gd name="T0" fmla="*/ 0 w 409"/>
                      <a:gd name="T1" fmla="*/ 0 h 51"/>
                      <a:gd name="T2" fmla="*/ 0 w 409"/>
                      <a:gd name="T3" fmla="*/ 51 h 51"/>
                      <a:gd name="T4" fmla="*/ 409 w 40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0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40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96" name="Freeform 1029"/>
                  <p:cNvSpPr>
                    <a:spLocks/>
                  </p:cNvSpPr>
                  <p:nvPr/>
                </p:nvSpPr>
                <p:spPr bwMode="auto">
                  <a:xfrm>
                    <a:off x="1332" y="-45375"/>
                    <a:ext cx="95" cy="240"/>
                  </a:xfrm>
                  <a:custGeom>
                    <a:avLst/>
                    <a:gdLst>
                      <a:gd name="T0" fmla="*/ 0 w 95"/>
                      <a:gd name="T1" fmla="*/ 0 h 240"/>
                      <a:gd name="T2" fmla="*/ 0 w 95"/>
                      <a:gd name="T3" fmla="*/ 240 h 240"/>
                      <a:gd name="T4" fmla="*/ 95 w 95"/>
                      <a:gd name="T5" fmla="*/ 240 h 2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5" h="240">
                        <a:moveTo>
                          <a:pt x="0" y="0"/>
                        </a:moveTo>
                        <a:lnTo>
                          <a:pt x="0" y="240"/>
                        </a:lnTo>
                        <a:lnTo>
                          <a:pt x="95" y="24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97" name="Freeform 1030"/>
                  <p:cNvSpPr>
                    <a:spLocks/>
                  </p:cNvSpPr>
                  <p:nvPr/>
                </p:nvSpPr>
                <p:spPr bwMode="auto">
                  <a:xfrm>
                    <a:off x="1253" y="-45378"/>
                    <a:ext cx="79" cy="18192"/>
                  </a:xfrm>
                  <a:custGeom>
                    <a:avLst/>
                    <a:gdLst>
                      <a:gd name="T0" fmla="*/ 0 w 79"/>
                      <a:gd name="T1" fmla="*/ 18192 h 18192"/>
                      <a:gd name="T2" fmla="*/ 0 w 79"/>
                      <a:gd name="T3" fmla="*/ 0 h 18192"/>
                      <a:gd name="T4" fmla="*/ 79 w 79"/>
                      <a:gd name="T5" fmla="*/ 0 h 181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9" h="18192">
                        <a:moveTo>
                          <a:pt x="0" y="18192"/>
                        </a:moveTo>
                        <a:lnTo>
                          <a:pt x="0" y="0"/>
                        </a:lnTo>
                        <a:lnTo>
                          <a:pt x="7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98" name="Rectangle 1031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-45022"/>
                    <a:ext cx="1367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CP000528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Desulfovibrio vulgaris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DP4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99" name="Freeform 1032"/>
                  <p:cNvSpPr>
                    <a:spLocks/>
                  </p:cNvSpPr>
                  <p:nvPr/>
                </p:nvSpPr>
                <p:spPr bwMode="auto">
                  <a:xfrm>
                    <a:off x="1845" y="-4497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00" name="Rectangle 1033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-449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1656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01" name="Freeform 1034"/>
                  <p:cNvSpPr>
                    <a:spLocks/>
                  </p:cNvSpPr>
                  <p:nvPr/>
                </p:nvSpPr>
                <p:spPr bwMode="auto">
                  <a:xfrm>
                    <a:off x="1845" y="-4491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02" name="Freeform 1035"/>
                  <p:cNvSpPr>
                    <a:spLocks/>
                  </p:cNvSpPr>
                  <p:nvPr/>
                </p:nvSpPr>
                <p:spPr bwMode="auto">
                  <a:xfrm>
                    <a:off x="1784" y="-44919"/>
                    <a:ext cx="61" cy="78"/>
                  </a:xfrm>
                  <a:custGeom>
                    <a:avLst/>
                    <a:gdLst>
                      <a:gd name="T0" fmla="*/ 0 w 61"/>
                      <a:gd name="T1" fmla="*/ 78 h 78"/>
                      <a:gd name="T2" fmla="*/ 0 w 61"/>
                      <a:gd name="T3" fmla="*/ 0 h 78"/>
                      <a:gd name="T4" fmla="*/ 61 w 61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1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6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03" name="Rectangle 1036"/>
                  <p:cNvSpPr>
                    <a:spLocks noChangeArrowheads="1"/>
                  </p:cNvSpPr>
                  <p:nvPr/>
                </p:nvSpPr>
                <p:spPr bwMode="auto">
                  <a:xfrm>
                    <a:off x="1847" y="-448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6762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04" name="Freeform 1037"/>
                  <p:cNvSpPr>
                    <a:spLocks/>
                  </p:cNvSpPr>
                  <p:nvPr/>
                </p:nvSpPr>
                <p:spPr bwMode="auto">
                  <a:xfrm>
                    <a:off x="1784" y="-44835"/>
                    <a:ext cx="60" cy="78"/>
                  </a:xfrm>
                  <a:custGeom>
                    <a:avLst/>
                    <a:gdLst>
                      <a:gd name="T0" fmla="*/ 0 w 60"/>
                      <a:gd name="T1" fmla="*/ 0 h 78"/>
                      <a:gd name="T2" fmla="*/ 0 w 60"/>
                      <a:gd name="T3" fmla="*/ 78 h 78"/>
                      <a:gd name="T4" fmla="*/ 60 w 60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60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05" name="Freeform 1038"/>
                  <p:cNvSpPr>
                    <a:spLocks/>
                  </p:cNvSpPr>
                  <p:nvPr/>
                </p:nvSpPr>
                <p:spPr bwMode="auto">
                  <a:xfrm>
                    <a:off x="1764" y="-44838"/>
                    <a:ext cx="20" cy="91"/>
                  </a:xfrm>
                  <a:custGeom>
                    <a:avLst/>
                    <a:gdLst>
                      <a:gd name="T0" fmla="*/ 0 w 20"/>
                      <a:gd name="T1" fmla="*/ 91 h 91"/>
                      <a:gd name="T2" fmla="*/ 0 w 20"/>
                      <a:gd name="T3" fmla="*/ 0 h 91"/>
                      <a:gd name="T4" fmla="*/ 20 w 20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2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06" name="Rectangle 1039"/>
                  <p:cNvSpPr>
                    <a:spLocks noChangeArrowheads="1"/>
                  </p:cNvSpPr>
                  <p:nvPr/>
                </p:nvSpPr>
                <p:spPr bwMode="auto">
                  <a:xfrm>
                    <a:off x="1932" y="-446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1463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07" name="Freeform 1040"/>
                  <p:cNvSpPr>
                    <a:spLocks/>
                  </p:cNvSpPr>
                  <p:nvPr/>
                </p:nvSpPr>
                <p:spPr bwMode="auto">
                  <a:xfrm>
                    <a:off x="1764" y="-44741"/>
                    <a:ext cx="165" cy="92"/>
                  </a:xfrm>
                  <a:custGeom>
                    <a:avLst/>
                    <a:gdLst>
                      <a:gd name="T0" fmla="*/ 0 w 165"/>
                      <a:gd name="T1" fmla="*/ 0 h 92"/>
                      <a:gd name="T2" fmla="*/ 0 w 165"/>
                      <a:gd name="T3" fmla="*/ 92 h 92"/>
                      <a:gd name="T4" fmla="*/ 165 w 165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5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165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08" name="Freeform 1041"/>
                  <p:cNvSpPr>
                    <a:spLocks/>
                  </p:cNvSpPr>
                  <p:nvPr/>
                </p:nvSpPr>
                <p:spPr bwMode="auto">
                  <a:xfrm>
                    <a:off x="1715" y="-44744"/>
                    <a:ext cx="49" cy="98"/>
                  </a:xfrm>
                  <a:custGeom>
                    <a:avLst/>
                    <a:gdLst>
                      <a:gd name="T0" fmla="*/ 0 w 49"/>
                      <a:gd name="T1" fmla="*/ 98 h 98"/>
                      <a:gd name="T2" fmla="*/ 0 w 49"/>
                      <a:gd name="T3" fmla="*/ 0 h 98"/>
                      <a:gd name="T4" fmla="*/ 49 w 49"/>
                      <a:gd name="T5" fmla="*/ 0 h 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9" h="98">
                        <a:moveTo>
                          <a:pt x="0" y="98"/>
                        </a:moveTo>
                        <a:lnTo>
                          <a:pt x="0" y="0"/>
                        </a:lnTo>
                        <a:lnTo>
                          <a:pt x="4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09" name="Rectangle 1042"/>
                  <p:cNvSpPr>
                    <a:spLocks noChangeArrowheads="1"/>
                  </p:cNvSpPr>
                  <p:nvPr/>
                </p:nvSpPr>
                <p:spPr bwMode="auto">
                  <a:xfrm>
                    <a:off x="1853" y="-445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6834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10" name="Freeform 1043"/>
                  <p:cNvSpPr>
                    <a:spLocks/>
                  </p:cNvSpPr>
                  <p:nvPr/>
                </p:nvSpPr>
                <p:spPr bwMode="auto">
                  <a:xfrm>
                    <a:off x="1715" y="-44640"/>
                    <a:ext cx="135" cy="99"/>
                  </a:xfrm>
                  <a:custGeom>
                    <a:avLst/>
                    <a:gdLst>
                      <a:gd name="T0" fmla="*/ 0 w 135"/>
                      <a:gd name="T1" fmla="*/ 0 h 99"/>
                      <a:gd name="T2" fmla="*/ 0 w 135"/>
                      <a:gd name="T3" fmla="*/ 99 h 99"/>
                      <a:gd name="T4" fmla="*/ 135 w 135"/>
                      <a:gd name="T5" fmla="*/ 99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5" h="99">
                        <a:moveTo>
                          <a:pt x="0" y="0"/>
                        </a:moveTo>
                        <a:lnTo>
                          <a:pt x="0" y="99"/>
                        </a:lnTo>
                        <a:lnTo>
                          <a:pt x="135" y="9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11" name="Freeform 1044"/>
                  <p:cNvSpPr>
                    <a:spLocks/>
                  </p:cNvSpPr>
                  <p:nvPr/>
                </p:nvSpPr>
                <p:spPr bwMode="auto">
                  <a:xfrm>
                    <a:off x="1674" y="-44643"/>
                    <a:ext cx="41" cy="142"/>
                  </a:xfrm>
                  <a:custGeom>
                    <a:avLst/>
                    <a:gdLst>
                      <a:gd name="T0" fmla="*/ 0 w 41"/>
                      <a:gd name="T1" fmla="*/ 142 h 142"/>
                      <a:gd name="T2" fmla="*/ 0 w 41"/>
                      <a:gd name="T3" fmla="*/ 0 h 142"/>
                      <a:gd name="T4" fmla="*/ 41 w 41"/>
                      <a:gd name="T5" fmla="*/ 0 h 1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142">
                        <a:moveTo>
                          <a:pt x="0" y="142"/>
                        </a:moveTo>
                        <a:lnTo>
                          <a:pt x="0" y="0"/>
                        </a:lnTo>
                        <a:lnTo>
                          <a:pt x="4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12" name="Rectangle 1045"/>
                  <p:cNvSpPr>
                    <a:spLocks noChangeArrowheads="1"/>
                  </p:cNvSpPr>
                  <p:nvPr/>
                </p:nvSpPr>
                <p:spPr bwMode="auto">
                  <a:xfrm>
                    <a:off x="1893" y="-444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3000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13" name="Freeform 1046"/>
                  <p:cNvSpPr>
                    <a:spLocks/>
                  </p:cNvSpPr>
                  <p:nvPr/>
                </p:nvSpPr>
                <p:spPr bwMode="auto">
                  <a:xfrm>
                    <a:off x="1748" y="-44433"/>
                    <a:ext cx="142" cy="78"/>
                  </a:xfrm>
                  <a:custGeom>
                    <a:avLst/>
                    <a:gdLst>
                      <a:gd name="T0" fmla="*/ 0 w 142"/>
                      <a:gd name="T1" fmla="*/ 78 h 78"/>
                      <a:gd name="T2" fmla="*/ 0 w 142"/>
                      <a:gd name="T3" fmla="*/ 0 h 78"/>
                      <a:gd name="T4" fmla="*/ 142 w 142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2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4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14" name="Rectangle 1047"/>
                  <p:cNvSpPr>
                    <a:spLocks noChangeArrowheads="1"/>
                  </p:cNvSpPr>
                  <p:nvPr/>
                </p:nvSpPr>
                <p:spPr bwMode="auto">
                  <a:xfrm>
                    <a:off x="1914" y="-44374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589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15" name="Freeform 1048"/>
                  <p:cNvSpPr>
                    <a:spLocks/>
                  </p:cNvSpPr>
                  <p:nvPr/>
                </p:nvSpPr>
                <p:spPr bwMode="auto">
                  <a:xfrm>
                    <a:off x="1790" y="-44325"/>
                    <a:ext cx="121" cy="51"/>
                  </a:xfrm>
                  <a:custGeom>
                    <a:avLst/>
                    <a:gdLst>
                      <a:gd name="T0" fmla="*/ 0 w 121"/>
                      <a:gd name="T1" fmla="*/ 51 h 51"/>
                      <a:gd name="T2" fmla="*/ 0 w 121"/>
                      <a:gd name="T3" fmla="*/ 0 h 51"/>
                      <a:gd name="T4" fmla="*/ 121 w 12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2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16" name="Rectangle 1049"/>
                  <p:cNvSpPr>
                    <a:spLocks noChangeArrowheads="1"/>
                  </p:cNvSpPr>
                  <p:nvPr/>
                </p:nvSpPr>
                <p:spPr bwMode="auto">
                  <a:xfrm>
                    <a:off x="1916" y="-442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2177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17" name="Freeform 1050"/>
                  <p:cNvSpPr>
                    <a:spLocks/>
                  </p:cNvSpPr>
                  <p:nvPr/>
                </p:nvSpPr>
                <p:spPr bwMode="auto">
                  <a:xfrm>
                    <a:off x="1790" y="-44268"/>
                    <a:ext cx="123" cy="51"/>
                  </a:xfrm>
                  <a:custGeom>
                    <a:avLst/>
                    <a:gdLst>
                      <a:gd name="T0" fmla="*/ 0 w 123"/>
                      <a:gd name="T1" fmla="*/ 0 h 51"/>
                      <a:gd name="T2" fmla="*/ 0 w 123"/>
                      <a:gd name="T3" fmla="*/ 51 h 51"/>
                      <a:gd name="T4" fmla="*/ 123 w 12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2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18" name="Freeform 1051"/>
                  <p:cNvSpPr>
                    <a:spLocks/>
                  </p:cNvSpPr>
                  <p:nvPr/>
                </p:nvSpPr>
                <p:spPr bwMode="auto">
                  <a:xfrm>
                    <a:off x="1748" y="-44349"/>
                    <a:ext cx="42" cy="78"/>
                  </a:xfrm>
                  <a:custGeom>
                    <a:avLst/>
                    <a:gdLst>
                      <a:gd name="T0" fmla="*/ 0 w 42"/>
                      <a:gd name="T1" fmla="*/ 0 h 78"/>
                      <a:gd name="T2" fmla="*/ 0 w 42"/>
                      <a:gd name="T3" fmla="*/ 78 h 78"/>
                      <a:gd name="T4" fmla="*/ 42 w 42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42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19" name="Freeform 1052"/>
                  <p:cNvSpPr>
                    <a:spLocks/>
                  </p:cNvSpPr>
                  <p:nvPr/>
                </p:nvSpPr>
                <p:spPr bwMode="auto">
                  <a:xfrm>
                    <a:off x="1674" y="-44495"/>
                    <a:ext cx="74" cy="143"/>
                  </a:xfrm>
                  <a:custGeom>
                    <a:avLst/>
                    <a:gdLst>
                      <a:gd name="T0" fmla="*/ 0 w 74"/>
                      <a:gd name="T1" fmla="*/ 0 h 143"/>
                      <a:gd name="T2" fmla="*/ 0 w 74"/>
                      <a:gd name="T3" fmla="*/ 143 h 143"/>
                      <a:gd name="T4" fmla="*/ 74 w 74"/>
                      <a:gd name="T5" fmla="*/ 143 h 1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4" h="143">
                        <a:moveTo>
                          <a:pt x="0" y="0"/>
                        </a:moveTo>
                        <a:lnTo>
                          <a:pt x="0" y="143"/>
                        </a:lnTo>
                        <a:lnTo>
                          <a:pt x="74" y="14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20" name="Freeform 1053"/>
                  <p:cNvSpPr>
                    <a:spLocks/>
                  </p:cNvSpPr>
                  <p:nvPr/>
                </p:nvSpPr>
                <p:spPr bwMode="auto">
                  <a:xfrm>
                    <a:off x="1653" y="-44498"/>
                    <a:ext cx="21" cy="191"/>
                  </a:xfrm>
                  <a:custGeom>
                    <a:avLst/>
                    <a:gdLst>
                      <a:gd name="T0" fmla="*/ 0 w 21"/>
                      <a:gd name="T1" fmla="*/ 191 h 191"/>
                      <a:gd name="T2" fmla="*/ 0 w 21"/>
                      <a:gd name="T3" fmla="*/ 0 h 191"/>
                      <a:gd name="T4" fmla="*/ 21 w 21"/>
                      <a:gd name="T5" fmla="*/ 0 h 1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" h="191">
                        <a:moveTo>
                          <a:pt x="0" y="191"/>
                        </a:moveTo>
                        <a:lnTo>
                          <a:pt x="0" y="0"/>
                        </a:lnTo>
                        <a:lnTo>
                          <a:pt x="2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21" name="Rectangle 1054"/>
                  <p:cNvSpPr>
                    <a:spLocks noChangeArrowheads="1"/>
                  </p:cNvSpPr>
                  <p:nvPr/>
                </p:nvSpPr>
                <p:spPr bwMode="auto">
                  <a:xfrm>
                    <a:off x="1883" y="-441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6742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22" name="Freeform 1055"/>
                  <p:cNvSpPr>
                    <a:spLocks/>
                  </p:cNvSpPr>
                  <p:nvPr/>
                </p:nvSpPr>
                <p:spPr bwMode="auto">
                  <a:xfrm>
                    <a:off x="1653" y="-44301"/>
                    <a:ext cx="227" cy="192"/>
                  </a:xfrm>
                  <a:custGeom>
                    <a:avLst/>
                    <a:gdLst>
                      <a:gd name="T0" fmla="*/ 0 w 227"/>
                      <a:gd name="T1" fmla="*/ 0 h 192"/>
                      <a:gd name="T2" fmla="*/ 0 w 227"/>
                      <a:gd name="T3" fmla="*/ 192 h 192"/>
                      <a:gd name="T4" fmla="*/ 227 w 227"/>
                      <a:gd name="T5" fmla="*/ 192 h 1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7" h="192">
                        <a:moveTo>
                          <a:pt x="0" y="0"/>
                        </a:moveTo>
                        <a:lnTo>
                          <a:pt x="0" y="192"/>
                        </a:lnTo>
                        <a:lnTo>
                          <a:pt x="227" y="1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23" name="Freeform 1056"/>
                  <p:cNvSpPr>
                    <a:spLocks/>
                  </p:cNvSpPr>
                  <p:nvPr/>
                </p:nvSpPr>
                <p:spPr bwMode="auto">
                  <a:xfrm>
                    <a:off x="1604" y="-44304"/>
                    <a:ext cx="49" cy="148"/>
                  </a:xfrm>
                  <a:custGeom>
                    <a:avLst/>
                    <a:gdLst>
                      <a:gd name="T0" fmla="*/ 0 w 49"/>
                      <a:gd name="T1" fmla="*/ 148 h 148"/>
                      <a:gd name="T2" fmla="*/ 0 w 49"/>
                      <a:gd name="T3" fmla="*/ 0 h 148"/>
                      <a:gd name="T4" fmla="*/ 49 w 49"/>
                      <a:gd name="T5" fmla="*/ 0 h 1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9" h="148">
                        <a:moveTo>
                          <a:pt x="0" y="148"/>
                        </a:moveTo>
                        <a:lnTo>
                          <a:pt x="0" y="0"/>
                        </a:lnTo>
                        <a:lnTo>
                          <a:pt x="4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24" name="Rectangle 1057"/>
                  <p:cNvSpPr>
                    <a:spLocks noChangeArrowheads="1"/>
                  </p:cNvSpPr>
                  <p:nvPr/>
                </p:nvSpPr>
                <p:spPr bwMode="auto">
                  <a:xfrm>
                    <a:off x="1905" y="-440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5117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25" name="Freeform 1058"/>
                  <p:cNvSpPr>
                    <a:spLocks/>
                  </p:cNvSpPr>
                  <p:nvPr/>
                </p:nvSpPr>
                <p:spPr bwMode="auto">
                  <a:xfrm>
                    <a:off x="1604" y="-44150"/>
                    <a:ext cx="298" cy="149"/>
                  </a:xfrm>
                  <a:custGeom>
                    <a:avLst/>
                    <a:gdLst>
                      <a:gd name="T0" fmla="*/ 0 w 298"/>
                      <a:gd name="T1" fmla="*/ 0 h 149"/>
                      <a:gd name="T2" fmla="*/ 0 w 298"/>
                      <a:gd name="T3" fmla="*/ 149 h 149"/>
                      <a:gd name="T4" fmla="*/ 298 w 298"/>
                      <a:gd name="T5" fmla="*/ 149 h 1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8" h="149">
                        <a:moveTo>
                          <a:pt x="0" y="0"/>
                        </a:moveTo>
                        <a:lnTo>
                          <a:pt x="0" y="149"/>
                        </a:lnTo>
                        <a:lnTo>
                          <a:pt x="298" y="14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26" name="Freeform 1059"/>
                  <p:cNvSpPr>
                    <a:spLocks/>
                  </p:cNvSpPr>
                  <p:nvPr/>
                </p:nvSpPr>
                <p:spPr bwMode="auto">
                  <a:xfrm>
                    <a:off x="1548" y="-44153"/>
                    <a:ext cx="56" cy="167"/>
                  </a:xfrm>
                  <a:custGeom>
                    <a:avLst/>
                    <a:gdLst>
                      <a:gd name="T0" fmla="*/ 0 w 56"/>
                      <a:gd name="T1" fmla="*/ 167 h 167"/>
                      <a:gd name="T2" fmla="*/ 0 w 56"/>
                      <a:gd name="T3" fmla="*/ 0 h 167"/>
                      <a:gd name="T4" fmla="*/ 56 w 56"/>
                      <a:gd name="T5" fmla="*/ 0 h 1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6" h="167">
                        <a:moveTo>
                          <a:pt x="0" y="167"/>
                        </a:moveTo>
                        <a:lnTo>
                          <a:pt x="0" y="0"/>
                        </a:lnTo>
                        <a:lnTo>
                          <a:pt x="5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27" name="Rectangle 1060"/>
                  <p:cNvSpPr>
                    <a:spLocks noChangeArrowheads="1"/>
                  </p:cNvSpPr>
                  <p:nvPr/>
                </p:nvSpPr>
                <p:spPr bwMode="auto">
                  <a:xfrm>
                    <a:off x="1842" y="-439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6791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28" name="Freeform 1061"/>
                  <p:cNvSpPr>
                    <a:spLocks/>
                  </p:cNvSpPr>
                  <p:nvPr/>
                </p:nvSpPr>
                <p:spPr bwMode="auto">
                  <a:xfrm>
                    <a:off x="1629" y="-43893"/>
                    <a:ext cx="210" cy="78"/>
                  </a:xfrm>
                  <a:custGeom>
                    <a:avLst/>
                    <a:gdLst>
                      <a:gd name="T0" fmla="*/ 0 w 210"/>
                      <a:gd name="T1" fmla="*/ 78 h 78"/>
                      <a:gd name="T2" fmla="*/ 0 w 210"/>
                      <a:gd name="T3" fmla="*/ 0 h 78"/>
                      <a:gd name="T4" fmla="*/ 210 w 210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0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1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29" name="Rectangle 1062"/>
                  <p:cNvSpPr>
                    <a:spLocks noChangeArrowheads="1"/>
                  </p:cNvSpPr>
                  <p:nvPr/>
                </p:nvSpPr>
                <p:spPr bwMode="auto">
                  <a:xfrm>
                    <a:off x="1890" y="-438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4525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30" name="Freeform 1063"/>
                  <p:cNvSpPr>
                    <a:spLocks/>
                  </p:cNvSpPr>
                  <p:nvPr/>
                </p:nvSpPr>
                <p:spPr bwMode="auto">
                  <a:xfrm>
                    <a:off x="1731" y="-43785"/>
                    <a:ext cx="156" cy="51"/>
                  </a:xfrm>
                  <a:custGeom>
                    <a:avLst/>
                    <a:gdLst>
                      <a:gd name="T0" fmla="*/ 0 w 156"/>
                      <a:gd name="T1" fmla="*/ 51 h 51"/>
                      <a:gd name="T2" fmla="*/ 0 w 156"/>
                      <a:gd name="T3" fmla="*/ 0 h 51"/>
                      <a:gd name="T4" fmla="*/ 156 w 15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5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31" name="Rectangle 1064"/>
                  <p:cNvSpPr>
                    <a:spLocks noChangeArrowheads="1"/>
                  </p:cNvSpPr>
                  <p:nvPr/>
                </p:nvSpPr>
                <p:spPr bwMode="auto">
                  <a:xfrm>
                    <a:off x="1946" y="-437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2218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32" name="Freeform 1065"/>
                  <p:cNvSpPr>
                    <a:spLocks/>
                  </p:cNvSpPr>
                  <p:nvPr/>
                </p:nvSpPr>
                <p:spPr bwMode="auto">
                  <a:xfrm>
                    <a:off x="1731" y="-43728"/>
                    <a:ext cx="212" cy="51"/>
                  </a:xfrm>
                  <a:custGeom>
                    <a:avLst/>
                    <a:gdLst>
                      <a:gd name="T0" fmla="*/ 0 w 212"/>
                      <a:gd name="T1" fmla="*/ 0 h 51"/>
                      <a:gd name="T2" fmla="*/ 0 w 212"/>
                      <a:gd name="T3" fmla="*/ 51 h 51"/>
                      <a:gd name="T4" fmla="*/ 212 w 21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1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33" name="Freeform 1066"/>
                  <p:cNvSpPr>
                    <a:spLocks/>
                  </p:cNvSpPr>
                  <p:nvPr/>
                </p:nvSpPr>
                <p:spPr bwMode="auto">
                  <a:xfrm>
                    <a:off x="1629" y="-43809"/>
                    <a:ext cx="102" cy="78"/>
                  </a:xfrm>
                  <a:custGeom>
                    <a:avLst/>
                    <a:gdLst>
                      <a:gd name="T0" fmla="*/ 0 w 102"/>
                      <a:gd name="T1" fmla="*/ 0 h 78"/>
                      <a:gd name="T2" fmla="*/ 0 w 102"/>
                      <a:gd name="T3" fmla="*/ 78 h 78"/>
                      <a:gd name="T4" fmla="*/ 102 w 102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2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02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34" name="Freeform 1067"/>
                  <p:cNvSpPr>
                    <a:spLocks/>
                  </p:cNvSpPr>
                  <p:nvPr/>
                </p:nvSpPr>
                <p:spPr bwMode="auto">
                  <a:xfrm>
                    <a:off x="1548" y="-43980"/>
                    <a:ext cx="81" cy="168"/>
                  </a:xfrm>
                  <a:custGeom>
                    <a:avLst/>
                    <a:gdLst>
                      <a:gd name="T0" fmla="*/ 0 w 81"/>
                      <a:gd name="T1" fmla="*/ 0 h 168"/>
                      <a:gd name="T2" fmla="*/ 0 w 81"/>
                      <a:gd name="T3" fmla="*/ 168 h 168"/>
                      <a:gd name="T4" fmla="*/ 81 w 81"/>
                      <a:gd name="T5" fmla="*/ 168 h 1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1" h="168">
                        <a:moveTo>
                          <a:pt x="0" y="0"/>
                        </a:moveTo>
                        <a:lnTo>
                          <a:pt x="0" y="168"/>
                        </a:lnTo>
                        <a:lnTo>
                          <a:pt x="81" y="16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35" name="Freeform 1068"/>
                  <p:cNvSpPr>
                    <a:spLocks/>
                  </p:cNvSpPr>
                  <p:nvPr/>
                </p:nvSpPr>
                <p:spPr bwMode="auto">
                  <a:xfrm>
                    <a:off x="1544" y="-43983"/>
                    <a:ext cx="4" cy="312"/>
                  </a:xfrm>
                  <a:custGeom>
                    <a:avLst/>
                    <a:gdLst>
                      <a:gd name="T0" fmla="*/ 0 w 4"/>
                      <a:gd name="T1" fmla="*/ 312 h 312"/>
                      <a:gd name="T2" fmla="*/ 0 w 4"/>
                      <a:gd name="T3" fmla="*/ 0 h 312"/>
                      <a:gd name="T4" fmla="*/ 4 w 4"/>
                      <a:gd name="T5" fmla="*/ 0 h 3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312">
                        <a:moveTo>
                          <a:pt x="0" y="312"/>
                        </a:moveTo>
                        <a:lnTo>
                          <a:pt x="0" y="0"/>
                        </a:lnTo>
                        <a:lnTo>
                          <a:pt x="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36" name="Rectangle 1069"/>
                  <p:cNvSpPr>
                    <a:spLocks noChangeArrowheads="1"/>
                  </p:cNvSpPr>
                  <p:nvPr/>
                </p:nvSpPr>
                <p:spPr bwMode="auto">
                  <a:xfrm>
                    <a:off x="2160" y="-436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4713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37" name="Freeform 1070"/>
                  <p:cNvSpPr>
                    <a:spLocks/>
                  </p:cNvSpPr>
                  <p:nvPr/>
                </p:nvSpPr>
                <p:spPr bwMode="auto">
                  <a:xfrm>
                    <a:off x="1721" y="-43569"/>
                    <a:ext cx="436" cy="51"/>
                  </a:xfrm>
                  <a:custGeom>
                    <a:avLst/>
                    <a:gdLst>
                      <a:gd name="T0" fmla="*/ 0 w 436"/>
                      <a:gd name="T1" fmla="*/ 51 h 51"/>
                      <a:gd name="T2" fmla="*/ 0 w 436"/>
                      <a:gd name="T3" fmla="*/ 0 h 51"/>
                      <a:gd name="T4" fmla="*/ 436 w 43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43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38" name="Rectangle 1071"/>
                  <p:cNvSpPr>
                    <a:spLocks noChangeArrowheads="1"/>
                  </p:cNvSpPr>
                  <p:nvPr/>
                </p:nvSpPr>
                <p:spPr bwMode="auto">
                  <a:xfrm>
                    <a:off x="2177" y="-435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6749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39" name="Freeform 1072"/>
                  <p:cNvSpPr>
                    <a:spLocks/>
                  </p:cNvSpPr>
                  <p:nvPr/>
                </p:nvSpPr>
                <p:spPr bwMode="auto">
                  <a:xfrm>
                    <a:off x="1721" y="-43512"/>
                    <a:ext cx="453" cy="51"/>
                  </a:xfrm>
                  <a:custGeom>
                    <a:avLst/>
                    <a:gdLst>
                      <a:gd name="T0" fmla="*/ 0 w 453"/>
                      <a:gd name="T1" fmla="*/ 0 h 51"/>
                      <a:gd name="T2" fmla="*/ 0 w 453"/>
                      <a:gd name="T3" fmla="*/ 51 h 51"/>
                      <a:gd name="T4" fmla="*/ 453 w 45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5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45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40" name="Freeform 1073"/>
                  <p:cNvSpPr>
                    <a:spLocks/>
                  </p:cNvSpPr>
                  <p:nvPr/>
                </p:nvSpPr>
                <p:spPr bwMode="auto">
                  <a:xfrm>
                    <a:off x="1634" y="-43515"/>
                    <a:ext cx="87" cy="159"/>
                  </a:xfrm>
                  <a:custGeom>
                    <a:avLst/>
                    <a:gdLst>
                      <a:gd name="T0" fmla="*/ 0 w 87"/>
                      <a:gd name="T1" fmla="*/ 159 h 159"/>
                      <a:gd name="T2" fmla="*/ 0 w 87"/>
                      <a:gd name="T3" fmla="*/ 0 h 159"/>
                      <a:gd name="T4" fmla="*/ 87 w 87"/>
                      <a:gd name="T5" fmla="*/ 0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7" h="159">
                        <a:moveTo>
                          <a:pt x="0" y="159"/>
                        </a:moveTo>
                        <a:lnTo>
                          <a:pt x="0" y="0"/>
                        </a:lnTo>
                        <a:lnTo>
                          <a:pt x="8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41" name="Rectangle 1074"/>
                  <p:cNvSpPr>
                    <a:spLocks noChangeArrowheads="1"/>
                  </p:cNvSpPr>
                  <p:nvPr/>
                </p:nvSpPr>
                <p:spPr bwMode="auto">
                  <a:xfrm>
                    <a:off x="2064" y="-434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1600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42" name="Freeform 1075"/>
                  <p:cNvSpPr>
                    <a:spLocks/>
                  </p:cNvSpPr>
                  <p:nvPr/>
                </p:nvSpPr>
                <p:spPr bwMode="auto">
                  <a:xfrm>
                    <a:off x="2061" y="-4335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43" name="Rectangle 1076"/>
                  <p:cNvSpPr>
                    <a:spLocks noChangeArrowheads="1"/>
                  </p:cNvSpPr>
                  <p:nvPr/>
                </p:nvSpPr>
                <p:spPr bwMode="auto">
                  <a:xfrm>
                    <a:off x="2064" y="-43294"/>
                    <a:ext cx="1731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CP001197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Desulfovibrio vulgaris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str.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Miyazaki F</a:t>
                    </a:r>
                    <a:endParaRPr kumimoji="0" lang="zh-CN" altLang="zh-CN" sz="18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44" name="Freeform 1077"/>
                  <p:cNvSpPr>
                    <a:spLocks/>
                  </p:cNvSpPr>
                  <p:nvPr/>
                </p:nvSpPr>
                <p:spPr bwMode="auto">
                  <a:xfrm>
                    <a:off x="2061" y="-4329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45" name="Freeform 1078"/>
                  <p:cNvSpPr>
                    <a:spLocks/>
                  </p:cNvSpPr>
                  <p:nvPr/>
                </p:nvSpPr>
                <p:spPr bwMode="auto">
                  <a:xfrm>
                    <a:off x="1731" y="-43299"/>
                    <a:ext cx="330" cy="105"/>
                  </a:xfrm>
                  <a:custGeom>
                    <a:avLst/>
                    <a:gdLst>
                      <a:gd name="T0" fmla="*/ 0 w 330"/>
                      <a:gd name="T1" fmla="*/ 105 h 105"/>
                      <a:gd name="T2" fmla="*/ 0 w 330"/>
                      <a:gd name="T3" fmla="*/ 0 h 105"/>
                      <a:gd name="T4" fmla="*/ 330 w 330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0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33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46" name="Rectangle 1079"/>
                  <p:cNvSpPr>
                    <a:spLocks noChangeArrowheads="1"/>
                  </p:cNvSpPr>
                  <p:nvPr/>
                </p:nvSpPr>
                <p:spPr bwMode="auto">
                  <a:xfrm>
                    <a:off x="2096" y="-431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5013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47" name="Freeform 1080"/>
                  <p:cNvSpPr>
                    <a:spLocks/>
                  </p:cNvSpPr>
                  <p:nvPr/>
                </p:nvSpPr>
                <p:spPr bwMode="auto">
                  <a:xfrm>
                    <a:off x="1844" y="-43137"/>
                    <a:ext cx="249" cy="51"/>
                  </a:xfrm>
                  <a:custGeom>
                    <a:avLst/>
                    <a:gdLst>
                      <a:gd name="T0" fmla="*/ 0 w 249"/>
                      <a:gd name="T1" fmla="*/ 51 h 51"/>
                      <a:gd name="T2" fmla="*/ 0 w 249"/>
                      <a:gd name="T3" fmla="*/ 0 h 51"/>
                      <a:gd name="T4" fmla="*/ 249 w 24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4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48" name="Rectangle 1081"/>
                  <p:cNvSpPr>
                    <a:spLocks noChangeArrowheads="1"/>
                  </p:cNvSpPr>
                  <p:nvPr/>
                </p:nvSpPr>
                <p:spPr bwMode="auto">
                  <a:xfrm>
                    <a:off x="2094" y="-430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4619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49" name="Freeform 1082"/>
                  <p:cNvSpPr>
                    <a:spLocks/>
                  </p:cNvSpPr>
                  <p:nvPr/>
                </p:nvSpPr>
                <p:spPr bwMode="auto">
                  <a:xfrm>
                    <a:off x="1844" y="-43080"/>
                    <a:ext cx="247" cy="51"/>
                  </a:xfrm>
                  <a:custGeom>
                    <a:avLst/>
                    <a:gdLst>
                      <a:gd name="T0" fmla="*/ 0 w 247"/>
                      <a:gd name="T1" fmla="*/ 0 h 51"/>
                      <a:gd name="T2" fmla="*/ 0 w 247"/>
                      <a:gd name="T3" fmla="*/ 51 h 51"/>
                      <a:gd name="T4" fmla="*/ 247 w 24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4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50" name="Freeform 1083"/>
                  <p:cNvSpPr>
                    <a:spLocks/>
                  </p:cNvSpPr>
                  <p:nvPr/>
                </p:nvSpPr>
                <p:spPr bwMode="auto">
                  <a:xfrm>
                    <a:off x="1731" y="-43188"/>
                    <a:ext cx="113" cy="105"/>
                  </a:xfrm>
                  <a:custGeom>
                    <a:avLst/>
                    <a:gdLst>
                      <a:gd name="T0" fmla="*/ 0 w 113"/>
                      <a:gd name="T1" fmla="*/ 0 h 105"/>
                      <a:gd name="T2" fmla="*/ 0 w 113"/>
                      <a:gd name="T3" fmla="*/ 105 h 105"/>
                      <a:gd name="T4" fmla="*/ 113 w 113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3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113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51" name="Freeform 1084"/>
                  <p:cNvSpPr>
                    <a:spLocks/>
                  </p:cNvSpPr>
                  <p:nvPr/>
                </p:nvSpPr>
                <p:spPr bwMode="auto">
                  <a:xfrm>
                    <a:off x="1634" y="-43350"/>
                    <a:ext cx="97" cy="159"/>
                  </a:xfrm>
                  <a:custGeom>
                    <a:avLst/>
                    <a:gdLst>
                      <a:gd name="T0" fmla="*/ 0 w 97"/>
                      <a:gd name="T1" fmla="*/ 0 h 159"/>
                      <a:gd name="T2" fmla="*/ 0 w 97"/>
                      <a:gd name="T3" fmla="*/ 159 h 159"/>
                      <a:gd name="T4" fmla="*/ 97 w 97"/>
                      <a:gd name="T5" fmla="*/ 159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7" h="159">
                        <a:moveTo>
                          <a:pt x="0" y="0"/>
                        </a:moveTo>
                        <a:lnTo>
                          <a:pt x="0" y="159"/>
                        </a:lnTo>
                        <a:lnTo>
                          <a:pt x="97" y="15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52" name="Freeform 1085"/>
                  <p:cNvSpPr>
                    <a:spLocks/>
                  </p:cNvSpPr>
                  <p:nvPr/>
                </p:nvSpPr>
                <p:spPr bwMode="auto">
                  <a:xfrm>
                    <a:off x="1544" y="-43665"/>
                    <a:ext cx="90" cy="312"/>
                  </a:xfrm>
                  <a:custGeom>
                    <a:avLst/>
                    <a:gdLst>
                      <a:gd name="T0" fmla="*/ 0 w 90"/>
                      <a:gd name="T1" fmla="*/ 0 h 312"/>
                      <a:gd name="T2" fmla="*/ 0 w 90"/>
                      <a:gd name="T3" fmla="*/ 312 h 312"/>
                      <a:gd name="T4" fmla="*/ 90 w 90"/>
                      <a:gd name="T5" fmla="*/ 312 h 3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0" h="312">
                        <a:moveTo>
                          <a:pt x="0" y="0"/>
                        </a:moveTo>
                        <a:lnTo>
                          <a:pt x="0" y="312"/>
                        </a:lnTo>
                        <a:lnTo>
                          <a:pt x="90" y="31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53" name="Freeform 1086"/>
                  <p:cNvSpPr>
                    <a:spLocks/>
                  </p:cNvSpPr>
                  <p:nvPr/>
                </p:nvSpPr>
                <p:spPr bwMode="auto">
                  <a:xfrm>
                    <a:off x="1445" y="-43668"/>
                    <a:ext cx="99" cy="501"/>
                  </a:xfrm>
                  <a:custGeom>
                    <a:avLst/>
                    <a:gdLst>
                      <a:gd name="T0" fmla="*/ 0 w 99"/>
                      <a:gd name="T1" fmla="*/ 501 h 501"/>
                      <a:gd name="T2" fmla="*/ 0 w 99"/>
                      <a:gd name="T3" fmla="*/ 0 h 501"/>
                      <a:gd name="T4" fmla="*/ 99 w 99"/>
                      <a:gd name="T5" fmla="*/ 0 h 5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9" h="501">
                        <a:moveTo>
                          <a:pt x="0" y="501"/>
                        </a:moveTo>
                        <a:lnTo>
                          <a:pt x="0" y="0"/>
                        </a:lnTo>
                        <a:lnTo>
                          <a:pt x="9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54" name="Rectangle 1087"/>
                  <p:cNvSpPr>
                    <a:spLocks noChangeArrowheads="1"/>
                  </p:cNvSpPr>
                  <p:nvPr/>
                </p:nvSpPr>
                <p:spPr bwMode="auto">
                  <a:xfrm>
                    <a:off x="1979" y="-429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4363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55" name="Freeform 1088"/>
                  <p:cNvSpPr>
                    <a:spLocks/>
                  </p:cNvSpPr>
                  <p:nvPr/>
                </p:nvSpPr>
                <p:spPr bwMode="auto">
                  <a:xfrm>
                    <a:off x="1703" y="-42921"/>
                    <a:ext cx="273" cy="51"/>
                  </a:xfrm>
                  <a:custGeom>
                    <a:avLst/>
                    <a:gdLst>
                      <a:gd name="T0" fmla="*/ 0 w 273"/>
                      <a:gd name="T1" fmla="*/ 51 h 51"/>
                      <a:gd name="T2" fmla="*/ 0 w 273"/>
                      <a:gd name="T3" fmla="*/ 0 h 51"/>
                      <a:gd name="T4" fmla="*/ 273 w 27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7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56" name="Rectangle 1089"/>
                  <p:cNvSpPr>
                    <a:spLocks noChangeArrowheads="1"/>
                  </p:cNvSpPr>
                  <p:nvPr/>
                </p:nvSpPr>
                <p:spPr bwMode="auto">
                  <a:xfrm>
                    <a:off x="1928" y="-428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5115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57" name="Freeform 1090"/>
                  <p:cNvSpPr>
                    <a:spLocks/>
                  </p:cNvSpPr>
                  <p:nvPr/>
                </p:nvSpPr>
                <p:spPr bwMode="auto">
                  <a:xfrm>
                    <a:off x="1703" y="-42864"/>
                    <a:ext cx="222" cy="51"/>
                  </a:xfrm>
                  <a:custGeom>
                    <a:avLst/>
                    <a:gdLst>
                      <a:gd name="T0" fmla="*/ 0 w 222"/>
                      <a:gd name="T1" fmla="*/ 0 h 51"/>
                      <a:gd name="T2" fmla="*/ 0 w 222"/>
                      <a:gd name="T3" fmla="*/ 51 h 51"/>
                      <a:gd name="T4" fmla="*/ 222 w 22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2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58" name="Freeform 1091"/>
                  <p:cNvSpPr>
                    <a:spLocks/>
                  </p:cNvSpPr>
                  <p:nvPr/>
                </p:nvSpPr>
                <p:spPr bwMode="auto">
                  <a:xfrm>
                    <a:off x="1590" y="-42867"/>
                    <a:ext cx="113" cy="204"/>
                  </a:xfrm>
                  <a:custGeom>
                    <a:avLst/>
                    <a:gdLst>
                      <a:gd name="T0" fmla="*/ 0 w 113"/>
                      <a:gd name="T1" fmla="*/ 204 h 204"/>
                      <a:gd name="T2" fmla="*/ 0 w 113"/>
                      <a:gd name="T3" fmla="*/ 0 h 204"/>
                      <a:gd name="T4" fmla="*/ 113 w 113"/>
                      <a:gd name="T5" fmla="*/ 0 h 2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3" h="204">
                        <a:moveTo>
                          <a:pt x="0" y="204"/>
                        </a:moveTo>
                        <a:lnTo>
                          <a:pt x="0" y="0"/>
                        </a:lnTo>
                        <a:lnTo>
                          <a:pt x="11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59" name="Rectangle 1092"/>
                  <p:cNvSpPr>
                    <a:spLocks noChangeArrowheads="1"/>
                  </p:cNvSpPr>
                  <p:nvPr/>
                </p:nvSpPr>
                <p:spPr bwMode="auto">
                  <a:xfrm>
                    <a:off x="2007" y="-427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1955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60" name="Freeform 1093"/>
                  <p:cNvSpPr>
                    <a:spLocks/>
                  </p:cNvSpPr>
                  <p:nvPr/>
                </p:nvSpPr>
                <p:spPr bwMode="auto">
                  <a:xfrm>
                    <a:off x="1686" y="-42705"/>
                    <a:ext cx="318" cy="249"/>
                  </a:xfrm>
                  <a:custGeom>
                    <a:avLst/>
                    <a:gdLst>
                      <a:gd name="T0" fmla="*/ 0 w 318"/>
                      <a:gd name="T1" fmla="*/ 249 h 249"/>
                      <a:gd name="T2" fmla="*/ 0 w 318"/>
                      <a:gd name="T3" fmla="*/ 0 h 249"/>
                      <a:gd name="T4" fmla="*/ 318 w 318"/>
                      <a:gd name="T5" fmla="*/ 0 h 2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" h="249">
                        <a:moveTo>
                          <a:pt x="0" y="249"/>
                        </a:moveTo>
                        <a:lnTo>
                          <a:pt x="0" y="0"/>
                        </a:lnTo>
                        <a:lnTo>
                          <a:pt x="31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61" name="Rectangle 1094"/>
                  <p:cNvSpPr>
                    <a:spLocks noChangeArrowheads="1"/>
                  </p:cNvSpPr>
                  <p:nvPr/>
                </p:nvSpPr>
                <p:spPr bwMode="auto">
                  <a:xfrm>
                    <a:off x="1922" y="-426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2990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62" name="Freeform 1095"/>
                  <p:cNvSpPr>
                    <a:spLocks/>
                  </p:cNvSpPr>
                  <p:nvPr/>
                </p:nvSpPr>
                <p:spPr bwMode="auto">
                  <a:xfrm>
                    <a:off x="1854" y="-42597"/>
                    <a:ext cx="65" cy="51"/>
                  </a:xfrm>
                  <a:custGeom>
                    <a:avLst/>
                    <a:gdLst>
                      <a:gd name="T0" fmla="*/ 0 w 65"/>
                      <a:gd name="T1" fmla="*/ 51 h 51"/>
                      <a:gd name="T2" fmla="*/ 0 w 65"/>
                      <a:gd name="T3" fmla="*/ 0 h 51"/>
                      <a:gd name="T4" fmla="*/ 65 w 65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5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6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63" name="Rectangle 1096"/>
                  <p:cNvSpPr>
                    <a:spLocks noChangeArrowheads="1"/>
                  </p:cNvSpPr>
                  <p:nvPr/>
                </p:nvSpPr>
                <p:spPr bwMode="auto">
                  <a:xfrm>
                    <a:off x="1913" y="-425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6171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64" name="Freeform 1097"/>
                  <p:cNvSpPr>
                    <a:spLocks/>
                  </p:cNvSpPr>
                  <p:nvPr/>
                </p:nvSpPr>
                <p:spPr bwMode="auto">
                  <a:xfrm>
                    <a:off x="1854" y="-42540"/>
                    <a:ext cx="56" cy="51"/>
                  </a:xfrm>
                  <a:custGeom>
                    <a:avLst/>
                    <a:gdLst>
                      <a:gd name="T0" fmla="*/ 0 w 56"/>
                      <a:gd name="T1" fmla="*/ 0 h 51"/>
                      <a:gd name="T2" fmla="*/ 0 w 56"/>
                      <a:gd name="T3" fmla="*/ 51 h 51"/>
                      <a:gd name="T4" fmla="*/ 56 w 56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6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56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65" name="Freeform 1098"/>
                  <p:cNvSpPr>
                    <a:spLocks/>
                  </p:cNvSpPr>
                  <p:nvPr/>
                </p:nvSpPr>
                <p:spPr bwMode="auto">
                  <a:xfrm>
                    <a:off x="1796" y="-42543"/>
                    <a:ext cx="58" cy="78"/>
                  </a:xfrm>
                  <a:custGeom>
                    <a:avLst/>
                    <a:gdLst>
                      <a:gd name="T0" fmla="*/ 0 w 58"/>
                      <a:gd name="T1" fmla="*/ 78 h 78"/>
                      <a:gd name="T2" fmla="*/ 0 w 58"/>
                      <a:gd name="T3" fmla="*/ 0 h 78"/>
                      <a:gd name="T4" fmla="*/ 58 w 58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5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66" name="Rectangle 1099"/>
                  <p:cNvSpPr>
                    <a:spLocks noChangeArrowheads="1"/>
                  </p:cNvSpPr>
                  <p:nvPr/>
                </p:nvSpPr>
                <p:spPr bwMode="auto">
                  <a:xfrm>
                    <a:off x="1923" y="-424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7023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67" name="Freeform 1100"/>
                  <p:cNvSpPr>
                    <a:spLocks/>
                  </p:cNvSpPr>
                  <p:nvPr/>
                </p:nvSpPr>
                <p:spPr bwMode="auto">
                  <a:xfrm>
                    <a:off x="1796" y="-42459"/>
                    <a:ext cx="124" cy="78"/>
                  </a:xfrm>
                  <a:custGeom>
                    <a:avLst/>
                    <a:gdLst>
                      <a:gd name="T0" fmla="*/ 0 w 124"/>
                      <a:gd name="T1" fmla="*/ 0 h 78"/>
                      <a:gd name="T2" fmla="*/ 0 w 124"/>
                      <a:gd name="T3" fmla="*/ 78 h 78"/>
                      <a:gd name="T4" fmla="*/ 124 w 124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4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24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68" name="Freeform 1101"/>
                  <p:cNvSpPr>
                    <a:spLocks/>
                  </p:cNvSpPr>
                  <p:nvPr/>
                </p:nvSpPr>
                <p:spPr bwMode="auto">
                  <a:xfrm>
                    <a:off x="1755" y="-42462"/>
                    <a:ext cx="41" cy="91"/>
                  </a:xfrm>
                  <a:custGeom>
                    <a:avLst/>
                    <a:gdLst>
                      <a:gd name="T0" fmla="*/ 0 w 41"/>
                      <a:gd name="T1" fmla="*/ 91 h 91"/>
                      <a:gd name="T2" fmla="*/ 0 w 41"/>
                      <a:gd name="T3" fmla="*/ 0 h 91"/>
                      <a:gd name="T4" fmla="*/ 41 w 41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4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69" name="Rectangle 1102"/>
                  <p:cNvSpPr>
                    <a:spLocks noChangeArrowheads="1"/>
                  </p:cNvSpPr>
                  <p:nvPr/>
                </p:nvSpPr>
                <p:spPr bwMode="auto">
                  <a:xfrm>
                    <a:off x="1934" y="-423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4659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70" name="Freeform 1103"/>
                  <p:cNvSpPr>
                    <a:spLocks/>
                  </p:cNvSpPr>
                  <p:nvPr/>
                </p:nvSpPr>
                <p:spPr bwMode="auto">
                  <a:xfrm>
                    <a:off x="1755" y="-42365"/>
                    <a:ext cx="176" cy="92"/>
                  </a:xfrm>
                  <a:custGeom>
                    <a:avLst/>
                    <a:gdLst>
                      <a:gd name="T0" fmla="*/ 0 w 176"/>
                      <a:gd name="T1" fmla="*/ 0 h 92"/>
                      <a:gd name="T2" fmla="*/ 0 w 176"/>
                      <a:gd name="T3" fmla="*/ 92 h 92"/>
                      <a:gd name="T4" fmla="*/ 176 w 176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6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176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71" name="Freeform 1104"/>
                  <p:cNvSpPr>
                    <a:spLocks/>
                  </p:cNvSpPr>
                  <p:nvPr/>
                </p:nvSpPr>
                <p:spPr bwMode="auto">
                  <a:xfrm>
                    <a:off x="1733" y="-42368"/>
                    <a:ext cx="22" cy="165"/>
                  </a:xfrm>
                  <a:custGeom>
                    <a:avLst/>
                    <a:gdLst>
                      <a:gd name="T0" fmla="*/ 0 w 22"/>
                      <a:gd name="T1" fmla="*/ 165 h 165"/>
                      <a:gd name="T2" fmla="*/ 0 w 22"/>
                      <a:gd name="T3" fmla="*/ 0 h 165"/>
                      <a:gd name="T4" fmla="*/ 22 w 22"/>
                      <a:gd name="T5" fmla="*/ 0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" h="165">
                        <a:moveTo>
                          <a:pt x="0" y="165"/>
                        </a:moveTo>
                        <a:lnTo>
                          <a:pt x="0" y="0"/>
                        </a:lnTo>
                        <a:lnTo>
                          <a:pt x="2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72" name="Rectangle 1105"/>
                  <p:cNvSpPr>
                    <a:spLocks noChangeArrowheads="1"/>
                  </p:cNvSpPr>
                  <p:nvPr/>
                </p:nvSpPr>
                <p:spPr bwMode="auto">
                  <a:xfrm>
                    <a:off x="2043" y="-422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7128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73" name="Freeform 1106"/>
                  <p:cNvSpPr>
                    <a:spLocks/>
                  </p:cNvSpPr>
                  <p:nvPr/>
                </p:nvSpPr>
                <p:spPr bwMode="auto">
                  <a:xfrm>
                    <a:off x="1766" y="-42165"/>
                    <a:ext cx="274" cy="132"/>
                  </a:xfrm>
                  <a:custGeom>
                    <a:avLst/>
                    <a:gdLst>
                      <a:gd name="T0" fmla="*/ 0 w 274"/>
                      <a:gd name="T1" fmla="*/ 132 h 132"/>
                      <a:gd name="T2" fmla="*/ 0 w 274"/>
                      <a:gd name="T3" fmla="*/ 0 h 132"/>
                      <a:gd name="T4" fmla="*/ 274 w 274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4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27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74" name="Rectangle 1107"/>
                  <p:cNvSpPr>
                    <a:spLocks noChangeArrowheads="1"/>
                  </p:cNvSpPr>
                  <p:nvPr/>
                </p:nvSpPr>
                <p:spPr bwMode="auto">
                  <a:xfrm>
                    <a:off x="2060" y="-421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3320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75" name="Freeform 1108"/>
                  <p:cNvSpPr>
                    <a:spLocks/>
                  </p:cNvSpPr>
                  <p:nvPr/>
                </p:nvSpPr>
                <p:spPr bwMode="auto">
                  <a:xfrm>
                    <a:off x="1839" y="-42057"/>
                    <a:ext cx="218" cy="51"/>
                  </a:xfrm>
                  <a:custGeom>
                    <a:avLst/>
                    <a:gdLst>
                      <a:gd name="T0" fmla="*/ 0 w 218"/>
                      <a:gd name="T1" fmla="*/ 51 h 51"/>
                      <a:gd name="T2" fmla="*/ 0 w 218"/>
                      <a:gd name="T3" fmla="*/ 0 h 51"/>
                      <a:gd name="T4" fmla="*/ 218 w 21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1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76" name="Rectangle 1109"/>
                  <p:cNvSpPr>
                    <a:spLocks noChangeArrowheads="1"/>
                  </p:cNvSpPr>
                  <p:nvPr/>
                </p:nvSpPr>
                <p:spPr bwMode="auto">
                  <a:xfrm>
                    <a:off x="2120" y="-419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4035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77" name="Freeform 1110"/>
                  <p:cNvSpPr>
                    <a:spLocks/>
                  </p:cNvSpPr>
                  <p:nvPr/>
                </p:nvSpPr>
                <p:spPr bwMode="auto">
                  <a:xfrm>
                    <a:off x="1839" y="-42000"/>
                    <a:ext cx="278" cy="51"/>
                  </a:xfrm>
                  <a:custGeom>
                    <a:avLst/>
                    <a:gdLst>
                      <a:gd name="T0" fmla="*/ 0 w 278"/>
                      <a:gd name="T1" fmla="*/ 0 h 51"/>
                      <a:gd name="T2" fmla="*/ 0 w 278"/>
                      <a:gd name="T3" fmla="*/ 51 h 51"/>
                      <a:gd name="T4" fmla="*/ 278 w 278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8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78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78" name="Freeform 1111"/>
                  <p:cNvSpPr>
                    <a:spLocks/>
                  </p:cNvSpPr>
                  <p:nvPr/>
                </p:nvSpPr>
                <p:spPr bwMode="auto">
                  <a:xfrm>
                    <a:off x="1821" y="-42003"/>
                    <a:ext cx="18" cy="105"/>
                  </a:xfrm>
                  <a:custGeom>
                    <a:avLst/>
                    <a:gdLst>
                      <a:gd name="T0" fmla="*/ 0 w 18"/>
                      <a:gd name="T1" fmla="*/ 105 h 105"/>
                      <a:gd name="T2" fmla="*/ 0 w 18"/>
                      <a:gd name="T3" fmla="*/ 0 h 105"/>
                      <a:gd name="T4" fmla="*/ 18 w 18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1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79" name="Rectangle 1112"/>
                  <p:cNvSpPr>
                    <a:spLocks noChangeArrowheads="1"/>
                  </p:cNvSpPr>
                  <p:nvPr/>
                </p:nvSpPr>
                <p:spPr bwMode="auto">
                  <a:xfrm>
                    <a:off x="1998" y="-418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5695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80" name="Freeform 1113"/>
                  <p:cNvSpPr>
                    <a:spLocks/>
                  </p:cNvSpPr>
                  <p:nvPr/>
                </p:nvSpPr>
                <p:spPr bwMode="auto">
                  <a:xfrm>
                    <a:off x="1898" y="-41841"/>
                    <a:ext cx="97" cy="51"/>
                  </a:xfrm>
                  <a:custGeom>
                    <a:avLst/>
                    <a:gdLst>
                      <a:gd name="T0" fmla="*/ 0 w 97"/>
                      <a:gd name="T1" fmla="*/ 51 h 51"/>
                      <a:gd name="T2" fmla="*/ 0 w 97"/>
                      <a:gd name="T3" fmla="*/ 0 h 51"/>
                      <a:gd name="T4" fmla="*/ 97 w 9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9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81" name="Rectangle 1114"/>
                  <p:cNvSpPr>
                    <a:spLocks noChangeArrowheads="1"/>
                  </p:cNvSpPr>
                  <p:nvPr/>
                </p:nvSpPr>
                <p:spPr bwMode="auto">
                  <a:xfrm>
                    <a:off x="2046" y="-41782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293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82" name="Freeform 1115"/>
                  <p:cNvSpPr>
                    <a:spLocks/>
                  </p:cNvSpPr>
                  <p:nvPr/>
                </p:nvSpPr>
                <p:spPr bwMode="auto">
                  <a:xfrm>
                    <a:off x="1898" y="-41784"/>
                    <a:ext cx="145" cy="51"/>
                  </a:xfrm>
                  <a:custGeom>
                    <a:avLst/>
                    <a:gdLst>
                      <a:gd name="T0" fmla="*/ 0 w 145"/>
                      <a:gd name="T1" fmla="*/ 0 h 51"/>
                      <a:gd name="T2" fmla="*/ 0 w 145"/>
                      <a:gd name="T3" fmla="*/ 51 h 51"/>
                      <a:gd name="T4" fmla="*/ 145 w 145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5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45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83" name="Freeform 1116"/>
                  <p:cNvSpPr>
                    <a:spLocks/>
                  </p:cNvSpPr>
                  <p:nvPr/>
                </p:nvSpPr>
                <p:spPr bwMode="auto">
                  <a:xfrm>
                    <a:off x="1821" y="-41892"/>
                    <a:ext cx="77" cy="105"/>
                  </a:xfrm>
                  <a:custGeom>
                    <a:avLst/>
                    <a:gdLst>
                      <a:gd name="T0" fmla="*/ 0 w 77"/>
                      <a:gd name="T1" fmla="*/ 0 h 105"/>
                      <a:gd name="T2" fmla="*/ 0 w 77"/>
                      <a:gd name="T3" fmla="*/ 105 h 105"/>
                      <a:gd name="T4" fmla="*/ 77 w 77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7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77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84" name="Freeform 1117"/>
                  <p:cNvSpPr>
                    <a:spLocks/>
                  </p:cNvSpPr>
                  <p:nvPr/>
                </p:nvSpPr>
                <p:spPr bwMode="auto">
                  <a:xfrm>
                    <a:off x="1766" y="-42027"/>
                    <a:ext cx="55" cy="132"/>
                  </a:xfrm>
                  <a:custGeom>
                    <a:avLst/>
                    <a:gdLst>
                      <a:gd name="T0" fmla="*/ 0 w 55"/>
                      <a:gd name="T1" fmla="*/ 0 h 132"/>
                      <a:gd name="T2" fmla="*/ 0 w 55"/>
                      <a:gd name="T3" fmla="*/ 132 h 132"/>
                      <a:gd name="T4" fmla="*/ 55 w 55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5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55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85" name="Freeform 1118"/>
                  <p:cNvSpPr>
                    <a:spLocks/>
                  </p:cNvSpPr>
                  <p:nvPr/>
                </p:nvSpPr>
                <p:spPr bwMode="auto">
                  <a:xfrm>
                    <a:off x="1733" y="-42197"/>
                    <a:ext cx="33" cy="167"/>
                  </a:xfrm>
                  <a:custGeom>
                    <a:avLst/>
                    <a:gdLst>
                      <a:gd name="T0" fmla="*/ 0 w 33"/>
                      <a:gd name="T1" fmla="*/ 0 h 167"/>
                      <a:gd name="T2" fmla="*/ 0 w 33"/>
                      <a:gd name="T3" fmla="*/ 167 h 167"/>
                      <a:gd name="T4" fmla="*/ 33 w 33"/>
                      <a:gd name="T5" fmla="*/ 167 h 1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167">
                        <a:moveTo>
                          <a:pt x="0" y="0"/>
                        </a:moveTo>
                        <a:lnTo>
                          <a:pt x="0" y="167"/>
                        </a:lnTo>
                        <a:lnTo>
                          <a:pt x="33" y="16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86" name="Freeform 1119"/>
                  <p:cNvSpPr>
                    <a:spLocks/>
                  </p:cNvSpPr>
                  <p:nvPr/>
                </p:nvSpPr>
                <p:spPr bwMode="auto">
                  <a:xfrm>
                    <a:off x="1686" y="-42450"/>
                    <a:ext cx="47" cy="250"/>
                  </a:xfrm>
                  <a:custGeom>
                    <a:avLst/>
                    <a:gdLst>
                      <a:gd name="T0" fmla="*/ 0 w 47"/>
                      <a:gd name="T1" fmla="*/ 0 h 250"/>
                      <a:gd name="T2" fmla="*/ 0 w 47"/>
                      <a:gd name="T3" fmla="*/ 250 h 250"/>
                      <a:gd name="T4" fmla="*/ 47 w 47"/>
                      <a:gd name="T5" fmla="*/ 250 h 2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250">
                        <a:moveTo>
                          <a:pt x="0" y="0"/>
                        </a:moveTo>
                        <a:lnTo>
                          <a:pt x="0" y="250"/>
                        </a:lnTo>
                        <a:lnTo>
                          <a:pt x="47" y="25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87" name="Freeform 1120"/>
                  <p:cNvSpPr>
                    <a:spLocks/>
                  </p:cNvSpPr>
                  <p:nvPr/>
                </p:nvSpPr>
                <p:spPr bwMode="auto">
                  <a:xfrm>
                    <a:off x="1590" y="-42657"/>
                    <a:ext cx="96" cy="204"/>
                  </a:xfrm>
                  <a:custGeom>
                    <a:avLst/>
                    <a:gdLst>
                      <a:gd name="T0" fmla="*/ 0 w 96"/>
                      <a:gd name="T1" fmla="*/ 0 h 204"/>
                      <a:gd name="T2" fmla="*/ 0 w 96"/>
                      <a:gd name="T3" fmla="*/ 204 h 204"/>
                      <a:gd name="T4" fmla="*/ 96 w 96"/>
                      <a:gd name="T5" fmla="*/ 204 h 2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6" h="204">
                        <a:moveTo>
                          <a:pt x="0" y="0"/>
                        </a:moveTo>
                        <a:lnTo>
                          <a:pt x="0" y="204"/>
                        </a:lnTo>
                        <a:lnTo>
                          <a:pt x="96" y="20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88" name="Freeform 1121"/>
                  <p:cNvSpPr>
                    <a:spLocks/>
                  </p:cNvSpPr>
                  <p:nvPr/>
                </p:nvSpPr>
                <p:spPr bwMode="auto">
                  <a:xfrm>
                    <a:off x="1445" y="-43161"/>
                    <a:ext cx="145" cy="501"/>
                  </a:xfrm>
                  <a:custGeom>
                    <a:avLst/>
                    <a:gdLst>
                      <a:gd name="T0" fmla="*/ 0 w 145"/>
                      <a:gd name="T1" fmla="*/ 0 h 501"/>
                      <a:gd name="T2" fmla="*/ 0 w 145"/>
                      <a:gd name="T3" fmla="*/ 501 h 501"/>
                      <a:gd name="T4" fmla="*/ 145 w 145"/>
                      <a:gd name="T5" fmla="*/ 501 h 5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5" h="501">
                        <a:moveTo>
                          <a:pt x="0" y="0"/>
                        </a:moveTo>
                        <a:lnTo>
                          <a:pt x="0" y="501"/>
                        </a:lnTo>
                        <a:lnTo>
                          <a:pt x="145" y="50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89" name="Freeform 1122"/>
                  <p:cNvSpPr>
                    <a:spLocks/>
                  </p:cNvSpPr>
                  <p:nvPr/>
                </p:nvSpPr>
                <p:spPr bwMode="auto">
                  <a:xfrm>
                    <a:off x="1394" y="-43164"/>
                    <a:ext cx="51" cy="766"/>
                  </a:xfrm>
                  <a:custGeom>
                    <a:avLst/>
                    <a:gdLst>
                      <a:gd name="T0" fmla="*/ 0 w 51"/>
                      <a:gd name="T1" fmla="*/ 766 h 766"/>
                      <a:gd name="T2" fmla="*/ 0 w 51"/>
                      <a:gd name="T3" fmla="*/ 0 h 766"/>
                      <a:gd name="T4" fmla="*/ 51 w 51"/>
                      <a:gd name="T5" fmla="*/ 0 h 7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1" h="766">
                        <a:moveTo>
                          <a:pt x="0" y="766"/>
                        </a:moveTo>
                        <a:lnTo>
                          <a:pt x="0" y="0"/>
                        </a:lnTo>
                        <a:lnTo>
                          <a:pt x="5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90" name="Rectangle 1123"/>
                  <p:cNvSpPr>
                    <a:spLocks noChangeArrowheads="1"/>
                  </p:cNvSpPr>
                  <p:nvPr/>
                </p:nvSpPr>
                <p:spPr bwMode="auto">
                  <a:xfrm>
                    <a:off x="1799" y="-416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3668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91" name="Freeform 1124"/>
                  <p:cNvSpPr>
                    <a:spLocks/>
                  </p:cNvSpPr>
                  <p:nvPr/>
                </p:nvSpPr>
                <p:spPr bwMode="auto">
                  <a:xfrm>
                    <a:off x="1394" y="-42392"/>
                    <a:ext cx="402" cy="767"/>
                  </a:xfrm>
                  <a:custGeom>
                    <a:avLst/>
                    <a:gdLst>
                      <a:gd name="T0" fmla="*/ 0 w 402"/>
                      <a:gd name="T1" fmla="*/ 0 h 767"/>
                      <a:gd name="T2" fmla="*/ 0 w 402"/>
                      <a:gd name="T3" fmla="*/ 767 h 767"/>
                      <a:gd name="T4" fmla="*/ 402 w 402"/>
                      <a:gd name="T5" fmla="*/ 767 h 7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02" h="767">
                        <a:moveTo>
                          <a:pt x="0" y="0"/>
                        </a:moveTo>
                        <a:lnTo>
                          <a:pt x="0" y="767"/>
                        </a:lnTo>
                        <a:lnTo>
                          <a:pt x="402" y="76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92" name="Freeform 1125"/>
                  <p:cNvSpPr>
                    <a:spLocks/>
                  </p:cNvSpPr>
                  <p:nvPr/>
                </p:nvSpPr>
                <p:spPr bwMode="auto">
                  <a:xfrm>
                    <a:off x="1353" y="-42395"/>
                    <a:ext cx="41" cy="543"/>
                  </a:xfrm>
                  <a:custGeom>
                    <a:avLst/>
                    <a:gdLst>
                      <a:gd name="T0" fmla="*/ 0 w 41"/>
                      <a:gd name="T1" fmla="*/ 543 h 543"/>
                      <a:gd name="T2" fmla="*/ 0 w 41"/>
                      <a:gd name="T3" fmla="*/ 0 h 543"/>
                      <a:gd name="T4" fmla="*/ 41 w 41"/>
                      <a:gd name="T5" fmla="*/ 0 h 5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543">
                        <a:moveTo>
                          <a:pt x="0" y="543"/>
                        </a:moveTo>
                        <a:lnTo>
                          <a:pt x="0" y="0"/>
                        </a:lnTo>
                        <a:lnTo>
                          <a:pt x="4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93" name="Rectangle 1126"/>
                  <p:cNvSpPr>
                    <a:spLocks noChangeArrowheads="1"/>
                  </p:cNvSpPr>
                  <p:nvPr/>
                </p:nvSpPr>
                <p:spPr bwMode="auto">
                  <a:xfrm>
                    <a:off x="1733" y="-415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6129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94" name="Freeform 1127"/>
                  <p:cNvSpPr>
                    <a:spLocks/>
                  </p:cNvSpPr>
                  <p:nvPr/>
                </p:nvSpPr>
                <p:spPr bwMode="auto">
                  <a:xfrm>
                    <a:off x="1514" y="-41517"/>
                    <a:ext cx="216" cy="51"/>
                  </a:xfrm>
                  <a:custGeom>
                    <a:avLst/>
                    <a:gdLst>
                      <a:gd name="T0" fmla="*/ 0 w 216"/>
                      <a:gd name="T1" fmla="*/ 51 h 51"/>
                      <a:gd name="T2" fmla="*/ 0 w 216"/>
                      <a:gd name="T3" fmla="*/ 0 h 51"/>
                      <a:gd name="T4" fmla="*/ 216 w 21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1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95" name="Rectangle 1128"/>
                  <p:cNvSpPr>
                    <a:spLocks noChangeArrowheads="1"/>
                  </p:cNvSpPr>
                  <p:nvPr/>
                </p:nvSpPr>
                <p:spPr bwMode="auto">
                  <a:xfrm>
                    <a:off x="1670" y="-414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2527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96" name="Freeform 1129"/>
                  <p:cNvSpPr>
                    <a:spLocks/>
                  </p:cNvSpPr>
                  <p:nvPr/>
                </p:nvSpPr>
                <p:spPr bwMode="auto">
                  <a:xfrm>
                    <a:off x="1514" y="-41460"/>
                    <a:ext cx="153" cy="51"/>
                  </a:xfrm>
                  <a:custGeom>
                    <a:avLst/>
                    <a:gdLst>
                      <a:gd name="T0" fmla="*/ 0 w 153"/>
                      <a:gd name="T1" fmla="*/ 0 h 51"/>
                      <a:gd name="T2" fmla="*/ 0 w 153"/>
                      <a:gd name="T3" fmla="*/ 51 h 51"/>
                      <a:gd name="T4" fmla="*/ 153 w 15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5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97" name="Freeform 1130"/>
                  <p:cNvSpPr>
                    <a:spLocks/>
                  </p:cNvSpPr>
                  <p:nvPr/>
                </p:nvSpPr>
                <p:spPr bwMode="auto">
                  <a:xfrm>
                    <a:off x="1400" y="-41463"/>
                    <a:ext cx="114" cy="159"/>
                  </a:xfrm>
                  <a:custGeom>
                    <a:avLst/>
                    <a:gdLst>
                      <a:gd name="T0" fmla="*/ 0 w 114"/>
                      <a:gd name="T1" fmla="*/ 159 h 159"/>
                      <a:gd name="T2" fmla="*/ 0 w 114"/>
                      <a:gd name="T3" fmla="*/ 0 h 159"/>
                      <a:gd name="T4" fmla="*/ 114 w 114"/>
                      <a:gd name="T5" fmla="*/ 0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4" h="159">
                        <a:moveTo>
                          <a:pt x="0" y="159"/>
                        </a:moveTo>
                        <a:lnTo>
                          <a:pt x="0" y="0"/>
                        </a:lnTo>
                        <a:lnTo>
                          <a:pt x="11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98" name="Rectangle 1131"/>
                  <p:cNvSpPr>
                    <a:spLocks noChangeArrowheads="1"/>
                  </p:cNvSpPr>
                  <p:nvPr/>
                </p:nvSpPr>
                <p:spPr bwMode="auto">
                  <a:xfrm>
                    <a:off x="1782" y="-413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1594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799" name="Freeform 1132"/>
                  <p:cNvSpPr>
                    <a:spLocks/>
                  </p:cNvSpPr>
                  <p:nvPr/>
                </p:nvSpPr>
                <p:spPr bwMode="auto">
                  <a:xfrm>
                    <a:off x="1685" y="-41301"/>
                    <a:ext cx="94" cy="159"/>
                  </a:xfrm>
                  <a:custGeom>
                    <a:avLst/>
                    <a:gdLst>
                      <a:gd name="T0" fmla="*/ 0 w 94"/>
                      <a:gd name="T1" fmla="*/ 159 h 159"/>
                      <a:gd name="T2" fmla="*/ 0 w 94"/>
                      <a:gd name="T3" fmla="*/ 0 h 159"/>
                      <a:gd name="T4" fmla="*/ 94 w 94"/>
                      <a:gd name="T5" fmla="*/ 0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4" h="159">
                        <a:moveTo>
                          <a:pt x="0" y="159"/>
                        </a:moveTo>
                        <a:lnTo>
                          <a:pt x="0" y="0"/>
                        </a:lnTo>
                        <a:lnTo>
                          <a:pt x="9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00" name="Rectangle 1133"/>
                  <p:cNvSpPr>
                    <a:spLocks noChangeArrowheads="1"/>
                  </p:cNvSpPr>
                  <p:nvPr/>
                </p:nvSpPr>
                <p:spPr bwMode="auto">
                  <a:xfrm>
                    <a:off x="1815" y="-412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3683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01" name="Freeform 1134"/>
                  <p:cNvSpPr>
                    <a:spLocks/>
                  </p:cNvSpPr>
                  <p:nvPr/>
                </p:nvSpPr>
                <p:spPr bwMode="auto">
                  <a:xfrm>
                    <a:off x="1736" y="-41193"/>
                    <a:ext cx="76" cy="51"/>
                  </a:xfrm>
                  <a:custGeom>
                    <a:avLst/>
                    <a:gdLst>
                      <a:gd name="T0" fmla="*/ 0 w 76"/>
                      <a:gd name="T1" fmla="*/ 51 h 51"/>
                      <a:gd name="T2" fmla="*/ 0 w 76"/>
                      <a:gd name="T3" fmla="*/ 0 h 51"/>
                      <a:gd name="T4" fmla="*/ 76 w 7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7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02" name="Rectangle 1135"/>
                  <p:cNvSpPr>
                    <a:spLocks noChangeArrowheads="1"/>
                  </p:cNvSpPr>
                  <p:nvPr/>
                </p:nvSpPr>
                <p:spPr bwMode="auto">
                  <a:xfrm>
                    <a:off x="1782" y="-411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1352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03" name="Freeform 1136"/>
                  <p:cNvSpPr>
                    <a:spLocks/>
                  </p:cNvSpPr>
                  <p:nvPr/>
                </p:nvSpPr>
                <p:spPr bwMode="auto">
                  <a:xfrm>
                    <a:off x="1736" y="-41136"/>
                    <a:ext cx="43" cy="51"/>
                  </a:xfrm>
                  <a:custGeom>
                    <a:avLst/>
                    <a:gdLst>
                      <a:gd name="T0" fmla="*/ 0 w 43"/>
                      <a:gd name="T1" fmla="*/ 0 h 51"/>
                      <a:gd name="T2" fmla="*/ 0 w 43"/>
                      <a:gd name="T3" fmla="*/ 51 h 51"/>
                      <a:gd name="T4" fmla="*/ 43 w 4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4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04" name="Freeform 1137"/>
                  <p:cNvSpPr>
                    <a:spLocks/>
                  </p:cNvSpPr>
                  <p:nvPr/>
                </p:nvSpPr>
                <p:spPr bwMode="auto">
                  <a:xfrm>
                    <a:off x="1713" y="-41139"/>
                    <a:ext cx="23" cy="159"/>
                  </a:xfrm>
                  <a:custGeom>
                    <a:avLst/>
                    <a:gdLst>
                      <a:gd name="T0" fmla="*/ 0 w 23"/>
                      <a:gd name="T1" fmla="*/ 159 h 159"/>
                      <a:gd name="T2" fmla="*/ 0 w 23"/>
                      <a:gd name="T3" fmla="*/ 0 h 159"/>
                      <a:gd name="T4" fmla="*/ 23 w 23"/>
                      <a:gd name="T5" fmla="*/ 0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" h="159">
                        <a:moveTo>
                          <a:pt x="0" y="159"/>
                        </a:moveTo>
                        <a:lnTo>
                          <a:pt x="0" y="0"/>
                        </a:lnTo>
                        <a:lnTo>
                          <a:pt x="2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05" name="Rectangle 1138"/>
                  <p:cNvSpPr>
                    <a:spLocks noChangeArrowheads="1"/>
                  </p:cNvSpPr>
                  <p:nvPr/>
                </p:nvSpPr>
                <p:spPr bwMode="auto">
                  <a:xfrm>
                    <a:off x="1821" y="-410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1217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06" name="Freeform 1139"/>
                  <p:cNvSpPr>
                    <a:spLocks/>
                  </p:cNvSpPr>
                  <p:nvPr/>
                </p:nvSpPr>
                <p:spPr bwMode="auto">
                  <a:xfrm>
                    <a:off x="1758" y="-40977"/>
                    <a:ext cx="60" cy="51"/>
                  </a:xfrm>
                  <a:custGeom>
                    <a:avLst/>
                    <a:gdLst>
                      <a:gd name="T0" fmla="*/ 0 w 60"/>
                      <a:gd name="T1" fmla="*/ 51 h 51"/>
                      <a:gd name="T2" fmla="*/ 0 w 60"/>
                      <a:gd name="T3" fmla="*/ 0 h 51"/>
                      <a:gd name="T4" fmla="*/ 60 w 60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6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07" name="Rectangle 1140"/>
                  <p:cNvSpPr>
                    <a:spLocks noChangeArrowheads="1"/>
                  </p:cNvSpPr>
                  <p:nvPr/>
                </p:nvSpPr>
                <p:spPr bwMode="auto">
                  <a:xfrm>
                    <a:off x="1823" y="-40918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135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08" name="Freeform 1141"/>
                  <p:cNvSpPr>
                    <a:spLocks/>
                  </p:cNvSpPr>
                  <p:nvPr/>
                </p:nvSpPr>
                <p:spPr bwMode="auto">
                  <a:xfrm>
                    <a:off x="1758" y="-40920"/>
                    <a:ext cx="62" cy="51"/>
                  </a:xfrm>
                  <a:custGeom>
                    <a:avLst/>
                    <a:gdLst>
                      <a:gd name="T0" fmla="*/ 0 w 62"/>
                      <a:gd name="T1" fmla="*/ 0 h 51"/>
                      <a:gd name="T2" fmla="*/ 0 w 62"/>
                      <a:gd name="T3" fmla="*/ 51 h 51"/>
                      <a:gd name="T4" fmla="*/ 62 w 6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6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09" name="Freeform 1142"/>
                  <p:cNvSpPr>
                    <a:spLocks/>
                  </p:cNvSpPr>
                  <p:nvPr/>
                </p:nvSpPr>
                <p:spPr bwMode="auto">
                  <a:xfrm>
                    <a:off x="1752" y="-40923"/>
                    <a:ext cx="6" cy="105"/>
                  </a:xfrm>
                  <a:custGeom>
                    <a:avLst/>
                    <a:gdLst>
                      <a:gd name="T0" fmla="*/ 0 w 6"/>
                      <a:gd name="T1" fmla="*/ 105 h 105"/>
                      <a:gd name="T2" fmla="*/ 0 w 6"/>
                      <a:gd name="T3" fmla="*/ 0 h 105"/>
                      <a:gd name="T4" fmla="*/ 6 w 6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10" name="Rectangle 1143"/>
                  <p:cNvSpPr>
                    <a:spLocks noChangeArrowheads="1"/>
                  </p:cNvSpPr>
                  <p:nvPr/>
                </p:nvSpPr>
                <p:spPr bwMode="auto">
                  <a:xfrm>
                    <a:off x="1811" y="-408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3824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11" name="Freeform 1144"/>
                  <p:cNvSpPr>
                    <a:spLocks/>
                  </p:cNvSpPr>
                  <p:nvPr/>
                </p:nvSpPr>
                <p:spPr bwMode="auto">
                  <a:xfrm>
                    <a:off x="1808" y="-4076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12" name="Rectangle 1145"/>
                  <p:cNvSpPr>
                    <a:spLocks noChangeArrowheads="1"/>
                  </p:cNvSpPr>
                  <p:nvPr/>
                </p:nvSpPr>
                <p:spPr bwMode="auto">
                  <a:xfrm>
                    <a:off x="1811" y="-40702"/>
                    <a:ext cx="1908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CP001998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Coraliomargarita akajimensis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45221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13" name="Freeform 1146"/>
                  <p:cNvSpPr>
                    <a:spLocks/>
                  </p:cNvSpPr>
                  <p:nvPr/>
                </p:nvSpPr>
                <p:spPr bwMode="auto">
                  <a:xfrm>
                    <a:off x="1808" y="-4070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14" name="Freeform 1147"/>
                  <p:cNvSpPr>
                    <a:spLocks/>
                  </p:cNvSpPr>
                  <p:nvPr/>
                </p:nvSpPr>
                <p:spPr bwMode="auto">
                  <a:xfrm>
                    <a:off x="1752" y="-40812"/>
                    <a:ext cx="56" cy="105"/>
                  </a:xfrm>
                  <a:custGeom>
                    <a:avLst/>
                    <a:gdLst>
                      <a:gd name="T0" fmla="*/ 0 w 56"/>
                      <a:gd name="T1" fmla="*/ 0 h 105"/>
                      <a:gd name="T2" fmla="*/ 0 w 56"/>
                      <a:gd name="T3" fmla="*/ 105 h 105"/>
                      <a:gd name="T4" fmla="*/ 56 w 56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6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56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15" name="Freeform 1148"/>
                  <p:cNvSpPr>
                    <a:spLocks/>
                  </p:cNvSpPr>
                  <p:nvPr/>
                </p:nvSpPr>
                <p:spPr bwMode="auto">
                  <a:xfrm>
                    <a:off x="1713" y="-40974"/>
                    <a:ext cx="39" cy="159"/>
                  </a:xfrm>
                  <a:custGeom>
                    <a:avLst/>
                    <a:gdLst>
                      <a:gd name="T0" fmla="*/ 0 w 39"/>
                      <a:gd name="T1" fmla="*/ 0 h 159"/>
                      <a:gd name="T2" fmla="*/ 0 w 39"/>
                      <a:gd name="T3" fmla="*/ 159 h 159"/>
                      <a:gd name="T4" fmla="*/ 39 w 39"/>
                      <a:gd name="T5" fmla="*/ 159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159">
                        <a:moveTo>
                          <a:pt x="0" y="0"/>
                        </a:moveTo>
                        <a:lnTo>
                          <a:pt x="0" y="159"/>
                        </a:lnTo>
                        <a:lnTo>
                          <a:pt x="39" y="15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16" name="Freeform 1149"/>
                  <p:cNvSpPr>
                    <a:spLocks/>
                  </p:cNvSpPr>
                  <p:nvPr/>
                </p:nvSpPr>
                <p:spPr bwMode="auto">
                  <a:xfrm>
                    <a:off x="1685" y="-41136"/>
                    <a:ext cx="28" cy="159"/>
                  </a:xfrm>
                  <a:custGeom>
                    <a:avLst/>
                    <a:gdLst>
                      <a:gd name="T0" fmla="*/ 0 w 28"/>
                      <a:gd name="T1" fmla="*/ 0 h 159"/>
                      <a:gd name="T2" fmla="*/ 0 w 28"/>
                      <a:gd name="T3" fmla="*/ 159 h 159"/>
                      <a:gd name="T4" fmla="*/ 28 w 28"/>
                      <a:gd name="T5" fmla="*/ 159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8" h="159">
                        <a:moveTo>
                          <a:pt x="0" y="0"/>
                        </a:moveTo>
                        <a:lnTo>
                          <a:pt x="0" y="159"/>
                        </a:lnTo>
                        <a:lnTo>
                          <a:pt x="28" y="15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17" name="Freeform 1150"/>
                  <p:cNvSpPr>
                    <a:spLocks/>
                  </p:cNvSpPr>
                  <p:nvPr/>
                </p:nvSpPr>
                <p:spPr bwMode="auto">
                  <a:xfrm>
                    <a:off x="1400" y="-41298"/>
                    <a:ext cx="285" cy="159"/>
                  </a:xfrm>
                  <a:custGeom>
                    <a:avLst/>
                    <a:gdLst>
                      <a:gd name="T0" fmla="*/ 0 w 285"/>
                      <a:gd name="T1" fmla="*/ 0 h 159"/>
                      <a:gd name="T2" fmla="*/ 0 w 285"/>
                      <a:gd name="T3" fmla="*/ 159 h 159"/>
                      <a:gd name="T4" fmla="*/ 285 w 285"/>
                      <a:gd name="T5" fmla="*/ 159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85" h="159">
                        <a:moveTo>
                          <a:pt x="0" y="0"/>
                        </a:moveTo>
                        <a:lnTo>
                          <a:pt x="0" y="159"/>
                        </a:lnTo>
                        <a:lnTo>
                          <a:pt x="285" y="15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18" name="Freeform 1151"/>
                  <p:cNvSpPr>
                    <a:spLocks/>
                  </p:cNvSpPr>
                  <p:nvPr/>
                </p:nvSpPr>
                <p:spPr bwMode="auto">
                  <a:xfrm>
                    <a:off x="1353" y="-41846"/>
                    <a:ext cx="47" cy="545"/>
                  </a:xfrm>
                  <a:custGeom>
                    <a:avLst/>
                    <a:gdLst>
                      <a:gd name="T0" fmla="*/ 0 w 47"/>
                      <a:gd name="T1" fmla="*/ 0 h 545"/>
                      <a:gd name="T2" fmla="*/ 0 w 47"/>
                      <a:gd name="T3" fmla="*/ 545 h 545"/>
                      <a:gd name="T4" fmla="*/ 47 w 47"/>
                      <a:gd name="T5" fmla="*/ 545 h 5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545">
                        <a:moveTo>
                          <a:pt x="0" y="0"/>
                        </a:moveTo>
                        <a:lnTo>
                          <a:pt x="0" y="545"/>
                        </a:lnTo>
                        <a:lnTo>
                          <a:pt x="47" y="54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19" name="Freeform 1152"/>
                  <p:cNvSpPr>
                    <a:spLocks/>
                  </p:cNvSpPr>
                  <p:nvPr/>
                </p:nvSpPr>
                <p:spPr bwMode="auto">
                  <a:xfrm>
                    <a:off x="1289" y="-41849"/>
                    <a:ext cx="64" cy="32858"/>
                  </a:xfrm>
                  <a:custGeom>
                    <a:avLst/>
                    <a:gdLst>
                      <a:gd name="T0" fmla="*/ 0 w 64"/>
                      <a:gd name="T1" fmla="*/ 32858 h 32858"/>
                      <a:gd name="T2" fmla="*/ 0 w 64"/>
                      <a:gd name="T3" fmla="*/ 0 h 32858"/>
                      <a:gd name="T4" fmla="*/ 64 w 64"/>
                      <a:gd name="T5" fmla="*/ 0 h 328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4" h="32858">
                        <a:moveTo>
                          <a:pt x="0" y="32858"/>
                        </a:moveTo>
                        <a:lnTo>
                          <a:pt x="0" y="0"/>
                        </a:lnTo>
                        <a:lnTo>
                          <a:pt x="6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20" name="Rectangle 1153"/>
                  <p:cNvSpPr>
                    <a:spLocks noChangeArrowheads="1"/>
                  </p:cNvSpPr>
                  <p:nvPr/>
                </p:nvSpPr>
                <p:spPr bwMode="auto">
                  <a:xfrm>
                    <a:off x="2631" y="-405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4718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21" name="Freeform 1154"/>
                  <p:cNvSpPr>
                    <a:spLocks/>
                  </p:cNvSpPr>
                  <p:nvPr/>
                </p:nvSpPr>
                <p:spPr bwMode="auto">
                  <a:xfrm>
                    <a:off x="2569" y="-40545"/>
                    <a:ext cx="59" cy="51"/>
                  </a:xfrm>
                  <a:custGeom>
                    <a:avLst/>
                    <a:gdLst>
                      <a:gd name="T0" fmla="*/ 0 w 59"/>
                      <a:gd name="T1" fmla="*/ 51 h 51"/>
                      <a:gd name="T2" fmla="*/ 0 w 59"/>
                      <a:gd name="T3" fmla="*/ 0 h 51"/>
                      <a:gd name="T4" fmla="*/ 59 w 5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5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22" name="Rectangle 1155"/>
                  <p:cNvSpPr>
                    <a:spLocks noChangeArrowheads="1"/>
                  </p:cNvSpPr>
                  <p:nvPr/>
                </p:nvSpPr>
                <p:spPr bwMode="auto">
                  <a:xfrm>
                    <a:off x="2634" y="-404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1588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23" name="Freeform 1156"/>
                  <p:cNvSpPr>
                    <a:spLocks/>
                  </p:cNvSpPr>
                  <p:nvPr/>
                </p:nvSpPr>
                <p:spPr bwMode="auto">
                  <a:xfrm>
                    <a:off x="2569" y="-40488"/>
                    <a:ext cx="62" cy="51"/>
                  </a:xfrm>
                  <a:custGeom>
                    <a:avLst/>
                    <a:gdLst>
                      <a:gd name="T0" fmla="*/ 0 w 62"/>
                      <a:gd name="T1" fmla="*/ 0 h 51"/>
                      <a:gd name="T2" fmla="*/ 0 w 62"/>
                      <a:gd name="T3" fmla="*/ 51 h 51"/>
                      <a:gd name="T4" fmla="*/ 62 w 6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6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24" name="Freeform 1157"/>
                  <p:cNvSpPr>
                    <a:spLocks/>
                  </p:cNvSpPr>
                  <p:nvPr/>
                </p:nvSpPr>
                <p:spPr bwMode="auto">
                  <a:xfrm>
                    <a:off x="2536" y="-40491"/>
                    <a:ext cx="33" cy="78"/>
                  </a:xfrm>
                  <a:custGeom>
                    <a:avLst/>
                    <a:gdLst>
                      <a:gd name="T0" fmla="*/ 0 w 33"/>
                      <a:gd name="T1" fmla="*/ 78 h 78"/>
                      <a:gd name="T2" fmla="*/ 0 w 33"/>
                      <a:gd name="T3" fmla="*/ 0 h 78"/>
                      <a:gd name="T4" fmla="*/ 33 w 33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3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25" name="Rectangle 1158"/>
                  <p:cNvSpPr>
                    <a:spLocks noChangeArrowheads="1"/>
                  </p:cNvSpPr>
                  <p:nvPr/>
                </p:nvSpPr>
                <p:spPr bwMode="auto">
                  <a:xfrm>
                    <a:off x="2689" y="-403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3032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26" name="Freeform 1159"/>
                  <p:cNvSpPr>
                    <a:spLocks/>
                  </p:cNvSpPr>
                  <p:nvPr/>
                </p:nvSpPr>
                <p:spPr bwMode="auto">
                  <a:xfrm>
                    <a:off x="2536" y="-40407"/>
                    <a:ext cx="150" cy="78"/>
                  </a:xfrm>
                  <a:custGeom>
                    <a:avLst/>
                    <a:gdLst>
                      <a:gd name="T0" fmla="*/ 0 w 150"/>
                      <a:gd name="T1" fmla="*/ 0 h 78"/>
                      <a:gd name="T2" fmla="*/ 0 w 150"/>
                      <a:gd name="T3" fmla="*/ 78 h 78"/>
                      <a:gd name="T4" fmla="*/ 150 w 150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0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50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27" name="Freeform 1160"/>
                  <p:cNvSpPr>
                    <a:spLocks/>
                  </p:cNvSpPr>
                  <p:nvPr/>
                </p:nvSpPr>
                <p:spPr bwMode="auto">
                  <a:xfrm>
                    <a:off x="2493" y="-40410"/>
                    <a:ext cx="43" cy="132"/>
                  </a:xfrm>
                  <a:custGeom>
                    <a:avLst/>
                    <a:gdLst>
                      <a:gd name="T0" fmla="*/ 0 w 43"/>
                      <a:gd name="T1" fmla="*/ 132 h 132"/>
                      <a:gd name="T2" fmla="*/ 0 w 43"/>
                      <a:gd name="T3" fmla="*/ 0 h 132"/>
                      <a:gd name="T4" fmla="*/ 43 w 43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4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28" name="Rectangle 1161"/>
                  <p:cNvSpPr>
                    <a:spLocks noChangeArrowheads="1"/>
                  </p:cNvSpPr>
                  <p:nvPr/>
                </p:nvSpPr>
                <p:spPr bwMode="auto">
                  <a:xfrm>
                    <a:off x="2664" y="-402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4116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29" name="Freeform 1162"/>
                  <p:cNvSpPr>
                    <a:spLocks/>
                  </p:cNvSpPr>
                  <p:nvPr/>
                </p:nvSpPr>
                <p:spPr bwMode="auto">
                  <a:xfrm>
                    <a:off x="2605" y="-40221"/>
                    <a:ext cx="56" cy="78"/>
                  </a:xfrm>
                  <a:custGeom>
                    <a:avLst/>
                    <a:gdLst>
                      <a:gd name="T0" fmla="*/ 0 w 56"/>
                      <a:gd name="T1" fmla="*/ 78 h 78"/>
                      <a:gd name="T2" fmla="*/ 0 w 56"/>
                      <a:gd name="T3" fmla="*/ 0 h 78"/>
                      <a:gd name="T4" fmla="*/ 56 w 56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6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5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30" name="Rectangle 1163"/>
                  <p:cNvSpPr>
                    <a:spLocks noChangeArrowheads="1"/>
                  </p:cNvSpPr>
                  <p:nvPr/>
                </p:nvSpPr>
                <p:spPr bwMode="auto">
                  <a:xfrm>
                    <a:off x="2682" y="-40162"/>
                    <a:ext cx="1311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AHN50707 MD soil MDE amb 35a2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31" name="Freeform 1164"/>
                  <p:cNvSpPr>
                    <a:spLocks/>
                  </p:cNvSpPr>
                  <p:nvPr/>
                </p:nvSpPr>
                <p:spPr bwMode="auto">
                  <a:xfrm>
                    <a:off x="2671" y="-40113"/>
                    <a:ext cx="8" cy="51"/>
                  </a:xfrm>
                  <a:custGeom>
                    <a:avLst/>
                    <a:gdLst>
                      <a:gd name="T0" fmla="*/ 0 w 8"/>
                      <a:gd name="T1" fmla="*/ 51 h 51"/>
                      <a:gd name="T2" fmla="*/ 0 w 8"/>
                      <a:gd name="T3" fmla="*/ 0 h 51"/>
                      <a:gd name="T4" fmla="*/ 8 w 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32" name="Rectangle 1165"/>
                  <p:cNvSpPr>
                    <a:spLocks noChangeArrowheads="1"/>
                  </p:cNvSpPr>
                  <p:nvPr/>
                </p:nvSpPr>
                <p:spPr bwMode="auto">
                  <a:xfrm>
                    <a:off x="2787" y="-400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3078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33" name="Freeform 1166"/>
                  <p:cNvSpPr>
                    <a:spLocks/>
                  </p:cNvSpPr>
                  <p:nvPr/>
                </p:nvSpPr>
                <p:spPr bwMode="auto">
                  <a:xfrm>
                    <a:off x="2671" y="-40056"/>
                    <a:ext cx="113" cy="51"/>
                  </a:xfrm>
                  <a:custGeom>
                    <a:avLst/>
                    <a:gdLst>
                      <a:gd name="T0" fmla="*/ 0 w 113"/>
                      <a:gd name="T1" fmla="*/ 0 h 51"/>
                      <a:gd name="T2" fmla="*/ 0 w 113"/>
                      <a:gd name="T3" fmla="*/ 51 h 51"/>
                      <a:gd name="T4" fmla="*/ 113 w 11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1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34" name="Freeform 1167"/>
                  <p:cNvSpPr>
                    <a:spLocks/>
                  </p:cNvSpPr>
                  <p:nvPr/>
                </p:nvSpPr>
                <p:spPr bwMode="auto">
                  <a:xfrm>
                    <a:off x="2605" y="-40137"/>
                    <a:ext cx="66" cy="78"/>
                  </a:xfrm>
                  <a:custGeom>
                    <a:avLst/>
                    <a:gdLst>
                      <a:gd name="T0" fmla="*/ 0 w 66"/>
                      <a:gd name="T1" fmla="*/ 0 h 78"/>
                      <a:gd name="T2" fmla="*/ 0 w 66"/>
                      <a:gd name="T3" fmla="*/ 78 h 78"/>
                      <a:gd name="T4" fmla="*/ 66 w 66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6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66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35" name="Freeform 1168"/>
                  <p:cNvSpPr>
                    <a:spLocks/>
                  </p:cNvSpPr>
                  <p:nvPr/>
                </p:nvSpPr>
                <p:spPr bwMode="auto">
                  <a:xfrm>
                    <a:off x="2493" y="-40272"/>
                    <a:ext cx="112" cy="132"/>
                  </a:xfrm>
                  <a:custGeom>
                    <a:avLst/>
                    <a:gdLst>
                      <a:gd name="T0" fmla="*/ 0 w 112"/>
                      <a:gd name="T1" fmla="*/ 0 h 132"/>
                      <a:gd name="T2" fmla="*/ 0 w 112"/>
                      <a:gd name="T3" fmla="*/ 132 h 132"/>
                      <a:gd name="T4" fmla="*/ 112 w 112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2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112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36" name="Freeform 1169"/>
                  <p:cNvSpPr>
                    <a:spLocks/>
                  </p:cNvSpPr>
                  <p:nvPr/>
                </p:nvSpPr>
                <p:spPr bwMode="auto">
                  <a:xfrm>
                    <a:off x="2462" y="-40275"/>
                    <a:ext cx="31" cy="186"/>
                  </a:xfrm>
                  <a:custGeom>
                    <a:avLst/>
                    <a:gdLst>
                      <a:gd name="T0" fmla="*/ 0 w 31"/>
                      <a:gd name="T1" fmla="*/ 186 h 186"/>
                      <a:gd name="T2" fmla="*/ 0 w 31"/>
                      <a:gd name="T3" fmla="*/ 0 h 186"/>
                      <a:gd name="T4" fmla="*/ 31 w 31"/>
                      <a:gd name="T5" fmla="*/ 0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186">
                        <a:moveTo>
                          <a:pt x="0" y="186"/>
                        </a:moveTo>
                        <a:lnTo>
                          <a:pt x="0" y="0"/>
                        </a:lnTo>
                        <a:lnTo>
                          <a:pt x="3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37" name="Rectangle 1170"/>
                  <p:cNvSpPr>
                    <a:spLocks noChangeArrowheads="1"/>
                  </p:cNvSpPr>
                  <p:nvPr/>
                </p:nvSpPr>
                <p:spPr bwMode="auto">
                  <a:xfrm>
                    <a:off x="2665" y="-399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6399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38" name="Freeform 1171"/>
                  <p:cNvSpPr>
                    <a:spLocks/>
                  </p:cNvSpPr>
                  <p:nvPr/>
                </p:nvSpPr>
                <p:spPr bwMode="auto">
                  <a:xfrm>
                    <a:off x="2462" y="-40083"/>
                    <a:ext cx="200" cy="186"/>
                  </a:xfrm>
                  <a:custGeom>
                    <a:avLst/>
                    <a:gdLst>
                      <a:gd name="T0" fmla="*/ 0 w 200"/>
                      <a:gd name="T1" fmla="*/ 0 h 186"/>
                      <a:gd name="T2" fmla="*/ 0 w 200"/>
                      <a:gd name="T3" fmla="*/ 186 h 186"/>
                      <a:gd name="T4" fmla="*/ 200 w 200"/>
                      <a:gd name="T5" fmla="*/ 186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0" h="186">
                        <a:moveTo>
                          <a:pt x="0" y="0"/>
                        </a:moveTo>
                        <a:lnTo>
                          <a:pt x="0" y="186"/>
                        </a:lnTo>
                        <a:lnTo>
                          <a:pt x="200" y="18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39" name="Freeform 1172"/>
                  <p:cNvSpPr>
                    <a:spLocks/>
                  </p:cNvSpPr>
                  <p:nvPr/>
                </p:nvSpPr>
                <p:spPr bwMode="auto">
                  <a:xfrm>
                    <a:off x="2393" y="-40086"/>
                    <a:ext cx="69" cy="186"/>
                  </a:xfrm>
                  <a:custGeom>
                    <a:avLst/>
                    <a:gdLst>
                      <a:gd name="T0" fmla="*/ 0 w 69"/>
                      <a:gd name="T1" fmla="*/ 186 h 186"/>
                      <a:gd name="T2" fmla="*/ 0 w 69"/>
                      <a:gd name="T3" fmla="*/ 0 h 186"/>
                      <a:gd name="T4" fmla="*/ 69 w 69"/>
                      <a:gd name="T5" fmla="*/ 0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9" h="186">
                        <a:moveTo>
                          <a:pt x="0" y="186"/>
                        </a:moveTo>
                        <a:lnTo>
                          <a:pt x="0" y="0"/>
                        </a:lnTo>
                        <a:lnTo>
                          <a:pt x="6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40" name="Rectangle 1173"/>
                  <p:cNvSpPr>
                    <a:spLocks noChangeArrowheads="1"/>
                  </p:cNvSpPr>
                  <p:nvPr/>
                </p:nvSpPr>
                <p:spPr bwMode="auto">
                  <a:xfrm>
                    <a:off x="2551" y="-398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3613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41" name="Freeform 1174"/>
                  <p:cNvSpPr>
                    <a:spLocks/>
                  </p:cNvSpPr>
                  <p:nvPr/>
                </p:nvSpPr>
                <p:spPr bwMode="auto">
                  <a:xfrm>
                    <a:off x="2402" y="-39789"/>
                    <a:ext cx="146" cy="78"/>
                  </a:xfrm>
                  <a:custGeom>
                    <a:avLst/>
                    <a:gdLst>
                      <a:gd name="T0" fmla="*/ 0 w 146"/>
                      <a:gd name="T1" fmla="*/ 78 h 78"/>
                      <a:gd name="T2" fmla="*/ 0 w 146"/>
                      <a:gd name="T3" fmla="*/ 0 h 78"/>
                      <a:gd name="T4" fmla="*/ 146 w 146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6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4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42" name="Rectangle 1175"/>
                  <p:cNvSpPr>
                    <a:spLocks noChangeArrowheads="1"/>
                  </p:cNvSpPr>
                  <p:nvPr/>
                </p:nvSpPr>
                <p:spPr bwMode="auto">
                  <a:xfrm>
                    <a:off x="2574" y="-397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4094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43" name="Freeform 1176"/>
                  <p:cNvSpPr>
                    <a:spLocks/>
                  </p:cNvSpPr>
                  <p:nvPr/>
                </p:nvSpPr>
                <p:spPr bwMode="auto">
                  <a:xfrm>
                    <a:off x="2502" y="-39681"/>
                    <a:ext cx="69" cy="51"/>
                  </a:xfrm>
                  <a:custGeom>
                    <a:avLst/>
                    <a:gdLst>
                      <a:gd name="T0" fmla="*/ 0 w 69"/>
                      <a:gd name="T1" fmla="*/ 51 h 51"/>
                      <a:gd name="T2" fmla="*/ 0 w 69"/>
                      <a:gd name="T3" fmla="*/ 0 h 51"/>
                      <a:gd name="T4" fmla="*/ 69 w 6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6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44" name="Rectangle 1177"/>
                  <p:cNvSpPr>
                    <a:spLocks noChangeArrowheads="1"/>
                  </p:cNvSpPr>
                  <p:nvPr/>
                </p:nvSpPr>
                <p:spPr bwMode="auto">
                  <a:xfrm>
                    <a:off x="2679" y="-396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3891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45" name="Freeform 1178"/>
                  <p:cNvSpPr>
                    <a:spLocks/>
                  </p:cNvSpPr>
                  <p:nvPr/>
                </p:nvSpPr>
                <p:spPr bwMode="auto">
                  <a:xfrm>
                    <a:off x="2502" y="-39624"/>
                    <a:ext cx="174" cy="51"/>
                  </a:xfrm>
                  <a:custGeom>
                    <a:avLst/>
                    <a:gdLst>
                      <a:gd name="T0" fmla="*/ 0 w 174"/>
                      <a:gd name="T1" fmla="*/ 0 h 51"/>
                      <a:gd name="T2" fmla="*/ 0 w 174"/>
                      <a:gd name="T3" fmla="*/ 51 h 51"/>
                      <a:gd name="T4" fmla="*/ 174 w 17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7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46" name="Freeform 1179"/>
                  <p:cNvSpPr>
                    <a:spLocks/>
                  </p:cNvSpPr>
                  <p:nvPr/>
                </p:nvSpPr>
                <p:spPr bwMode="auto">
                  <a:xfrm>
                    <a:off x="2402" y="-39705"/>
                    <a:ext cx="100" cy="78"/>
                  </a:xfrm>
                  <a:custGeom>
                    <a:avLst/>
                    <a:gdLst>
                      <a:gd name="T0" fmla="*/ 0 w 100"/>
                      <a:gd name="T1" fmla="*/ 0 h 78"/>
                      <a:gd name="T2" fmla="*/ 0 w 100"/>
                      <a:gd name="T3" fmla="*/ 78 h 78"/>
                      <a:gd name="T4" fmla="*/ 100 w 100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0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00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47" name="Freeform 1180"/>
                  <p:cNvSpPr>
                    <a:spLocks/>
                  </p:cNvSpPr>
                  <p:nvPr/>
                </p:nvSpPr>
                <p:spPr bwMode="auto">
                  <a:xfrm>
                    <a:off x="2393" y="-39894"/>
                    <a:ext cx="9" cy="186"/>
                  </a:xfrm>
                  <a:custGeom>
                    <a:avLst/>
                    <a:gdLst>
                      <a:gd name="T0" fmla="*/ 0 w 9"/>
                      <a:gd name="T1" fmla="*/ 0 h 186"/>
                      <a:gd name="T2" fmla="*/ 0 w 9"/>
                      <a:gd name="T3" fmla="*/ 186 h 186"/>
                      <a:gd name="T4" fmla="*/ 9 w 9"/>
                      <a:gd name="T5" fmla="*/ 186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" h="186">
                        <a:moveTo>
                          <a:pt x="0" y="0"/>
                        </a:moveTo>
                        <a:lnTo>
                          <a:pt x="0" y="186"/>
                        </a:lnTo>
                        <a:lnTo>
                          <a:pt x="9" y="18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48" name="Freeform 1181"/>
                  <p:cNvSpPr>
                    <a:spLocks/>
                  </p:cNvSpPr>
                  <p:nvPr/>
                </p:nvSpPr>
                <p:spPr bwMode="auto">
                  <a:xfrm>
                    <a:off x="2363" y="-39897"/>
                    <a:ext cx="30" cy="309"/>
                  </a:xfrm>
                  <a:custGeom>
                    <a:avLst/>
                    <a:gdLst>
                      <a:gd name="T0" fmla="*/ 0 w 30"/>
                      <a:gd name="T1" fmla="*/ 309 h 309"/>
                      <a:gd name="T2" fmla="*/ 0 w 30"/>
                      <a:gd name="T3" fmla="*/ 0 h 309"/>
                      <a:gd name="T4" fmla="*/ 30 w 30"/>
                      <a:gd name="T5" fmla="*/ 0 h 3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" h="309">
                        <a:moveTo>
                          <a:pt x="0" y="309"/>
                        </a:moveTo>
                        <a:lnTo>
                          <a:pt x="0" y="0"/>
                        </a:lnTo>
                        <a:lnTo>
                          <a:pt x="3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49" name="Rectangle 1182"/>
                  <p:cNvSpPr>
                    <a:spLocks noChangeArrowheads="1"/>
                  </p:cNvSpPr>
                  <p:nvPr/>
                </p:nvSpPr>
                <p:spPr bwMode="auto">
                  <a:xfrm>
                    <a:off x="2601" y="-395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1462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50" name="Freeform 1183"/>
                  <p:cNvSpPr>
                    <a:spLocks/>
                  </p:cNvSpPr>
                  <p:nvPr/>
                </p:nvSpPr>
                <p:spPr bwMode="auto">
                  <a:xfrm>
                    <a:off x="2418" y="-39465"/>
                    <a:ext cx="180" cy="189"/>
                  </a:xfrm>
                  <a:custGeom>
                    <a:avLst/>
                    <a:gdLst>
                      <a:gd name="T0" fmla="*/ 0 w 180"/>
                      <a:gd name="T1" fmla="*/ 189 h 189"/>
                      <a:gd name="T2" fmla="*/ 0 w 180"/>
                      <a:gd name="T3" fmla="*/ 0 h 189"/>
                      <a:gd name="T4" fmla="*/ 180 w 180"/>
                      <a:gd name="T5" fmla="*/ 0 h 1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0" h="189">
                        <a:moveTo>
                          <a:pt x="0" y="189"/>
                        </a:moveTo>
                        <a:lnTo>
                          <a:pt x="0" y="0"/>
                        </a:lnTo>
                        <a:lnTo>
                          <a:pt x="18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51" name="Rectangle 1184"/>
                  <p:cNvSpPr>
                    <a:spLocks noChangeArrowheads="1"/>
                  </p:cNvSpPr>
                  <p:nvPr/>
                </p:nvSpPr>
                <p:spPr bwMode="auto">
                  <a:xfrm>
                    <a:off x="2686" y="-394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2550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52" name="Freeform 1185"/>
                  <p:cNvSpPr>
                    <a:spLocks/>
                  </p:cNvSpPr>
                  <p:nvPr/>
                </p:nvSpPr>
                <p:spPr bwMode="auto">
                  <a:xfrm>
                    <a:off x="2620" y="-39357"/>
                    <a:ext cx="63" cy="51"/>
                  </a:xfrm>
                  <a:custGeom>
                    <a:avLst/>
                    <a:gdLst>
                      <a:gd name="T0" fmla="*/ 0 w 63"/>
                      <a:gd name="T1" fmla="*/ 51 h 51"/>
                      <a:gd name="T2" fmla="*/ 0 w 63"/>
                      <a:gd name="T3" fmla="*/ 0 h 51"/>
                      <a:gd name="T4" fmla="*/ 63 w 6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6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53" name="Rectangle 1186"/>
                  <p:cNvSpPr>
                    <a:spLocks noChangeArrowheads="1"/>
                  </p:cNvSpPr>
                  <p:nvPr/>
                </p:nvSpPr>
                <p:spPr bwMode="auto">
                  <a:xfrm>
                    <a:off x="2682" y="-392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2876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54" name="Freeform 1187"/>
                  <p:cNvSpPr>
                    <a:spLocks/>
                  </p:cNvSpPr>
                  <p:nvPr/>
                </p:nvSpPr>
                <p:spPr bwMode="auto">
                  <a:xfrm>
                    <a:off x="2620" y="-39300"/>
                    <a:ext cx="59" cy="51"/>
                  </a:xfrm>
                  <a:custGeom>
                    <a:avLst/>
                    <a:gdLst>
                      <a:gd name="T0" fmla="*/ 0 w 59"/>
                      <a:gd name="T1" fmla="*/ 0 h 51"/>
                      <a:gd name="T2" fmla="*/ 0 w 59"/>
                      <a:gd name="T3" fmla="*/ 51 h 51"/>
                      <a:gd name="T4" fmla="*/ 59 w 5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5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55" name="Freeform 1188"/>
                  <p:cNvSpPr>
                    <a:spLocks/>
                  </p:cNvSpPr>
                  <p:nvPr/>
                </p:nvSpPr>
                <p:spPr bwMode="auto">
                  <a:xfrm>
                    <a:off x="2578" y="-39303"/>
                    <a:ext cx="42" cy="78"/>
                  </a:xfrm>
                  <a:custGeom>
                    <a:avLst/>
                    <a:gdLst>
                      <a:gd name="T0" fmla="*/ 0 w 42"/>
                      <a:gd name="T1" fmla="*/ 78 h 78"/>
                      <a:gd name="T2" fmla="*/ 0 w 42"/>
                      <a:gd name="T3" fmla="*/ 0 h 78"/>
                      <a:gd name="T4" fmla="*/ 42 w 42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4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56" name="Rectangle 1189"/>
                  <p:cNvSpPr>
                    <a:spLocks noChangeArrowheads="1"/>
                  </p:cNvSpPr>
                  <p:nvPr/>
                </p:nvSpPr>
                <p:spPr bwMode="auto">
                  <a:xfrm>
                    <a:off x="2661" y="-391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4113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57" name="Freeform 1190"/>
                  <p:cNvSpPr>
                    <a:spLocks/>
                  </p:cNvSpPr>
                  <p:nvPr/>
                </p:nvSpPr>
                <p:spPr bwMode="auto">
                  <a:xfrm>
                    <a:off x="2578" y="-39219"/>
                    <a:ext cx="80" cy="78"/>
                  </a:xfrm>
                  <a:custGeom>
                    <a:avLst/>
                    <a:gdLst>
                      <a:gd name="T0" fmla="*/ 0 w 80"/>
                      <a:gd name="T1" fmla="*/ 0 h 78"/>
                      <a:gd name="T2" fmla="*/ 0 w 80"/>
                      <a:gd name="T3" fmla="*/ 78 h 78"/>
                      <a:gd name="T4" fmla="*/ 80 w 80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0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80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58" name="Freeform 1191"/>
                  <p:cNvSpPr>
                    <a:spLocks/>
                  </p:cNvSpPr>
                  <p:nvPr/>
                </p:nvSpPr>
                <p:spPr bwMode="auto">
                  <a:xfrm>
                    <a:off x="2517" y="-39222"/>
                    <a:ext cx="61" cy="138"/>
                  </a:xfrm>
                  <a:custGeom>
                    <a:avLst/>
                    <a:gdLst>
                      <a:gd name="T0" fmla="*/ 0 w 61"/>
                      <a:gd name="T1" fmla="*/ 138 h 138"/>
                      <a:gd name="T2" fmla="*/ 0 w 61"/>
                      <a:gd name="T3" fmla="*/ 0 h 138"/>
                      <a:gd name="T4" fmla="*/ 61 w 61"/>
                      <a:gd name="T5" fmla="*/ 0 h 1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1" h="138">
                        <a:moveTo>
                          <a:pt x="0" y="138"/>
                        </a:moveTo>
                        <a:lnTo>
                          <a:pt x="0" y="0"/>
                        </a:lnTo>
                        <a:lnTo>
                          <a:pt x="6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59" name="Rectangle 1192"/>
                  <p:cNvSpPr>
                    <a:spLocks noChangeArrowheads="1"/>
                  </p:cNvSpPr>
                  <p:nvPr/>
                </p:nvSpPr>
                <p:spPr bwMode="auto">
                  <a:xfrm>
                    <a:off x="2658" y="-390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5119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60" name="Freeform 1193"/>
                  <p:cNvSpPr>
                    <a:spLocks/>
                  </p:cNvSpPr>
                  <p:nvPr/>
                </p:nvSpPr>
                <p:spPr bwMode="auto">
                  <a:xfrm>
                    <a:off x="2550" y="-39033"/>
                    <a:ext cx="105" cy="91"/>
                  </a:xfrm>
                  <a:custGeom>
                    <a:avLst/>
                    <a:gdLst>
                      <a:gd name="T0" fmla="*/ 0 w 105"/>
                      <a:gd name="T1" fmla="*/ 91 h 91"/>
                      <a:gd name="T2" fmla="*/ 0 w 105"/>
                      <a:gd name="T3" fmla="*/ 0 h 91"/>
                      <a:gd name="T4" fmla="*/ 105 w 105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5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10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61" name="Rectangle 1194"/>
                  <p:cNvSpPr>
                    <a:spLocks noChangeArrowheads="1"/>
                  </p:cNvSpPr>
                  <p:nvPr/>
                </p:nvSpPr>
                <p:spPr bwMode="auto">
                  <a:xfrm>
                    <a:off x="2727" y="-389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6838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62" name="Freeform 1195"/>
                  <p:cNvSpPr>
                    <a:spLocks/>
                  </p:cNvSpPr>
                  <p:nvPr/>
                </p:nvSpPr>
                <p:spPr bwMode="auto">
                  <a:xfrm>
                    <a:off x="2629" y="-38925"/>
                    <a:ext cx="95" cy="78"/>
                  </a:xfrm>
                  <a:custGeom>
                    <a:avLst/>
                    <a:gdLst>
                      <a:gd name="T0" fmla="*/ 0 w 95"/>
                      <a:gd name="T1" fmla="*/ 78 h 78"/>
                      <a:gd name="T2" fmla="*/ 0 w 95"/>
                      <a:gd name="T3" fmla="*/ 0 h 78"/>
                      <a:gd name="T4" fmla="*/ 95 w 95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5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9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63" name="Rectangle 1196"/>
                  <p:cNvSpPr>
                    <a:spLocks noChangeArrowheads="1"/>
                  </p:cNvSpPr>
                  <p:nvPr/>
                </p:nvSpPr>
                <p:spPr bwMode="auto">
                  <a:xfrm>
                    <a:off x="2781" y="-388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1280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64" name="Freeform 1197"/>
                  <p:cNvSpPr>
                    <a:spLocks/>
                  </p:cNvSpPr>
                  <p:nvPr/>
                </p:nvSpPr>
                <p:spPr bwMode="auto">
                  <a:xfrm>
                    <a:off x="2778" y="-38817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65" name="Rectangle 1198"/>
                  <p:cNvSpPr>
                    <a:spLocks noChangeArrowheads="1"/>
                  </p:cNvSpPr>
                  <p:nvPr/>
                </p:nvSpPr>
                <p:spPr bwMode="auto">
                  <a:xfrm>
                    <a:off x="2781" y="-38758"/>
                    <a:ext cx="1589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ADFE01000001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Desulfovibrio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sp</a:t>
                    </a:r>
                    <a:r>
                      <a: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.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FW1012B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66" name="Freeform 1199"/>
                  <p:cNvSpPr>
                    <a:spLocks/>
                  </p:cNvSpPr>
                  <p:nvPr/>
                </p:nvSpPr>
                <p:spPr bwMode="auto">
                  <a:xfrm>
                    <a:off x="2778" y="-3876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67" name="Freeform 1200"/>
                  <p:cNvSpPr>
                    <a:spLocks/>
                  </p:cNvSpPr>
                  <p:nvPr/>
                </p:nvSpPr>
                <p:spPr bwMode="auto">
                  <a:xfrm>
                    <a:off x="2629" y="-38841"/>
                    <a:ext cx="149" cy="78"/>
                  </a:xfrm>
                  <a:custGeom>
                    <a:avLst/>
                    <a:gdLst>
                      <a:gd name="T0" fmla="*/ 0 w 149"/>
                      <a:gd name="T1" fmla="*/ 0 h 78"/>
                      <a:gd name="T2" fmla="*/ 0 w 149"/>
                      <a:gd name="T3" fmla="*/ 78 h 78"/>
                      <a:gd name="T4" fmla="*/ 149 w 149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9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49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68" name="Freeform 1201"/>
                  <p:cNvSpPr>
                    <a:spLocks/>
                  </p:cNvSpPr>
                  <p:nvPr/>
                </p:nvSpPr>
                <p:spPr bwMode="auto">
                  <a:xfrm>
                    <a:off x="2550" y="-38936"/>
                    <a:ext cx="79" cy="92"/>
                  </a:xfrm>
                  <a:custGeom>
                    <a:avLst/>
                    <a:gdLst>
                      <a:gd name="T0" fmla="*/ 0 w 79"/>
                      <a:gd name="T1" fmla="*/ 0 h 92"/>
                      <a:gd name="T2" fmla="*/ 0 w 79"/>
                      <a:gd name="T3" fmla="*/ 92 h 92"/>
                      <a:gd name="T4" fmla="*/ 79 w 79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9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79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69" name="Freeform 1202"/>
                  <p:cNvSpPr>
                    <a:spLocks/>
                  </p:cNvSpPr>
                  <p:nvPr/>
                </p:nvSpPr>
                <p:spPr bwMode="auto">
                  <a:xfrm>
                    <a:off x="2517" y="-39078"/>
                    <a:ext cx="33" cy="139"/>
                  </a:xfrm>
                  <a:custGeom>
                    <a:avLst/>
                    <a:gdLst>
                      <a:gd name="T0" fmla="*/ 0 w 33"/>
                      <a:gd name="T1" fmla="*/ 0 h 139"/>
                      <a:gd name="T2" fmla="*/ 0 w 33"/>
                      <a:gd name="T3" fmla="*/ 139 h 139"/>
                      <a:gd name="T4" fmla="*/ 33 w 33"/>
                      <a:gd name="T5" fmla="*/ 139 h 1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139">
                        <a:moveTo>
                          <a:pt x="0" y="0"/>
                        </a:moveTo>
                        <a:lnTo>
                          <a:pt x="0" y="139"/>
                        </a:lnTo>
                        <a:lnTo>
                          <a:pt x="33" y="13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70" name="Freeform 1203"/>
                  <p:cNvSpPr>
                    <a:spLocks/>
                  </p:cNvSpPr>
                  <p:nvPr/>
                </p:nvSpPr>
                <p:spPr bwMode="auto">
                  <a:xfrm>
                    <a:off x="2418" y="-39270"/>
                    <a:ext cx="99" cy="189"/>
                  </a:xfrm>
                  <a:custGeom>
                    <a:avLst/>
                    <a:gdLst>
                      <a:gd name="T0" fmla="*/ 0 w 99"/>
                      <a:gd name="T1" fmla="*/ 0 h 189"/>
                      <a:gd name="T2" fmla="*/ 0 w 99"/>
                      <a:gd name="T3" fmla="*/ 189 h 189"/>
                      <a:gd name="T4" fmla="*/ 99 w 99"/>
                      <a:gd name="T5" fmla="*/ 189 h 1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9" h="189">
                        <a:moveTo>
                          <a:pt x="0" y="0"/>
                        </a:moveTo>
                        <a:lnTo>
                          <a:pt x="0" y="189"/>
                        </a:lnTo>
                        <a:lnTo>
                          <a:pt x="99" y="18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71" name="Freeform 1204"/>
                  <p:cNvSpPr>
                    <a:spLocks/>
                  </p:cNvSpPr>
                  <p:nvPr/>
                </p:nvSpPr>
                <p:spPr bwMode="auto">
                  <a:xfrm>
                    <a:off x="2363" y="-39582"/>
                    <a:ext cx="55" cy="309"/>
                  </a:xfrm>
                  <a:custGeom>
                    <a:avLst/>
                    <a:gdLst>
                      <a:gd name="T0" fmla="*/ 0 w 55"/>
                      <a:gd name="T1" fmla="*/ 0 h 309"/>
                      <a:gd name="T2" fmla="*/ 0 w 55"/>
                      <a:gd name="T3" fmla="*/ 309 h 309"/>
                      <a:gd name="T4" fmla="*/ 55 w 55"/>
                      <a:gd name="T5" fmla="*/ 309 h 3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5" h="309">
                        <a:moveTo>
                          <a:pt x="0" y="0"/>
                        </a:moveTo>
                        <a:lnTo>
                          <a:pt x="0" y="309"/>
                        </a:lnTo>
                        <a:lnTo>
                          <a:pt x="55" y="30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72" name="Freeform 1205"/>
                  <p:cNvSpPr>
                    <a:spLocks/>
                  </p:cNvSpPr>
                  <p:nvPr/>
                </p:nvSpPr>
                <p:spPr bwMode="auto">
                  <a:xfrm>
                    <a:off x="2313" y="-39585"/>
                    <a:ext cx="50" cy="529"/>
                  </a:xfrm>
                  <a:custGeom>
                    <a:avLst/>
                    <a:gdLst>
                      <a:gd name="T0" fmla="*/ 0 w 50"/>
                      <a:gd name="T1" fmla="*/ 529 h 529"/>
                      <a:gd name="T2" fmla="*/ 0 w 50"/>
                      <a:gd name="T3" fmla="*/ 0 h 529"/>
                      <a:gd name="T4" fmla="*/ 50 w 50"/>
                      <a:gd name="T5" fmla="*/ 0 h 5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0" h="529">
                        <a:moveTo>
                          <a:pt x="0" y="529"/>
                        </a:moveTo>
                        <a:lnTo>
                          <a:pt x="0" y="0"/>
                        </a:lnTo>
                        <a:lnTo>
                          <a:pt x="5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73" name="Rectangle 1206"/>
                  <p:cNvSpPr>
                    <a:spLocks noChangeArrowheads="1"/>
                  </p:cNvSpPr>
                  <p:nvPr/>
                </p:nvSpPr>
                <p:spPr bwMode="auto">
                  <a:xfrm>
                    <a:off x="2489" y="-386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5945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74" name="Freeform 1207"/>
                  <p:cNvSpPr>
                    <a:spLocks/>
                  </p:cNvSpPr>
                  <p:nvPr/>
                </p:nvSpPr>
                <p:spPr bwMode="auto">
                  <a:xfrm>
                    <a:off x="2363" y="-38601"/>
                    <a:ext cx="123" cy="78"/>
                  </a:xfrm>
                  <a:custGeom>
                    <a:avLst/>
                    <a:gdLst>
                      <a:gd name="T0" fmla="*/ 0 w 123"/>
                      <a:gd name="T1" fmla="*/ 78 h 78"/>
                      <a:gd name="T2" fmla="*/ 0 w 123"/>
                      <a:gd name="T3" fmla="*/ 0 h 78"/>
                      <a:gd name="T4" fmla="*/ 123 w 123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3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2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75" name="Rectangle 1208"/>
                  <p:cNvSpPr>
                    <a:spLocks noChangeArrowheads="1"/>
                  </p:cNvSpPr>
                  <p:nvPr/>
                </p:nvSpPr>
                <p:spPr bwMode="auto">
                  <a:xfrm>
                    <a:off x="2571" y="-385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5328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76" name="Freeform 1209"/>
                  <p:cNvSpPr>
                    <a:spLocks/>
                  </p:cNvSpPr>
                  <p:nvPr/>
                </p:nvSpPr>
                <p:spPr bwMode="auto">
                  <a:xfrm>
                    <a:off x="2484" y="-38493"/>
                    <a:ext cx="84" cy="51"/>
                  </a:xfrm>
                  <a:custGeom>
                    <a:avLst/>
                    <a:gdLst>
                      <a:gd name="T0" fmla="*/ 0 w 84"/>
                      <a:gd name="T1" fmla="*/ 51 h 51"/>
                      <a:gd name="T2" fmla="*/ 0 w 84"/>
                      <a:gd name="T3" fmla="*/ 0 h 51"/>
                      <a:gd name="T4" fmla="*/ 84 w 84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4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8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77" name="Rectangle 1210"/>
                  <p:cNvSpPr>
                    <a:spLocks noChangeArrowheads="1"/>
                  </p:cNvSpPr>
                  <p:nvPr/>
                </p:nvSpPr>
                <p:spPr bwMode="auto">
                  <a:xfrm>
                    <a:off x="2524" y="-384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4899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878" name="Freeform 1211"/>
                  <p:cNvSpPr>
                    <a:spLocks/>
                  </p:cNvSpPr>
                  <p:nvPr/>
                </p:nvSpPr>
                <p:spPr bwMode="auto">
                  <a:xfrm>
                    <a:off x="2484" y="-38436"/>
                    <a:ext cx="37" cy="51"/>
                  </a:xfrm>
                  <a:custGeom>
                    <a:avLst/>
                    <a:gdLst>
                      <a:gd name="T0" fmla="*/ 0 w 37"/>
                      <a:gd name="T1" fmla="*/ 0 h 51"/>
                      <a:gd name="T2" fmla="*/ 0 w 37"/>
                      <a:gd name="T3" fmla="*/ 51 h 51"/>
                      <a:gd name="T4" fmla="*/ 37 w 3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3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79" name="Freeform 1212"/>
                  <p:cNvSpPr>
                    <a:spLocks/>
                  </p:cNvSpPr>
                  <p:nvPr/>
                </p:nvSpPr>
                <p:spPr bwMode="auto">
                  <a:xfrm>
                    <a:off x="2363" y="-38517"/>
                    <a:ext cx="121" cy="78"/>
                  </a:xfrm>
                  <a:custGeom>
                    <a:avLst/>
                    <a:gdLst>
                      <a:gd name="T0" fmla="*/ 0 w 121"/>
                      <a:gd name="T1" fmla="*/ 0 h 78"/>
                      <a:gd name="T2" fmla="*/ 0 w 121"/>
                      <a:gd name="T3" fmla="*/ 78 h 78"/>
                      <a:gd name="T4" fmla="*/ 121 w 121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1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21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80" name="Freeform 1213"/>
                  <p:cNvSpPr>
                    <a:spLocks/>
                  </p:cNvSpPr>
                  <p:nvPr/>
                </p:nvSpPr>
                <p:spPr bwMode="auto">
                  <a:xfrm>
                    <a:off x="2313" y="-39050"/>
                    <a:ext cx="50" cy="530"/>
                  </a:xfrm>
                  <a:custGeom>
                    <a:avLst/>
                    <a:gdLst>
                      <a:gd name="T0" fmla="*/ 0 w 50"/>
                      <a:gd name="T1" fmla="*/ 0 h 530"/>
                      <a:gd name="T2" fmla="*/ 0 w 50"/>
                      <a:gd name="T3" fmla="*/ 530 h 530"/>
                      <a:gd name="T4" fmla="*/ 50 w 50"/>
                      <a:gd name="T5" fmla="*/ 530 h 5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0" h="530">
                        <a:moveTo>
                          <a:pt x="0" y="0"/>
                        </a:moveTo>
                        <a:lnTo>
                          <a:pt x="0" y="530"/>
                        </a:lnTo>
                        <a:lnTo>
                          <a:pt x="50" y="53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2" name="Group 1415"/>
                <p:cNvGrpSpPr>
                  <a:grpSpLocks/>
                </p:cNvGrpSpPr>
                <p:nvPr/>
              </p:nvGrpSpPr>
              <p:grpSpPr bwMode="auto">
                <a:xfrm>
                  <a:off x="1716" y="-39053"/>
                  <a:ext cx="2501" cy="8068"/>
                  <a:chOff x="1716" y="-39053"/>
                  <a:chExt cx="2501" cy="8068"/>
                </a:xfrm>
              </p:grpSpPr>
              <p:sp>
                <p:nvSpPr>
                  <p:cNvPr id="4481" name="Freeform 1215"/>
                  <p:cNvSpPr>
                    <a:spLocks/>
                  </p:cNvSpPr>
                  <p:nvPr/>
                </p:nvSpPr>
                <p:spPr bwMode="auto">
                  <a:xfrm>
                    <a:off x="2300" y="-39053"/>
                    <a:ext cx="13" cy="384"/>
                  </a:xfrm>
                  <a:custGeom>
                    <a:avLst/>
                    <a:gdLst>
                      <a:gd name="T0" fmla="*/ 0 w 13"/>
                      <a:gd name="T1" fmla="*/ 384 h 384"/>
                      <a:gd name="T2" fmla="*/ 0 w 13"/>
                      <a:gd name="T3" fmla="*/ 0 h 384"/>
                      <a:gd name="T4" fmla="*/ 13 w 13"/>
                      <a:gd name="T5" fmla="*/ 0 h 3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" h="384">
                        <a:moveTo>
                          <a:pt x="0" y="384"/>
                        </a:moveTo>
                        <a:lnTo>
                          <a:pt x="0" y="0"/>
                        </a:lnTo>
                        <a:lnTo>
                          <a:pt x="1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82" name="Rectangle 1216"/>
                  <p:cNvSpPr>
                    <a:spLocks noChangeArrowheads="1"/>
                  </p:cNvSpPr>
                  <p:nvPr/>
                </p:nvSpPr>
                <p:spPr bwMode="auto">
                  <a:xfrm>
                    <a:off x="2530" y="-383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3470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83" name="Freeform 1217"/>
                  <p:cNvSpPr>
                    <a:spLocks/>
                  </p:cNvSpPr>
                  <p:nvPr/>
                </p:nvSpPr>
                <p:spPr bwMode="auto">
                  <a:xfrm>
                    <a:off x="2300" y="-38663"/>
                    <a:ext cx="227" cy="386"/>
                  </a:xfrm>
                  <a:custGeom>
                    <a:avLst/>
                    <a:gdLst>
                      <a:gd name="T0" fmla="*/ 0 w 227"/>
                      <a:gd name="T1" fmla="*/ 0 h 386"/>
                      <a:gd name="T2" fmla="*/ 0 w 227"/>
                      <a:gd name="T3" fmla="*/ 386 h 386"/>
                      <a:gd name="T4" fmla="*/ 227 w 227"/>
                      <a:gd name="T5" fmla="*/ 386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7" h="386">
                        <a:moveTo>
                          <a:pt x="0" y="0"/>
                        </a:moveTo>
                        <a:lnTo>
                          <a:pt x="0" y="386"/>
                        </a:lnTo>
                        <a:lnTo>
                          <a:pt x="227" y="38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84" name="Freeform 1218"/>
                  <p:cNvSpPr>
                    <a:spLocks/>
                  </p:cNvSpPr>
                  <p:nvPr/>
                </p:nvSpPr>
                <p:spPr bwMode="auto">
                  <a:xfrm>
                    <a:off x="2121" y="-38666"/>
                    <a:ext cx="179" cy="285"/>
                  </a:xfrm>
                  <a:custGeom>
                    <a:avLst/>
                    <a:gdLst>
                      <a:gd name="T0" fmla="*/ 0 w 179"/>
                      <a:gd name="T1" fmla="*/ 285 h 285"/>
                      <a:gd name="T2" fmla="*/ 0 w 179"/>
                      <a:gd name="T3" fmla="*/ 0 h 285"/>
                      <a:gd name="T4" fmla="*/ 179 w 179"/>
                      <a:gd name="T5" fmla="*/ 0 h 2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9" h="285">
                        <a:moveTo>
                          <a:pt x="0" y="285"/>
                        </a:moveTo>
                        <a:lnTo>
                          <a:pt x="0" y="0"/>
                        </a:lnTo>
                        <a:lnTo>
                          <a:pt x="17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85" name="Rectangle 1219"/>
                  <p:cNvSpPr>
                    <a:spLocks noChangeArrowheads="1"/>
                  </p:cNvSpPr>
                  <p:nvPr/>
                </p:nvSpPr>
                <p:spPr bwMode="auto">
                  <a:xfrm>
                    <a:off x="2569" y="-382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1917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86" name="Freeform 1220"/>
                  <p:cNvSpPr>
                    <a:spLocks/>
                  </p:cNvSpPr>
                  <p:nvPr/>
                </p:nvSpPr>
                <p:spPr bwMode="auto">
                  <a:xfrm>
                    <a:off x="2285" y="-38169"/>
                    <a:ext cx="281" cy="78"/>
                  </a:xfrm>
                  <a:custGeom>
                    <a:avLst/>
                    <a:gdLst>
                      <a:gd name="T0" fmla="*/ 0 w 281"/>
                      <a:gd name="T1" fmla="*/ 78 h 78"/>
                      <a:gd name="T2" fmla="*/ 0 w 281"/>
                      <a:gd name="T3" fmla="*/ 0 h 78"/>
                      <a:gd name="T4" fmla="*/ 281 w 281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81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8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87" name="Rectangle 1221"/>
                  <p:cNvSpPr>
                    <a:spLocks noChangeArrowheads="1"/>
                  </p:cNvSpPr>
                  <p:nvPr/>
                </p:nvSpPr>
                <p:spPr bwMode="auto">
                  <a:xfrm>
                    <a:off x="2550" y="-38110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713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88" name="Freeform 1222"/>
                  <p:cNvSpPr>
                    <a:spLocks/>
                  </p:cNvSpPr>
                  <p:nvPr/>
                </p:nvSpPr>
                <p:spPr bwMode="auto">
                  <a:xfrm>
                    <a:off x="2502" y="-38061"/>
                    <a:ext cx="45" cy="51"/>
                  </a:xfrm>
                  <a:custGeom>
                    <a:avLst/>
                    <a:gdLst>
                      <a:gd name="T0" fmla="*/ 0 w 45"/>
                      <a:gd name="T1" fmla="*/ 51 h 51"/>
                      <a:gd name="T2" fmla="*/ 0 w 45"/>
                      <a:gd name="T3" fmla="*/ 0 h 51"/>
                      <a:gd name="T4" fmla="*/ 45 w 45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5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4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89" name="Rectangle 1223"/>
                  <p:cNvSpPr>
                    <a:spLocks noChangeArrowheads="1"/>
                  </p:cNvSpPr>
                  <p:nvPr/>
                </p:nvSpPr>
                <p:spPr bwMode="auto">
                  <a:xfrm>
                    <a:off x="2581" y="-38002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868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90" name="Freeform 1224"/>
                  <p:cNvSpPr>
                    <a:spLocks/>
                  </p:cNvSpPr>
                  <p:nvPr/>
                </p:nvSpPr>
                <p:spPr bwMode="auto">
                  <a:xfrm>
                    <a:off x="2502" y="-38004"/>
                    <a:ext cx="76" cy="51"/>
                  </a:xfrm>
                  <a:custGeom>
                    <a:avLst/>
                    <a:gdLst>
                      <a:gd name="T0" fmla="*/ 0 w 76"/>
                      <a:gd name="T1" fmla="*/ 0 h 51"/>
                      <a:gd name="T2" fmla="*/ 0 w 76"/>
                      <a:gd name="T3" fmla="*/ 51 h 51"/>
                      <a:gd name="T4" fmla="*/ 76 w 76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76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91" name="Freeform 1225"/>
                  <p:cNvSpPr>
                    <a:spLocks/>
                  </p:cNvSpPr>
                  <p:nvPr/>
                </p:nvSpPr>
                <p:spPr bwMode="auto">
                  <a:xfrm>
                    <a:off x="2285" y="-38085"/>
                    <a:ext cx="217" cy="78"/>
                  </a:xfrm>
                  <a:custGeom>
                    <a:avLst/>
                    <a:gdLst>
                      <a:gd name="T0" fmla="*/ 0 w 217"/>
                      <a:gd name="T1" fmla="*/ 0 h 78"/>
                      <a:gd name="T2" fmla="*/ 0 w 217"/>
                      <a:gd name="T3" fmla="*/ 78 h 78"/>
                      <a:gd name="T4" fmla="*/ 217 w 217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7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17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92" name="Freeform 1226"/>
                  <p:cNvSpPr>
                    <a:spLocks/>
                  </p:cNvSpPr>
                  <p:nvPr/>
                </p:nvSpPr>
                <p:spPr bwMode="auto">
                  <a:xfrm>
                    <a:off x="2121" y="-38375"/>
                    <a:ext cx="164" cy="287"/>
                  </a:xfrm>
                  <a:custGeom>
                    <a:avLst/>
                    <a:gdLst>
                      <a:gd name="T0" fmla="*/ 0 w 164"/>
                      <a:gd name="T1" fmla="*/ 0 h 287"/>
                      <a:gd name="T2" fmla="*/ 0 w 164"/>
                      <a:gd name="T3" fmla="*/ 287 h 287"/>
                      <a:gd name="T4" fmla="*/ 164 w 164"/>
                      <a:gd name="T5" fmla="*/ 287 h 2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4" h="287">
                        <a:moveTo>
                          <a:pt x="0" y="0"/>
                        </a:moveTo>
                        <a:lnTo>
                          <a:pt x="0" y="287"/>
                        </a:lnTo>
                        <a:lnTo>
                          <a:pt x="164" y="28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93" name="Freeform 1227"/>
                  <p:cNvSpPr>
                    <a:spLocks/>
                  </p:cNvSpPr>
                  <p:nvPr/>
                </p:nvSpPr>
                <p:spPr bwMode="auto">
                  <a:xfrm>
                    <a:off x="2003" y="-38378"/>
                    <a:ext cx="118" cy="263"/>
                  </a:xfrm>
                  <a:custGeom>
                    <a:avLst/>
                    <a:gdLst>
                      <a:gd name="T0" fmla="*/ 0 w 118"/>
                      <a:gd name="T1" fmla="*/ 263 h 263"/>
                      <a:gd name="T2" fmla="*/ 0 w 118"/>
                      <a:gd name="T3" fmla="*/ 0 h 263"/>
                      <a:gd name="T4" fmla="*/ 118 w 118"/>
                      <a:gd name="T5" fmla="*/ 0 h 2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8" h="263">
                        <a:moveTo>
                          <a:pt x="0" y="263"/>
                        </a:moveTo>
                        <a:lnTo>
                          <a:pt x="0" y="0"/>
                        </a:lnTo>
                        <a:lnTo>
                          <a:pt x="11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94" name="Rectangle 1228"/>
                  <p:cNvSpPr>
                    <a:spLocks noChangeArrowheads="1"/>
                  </p:cNvSpPr>
                  <p:nvPr/>
                </p:nvSpPr>
                <p:spPr bwMode="auto">
                  <a:xfrm>
                    <a:off x="2213" y="-378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7107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95" name="Freeform 1229"/>
                  <p:cNvSpPr>
                    <a:spLocks/>
                  </p:cNvSpPr>
                  <p:nvPr/>
                </p:nvSpPr>
                <p:spPr bwMode="auto">
                  <a:xfrm>
                    <a:off x="2003" y="-38109"/>
                    <a:ext cx="207" cy="264"/>
                  </a:xfrm>
                  <a:custGeom>
                    <a:avLst/>
                    <a:gdLst>
                      <a:gd name="T0" fmla="*/ 0 w 207"/>
                      <a:gd name="T1" fmla="*/ 0 h 264"/>
                      <a:gd name="T2" fmla="*/ 0 w 207"/>
                      <a:gd name="T3" fmla="*/ 264 h 264"/>
                      <a:gd name="T4" fmla="*/ 207 w 207"/>
                      <a:gd name="T5" fmla="*/ 264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7" h="264">
                        <a:moveTo>
                          <a:pt x="0" y="0"/>
                        </a:moveTo>
                        <a:lnTo>
                          <a:pt x="0" y="264"/>
                        </a:lnTo>
                        <a:lnTo>
                          <a:pt x="207" y="26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96" name="Freeform 1230"/>
                  <p:cNvSpPr>
                    <a:spLocks/>
                  </p:cNvSpPr>
                  <p:nvPr/>
                </p:nvSpPr>
                <p:spPr bwMode="auto">
                  <a:xfrm>
                    <a:off x="1970" y="-38112"/>
                    <a:ext cx="33" cy="184"/>
                  </a:xfrm>
                  <a:custGeom>
                    <a:avLst/>
                    <a:gdLst>
                      <a:gd name="T0" fmla="*/ 0 w 33"/>
                      <a:gd name="T1" fmla="*/ 184 h 184"/>
                      <a:gd name="T2" fmla="*/ 0 w 33"/>
                      <a:gd name="T3" fmla="*/ 0 h 184"/>
                      <a:gd name="T4" fmla="*/ 33 w 33"/>
                      <a:gd name="T5" fmla="*/ 0 h 1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184">
                        <a:moveTo>
                          <a:pt x="0" y="184"/>
                        </a:moveTo>
                        <a:lnTo>
                          <a:pt x="0" y="0"/>
                        </a:lnTo>
                        <a:lnTo>
                          <a:pt x="3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97" name="Rectangle 1231"/>
                  <p:cNvSpPr>
                    <a:spLocks noChangeArrowheads="1"/>
                  </p:cNvSpPr>
                  <p:nvPr/>
                </p:nvSpPr>
                <p:spPr bwMode="auto">
                  <a:xfrm>
                    <a:off x="2165" y="-377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3893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98" name="Freeform 1232"/>
                  <p:cNvSpPr>
                    <a:spLocks/>
                  </p:cNvSpPr>
                  <p:nvPr/>
                </p:nvSpPr>
                <p:spPr bwMode="auto">
                  <a:xfrm>
                    <a:off x="1970" y="-37922"/>
                    <a:ext cx="192" cy="185"/>
                  </a:xfrm>
                  <a:custGeom>
                    <a:avLst/>
                    <a:gdLst>
                      <a:gd name="T0" fmla="*/ 0 w 192"/>
                      <a:gd name="T1" fmla="*/ 0 h 185"/>
                      <a:gd name="T2" fmla="*/ 0 w 192"/>
                      <a:gd name="T3" fmla="*/ 185 h 185"/>
                      <a:gd name="T4" fmla="*/ 192 w 192"/>
                      <a:gd name="T5" fmla="*/ 185 h 1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2" h="185">
                        <a:moveTo>
                          <a:pt x="0" y="0"/>
                        </a:moveTo>
                        <a:lnTo>
                          <a:pt x="0" y="185"/>
                        </a:lnTo>
                        <a:lnTo>
                          <a:pt x="192" y="18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99" name="Freeform 1233"/>
                  <p:cNvSpPr>
                    <a:spLocks/>
                  </p:cNvSpPr>
                  <p:nvPr/>
                </p:nvSpPr>
                <p:spPr bwMode="auto">
                  <a:xfrm>
                    <a:off x="1929" y="-37925"/>
                    <a:ext cx="41" cy="185"/>
                  </a:xfrm>
                  <a:custGeom>
                    <a:avLst/>
                    <a:gdLst>
                      <a:gd name="T0" fmla="*/ 0 w 41"/>
                      <a:gd name="T1" fmla="*/ 185 h 185"/>
                      <a:gd name="T2" fmla="*/ 0 w 41"/>
                      <a:gd name="T3" fmla="*/ 0 h 185"/>
                      <a:gd name="T4" fmla="*/ 41 w 41"/>
                      <a:gd name="T5" fmla="*/ 0 h 1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185">
                        <a:moveTo>
                          <a:pt x="0" y="185"/>
                        </a:moveTo>
                        <a:lnTo>
                          <a:pt x="0" y="0"/>
                        </a:lnTo>
                        <a:lnTo>
                          <a:pt x="4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00" name="Rectangle 1234"/>
                  <p:cNvSpPr>
                    <a:spLocks noChangeArrowheads="1"/>
                  </p:cNvSpPr>
                  <p:nvPr/>
                </p:nvSpPr>
                <p:spPr bwMode="auto">
                  <a:xfrm>
                    <a:off x="2172" y="-376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3279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01" name="Freeform 1235"/>
                  <p:cNvSpPr>
                    <a:spLocks/>
                  </p:cNvSpPr>
                  <p:nvPr/>
                </p:nvSpPr>
                <p:spPr bwMode="auto">
                  <a:xfrm>
                    <a:off x="1937" y="-37629"/>
                    <a:ext cx="232" cy="78"/>
                  </a:xfrm>
                  <a:custGeom>
                    <a:avLst/>
                    <a:gdLst>
                      <a:gd name="T0" fmla="*/ 0 w 232"/>
                      <a:gd name="T1" fmla="*/ 78 h 78"/>
                      <a:gd name="T2" fmla="*/ 0 w 232"/>
                      <a:gd name="T3" fmla="*/ 0 h 78"/>
                      <a:gd name="T4" fmla="*/ 232 w 232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2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3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02" name="Rectangle 1236"/>
                  <p:cNvSpPr>
                    <a:spLocks noChangeArrowheads="1"/>
                  </p:cNvSpPr>
                  <p:nvPr/>
                </p:nvSpPr>
                <p:spPr bwMode="auto">
                  <a:xfrm>
                    <a:off x="2205" y="-375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1775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03" name="Freeform 1237"/>
                  <p:cNvSpPr>
                    <a:spLocks/>
                  </p:cNvSpPr>
                  <p:nvPr/>
                </p:nvSpPr>
                <p:spPr bwMode="auto">
                  <a:xfrm>
                    <a:off x="2078" y="-37521"/>
                    <a:ext cx="124" cy="51"/>
                  </a:xfrm>
                  <a:custGeom>
                    <a:avLst/>
                    <a:gdLst>
                      <a:gd name="T0" fmla="*/ 0 w 124"/>
                      <a:gd name="T1" fmla="*/ 51 h 51"/>
                      <a:gd name="T2" fmla="*/ 0 w 124"/>
                      <a:gd name="T3" fmla="*/ 0 h 51"/>
                      <a:gd name="T4" fmla="*/ 124 w 124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4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2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04" name="Rectangle 1238"/>
                  <p:cNvSpPr>
                    <a:spLocks noChangeArrowheads="1"/>
                  </p:cNvSpPr>
                  <p:nvPr/>
                </p:nvSpPr>
                <p:spPr bwMode="auto">
                  <a:xfrm>
                    <a:off x="2199" y="-374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4142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05" name="Freeform 1239"/>
                  <p:cNvSpPr>
                    <a:spLocks/>
                  </p:cNvSpPr>
                  <p:nvPr/>
                </p:nvSpPr>
                <p:spPr bwMode="auto">
                  <a:xfrm>
                    <a:off x="2078" y="-37464"/>
                    <a:ext cx="118" cy="51"/>
                  </a:xfrm>
                  <a:custGeom>
                    <a:avLst/>
                    <a:gdLst>
                      <a:gd name="T0" fmla="*/ 0 w 118"/>
                      <a:gd name="T1" fmla="*/ 0 h 51"/>
                      <a:gd name="T2" fmla="*/ 0 w 118"/>
                      <a:gd name="T3" fmla="*/ 51 h 51"/>
                      <a:gd name="T4" fmla="*/ 118 w 118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8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18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06" name="Freeform 1240"/>
                  <p:cNvSpPr>
                    <a:spLocks/>
                  </p:cNvSpPr>
                  <p:nvPr/>
                </p:nvSpPr>
                <p:spPr bwMode="auto">
                  <a:xfrm>
                    <a:off x="1937" y="-37545"/>
                    <a:ext cx="141" cy="78"/>
                  </a:xfrm>
                  <a:custGeom>
                    <a:avLst/>
                    <a:gdLst>
                      <a:gd name="T0" fmla="*/ 0 w 141"/>
                      <a:gd name="T1" fmla="*/ 0 h 78"/>
                      <a:gd name="T2" fmla="*/ 0 w 141"/>
                      <a:gd name="T3" fmla="*/ 78 h 78"/>
                      <a:gd name="T4" fmla="*/ 141 w 141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1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41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07" name="Freeform 1241"/>
                  <p:cNvSpPr>
                    <a:spLocks/>
                  </p:cNvSpPr>
                  <p:nvPr/>
                </p:nvSpPr>
                <p:spPr bwMode="auto">
                  <a:xfrm>
                    <a:off x="1929" y="-37734"/>
                    <a:ext cx="8" cy="186"/>
                  </a:xfrm>
                  <a:custGeom>
                    <a:avLst/>
                    <a:gdLst>
                      <a:gd name="T0" fmla="*/ 0 w 8"/>
                      <a:gd name="T1" fmla="*/ 0 h 186"/>
                      <a:gd name="T2" fmla="*/ 0 w 8"/>
                      <a:gd name="T3" fmla="*/ 186 h 186"/>
                      <a:gd name="T4" fmla="*/ 8 w 8"/>
                      <a:gd name="T5" fmla="*/ 186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" h="186">
                        <a:moveTo>
                          <a:pt x="0" y="0"/>
                        </a:moveTo>
                        <a:lnTo>
                          <a:pt x="0" y="186"/>
                        </a:lnTo>
                        <a:lnTo>
                          <a:pt x="8" y="18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08" name="Freeform 1242"/>
                  <p:cNvSpPr>
                    <a:spLocks/>
                  </p:cNvSpPr>
                  <p:nvPr/>
                </p:nvSpPr>
                <p:spPr bwMode="auto">
                  <a:xfrm>
                    <a:off x="1889" y="-37737"/>
                    <a:ext cx="40" cy="402"/>
                  </a:xfrm>
                  <a:custGeom>
                    <a:avLst/>
                    <a:gdLst>
                      <a:gd name="T0" fmla="*/ 0 w 40"/>
                      <a:gd name="T1" fmla="*/ 402 h 402"/>
                      <a:gd name="T2" fmla="*/ 0 w 40"/>
                      <a:gd name="T3" fmla="*/ 0 h 402"/>
                      <a:gd name="T4" fmla="*/ 40 w 40"/>
                      <a:gd name="T5" fmla="*/ 0 h 4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0" h="402">
                        <a:moveTo>
                          <a:pt x="0" y="402"/>
                        </a:moveTo>
                        <a:lnTo>
                          <a:pt x="0" y="0"/>
                        </a:lnTo>
                        <a:lnTo>
                          <a:pt x="4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09" name="Rectangle 1243"/>
                  <p:cNvSpPr>
                    <a:spLocks noChangeArrowheads="1"/>
                  </p:cNvSpPr>
                  <p:nvPr/>
                </p:nvSpPr>
                <p:spPr bwMode="auto">
                  <a:xfrm>
                    <a:off x="2192" y="-373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5972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10" name="Freeform 1244"/>
                  <p:cNvSpPr>
                    <a:spLocks/>
                  </p:cNvSpPr>
                  <p:nvPr/>
                </p:nvSpPr>
                <p:spPr bwMode="auto">
                  <a:xfrm>
                    <a:off x="2097" y="-37305"/>
                    <a:ext cx="92" cy="51"/>
                  </a:xfrm>
                  <a:custGeom>
                    <a:avLst/>
                    <a:gdLst>
                      <a:gd name="T0" fmla="*/ 0 w 92"/>
                      <a:gd name="T1" fmla="*/ 51 h 51"/>
                      <a:gd name="T2" fmla="*/ 0 w 92"/>
                      <a:gd name="T3" fmla="*/ 0 h 51"/>
                      <a:gd name="T4" fmla="*/ 92 w 9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9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11" name="Rectangle 1245"/>
                  <p:cNvSpPr>
                    <a:spLocks noChangeArrowheads="1"/>
                  </p:cNvSpPr>
                  <p:nvPr/>
                </p:nvSpPr>
                <p:spPr bwMode="auto">
                  <a:xfrm>
                    <a:off x="2378" y="-372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4591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12" name="Freeform 1246"/>
                  <p:cNvSpPr>
                    <a:spLocks/>
                  </p:cNvSpPr>
                  <p:nvPr/>
                </p:nvSpPr>
                <p:spPr bwMode="auto">
                  <a:xfrm>
                    <a:off x="2097" y="-37248"/>
                    <a:ext cx="278" cy="51"/>
                  </a:xfrm>
                  <a:custGeom>
                    <a:avLst/>
                    <a:gdLst>
                      <a:gd name="T0" fmla="*/ 0 w 278"/>
                      <a:gd name="T1" fmla="*/ 0 h 51"/>
                      <a:gd name="T2" fmla="*/ 0 w 278"/>
                      <a:gd name="T3" fmla="*/ 51 h 51"/>
                      <a:gd name="T4" fmla="*/ 278 w 278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8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78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13" name="Freeform 1247"/>
                  <p:cNvSpPr>
                    <a:spLocks/>
                  </p:cNvSpPr>
                  <p:nvPr/>
                </p:nvSpPr>
                <p:spPr bwMode="auto">
                  <a:xfrm>
                    <a:off x="1956" y="-37251"/>
                    <a:ext cx="141" cy="105"/>
                  </a:xfrm>
                  <a:custGeom>
                    <a:avLst/>
                    <a:gdLst>
                      <a:gd name="T0" fmla="*/ 0 w 141"/>
                      <a:gd name="T1" fmla="*/ 105 h 105"/>
                      <a:gd name="T2" fmla="*/ 0 w 141"/>
                      <a:gd name="T3" fmla="*/ 0 h 105"/>
                      <a:gd name="T4" fmla="*/ 141 w 141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1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14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14" name="Rectangle 1248"/>
                  <p:cNvSpPr>
                    <a:spLocks noChangeArrowheads="1"/>
                  </p:cNvSpPr>
                  <p:nvPr/>
                </p:nvSpPr>
                <p:spPr bwMode="auto">
                  <a:xfrm>
                    <a:off x="2199" y="-37138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658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15" name="Freeform 1249"/>
                  <p:cNvSpPr>
                    <a:spLocks/>
                  </p:cNvSpPr>
                  <p:nvPr/>
                </p:nvSpPr>
                <p:spPr bwMode="auto">
                  <a:xfrm>
                    <a:off x="2007" y="-37089"/>
                    <a:ext cx="189" cy="51"/>
                  </a:xfrm>
                  <a:custGeom>
                    <a:avLst/>
                    <a:gdLst>
                      <a:gd name="T0" fmla="*/ 0 w 189"/>
                      <a:gd name="T1" fmla="*/ 51 h 51"/>
                      <a:gd name="T2" fmla="*/ 0 w 189"/>
                      <a:gd name="T3" fmla="*/ 0 h 51"/>
                      <a:gd name="T4" fmla="*/ 189 w 18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8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16" name="Rectangle 1250"/>
                  <p:cNvSpPr>
                    <a:spLocks noChangeArrowheads="1"/>
                  </p:cNvSpPr>
                  <p:nvPr/>
                </p:nvSpPr>
                <p:spPr bwMode="auto">
                  <a:xfrm>
                    <a:off x="2189" y="-370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5545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17" name="Freeform 1251"/>
                  <p:cNvSpPr>
                    <a:spLocks/>
                  </p:cNvSpPr>
                  <p:nvPr/>
                </p:nvSpPr>
                <p:spPr bwMode="auto">
                  <a:xfrm>
                    <a:off x="2007" y="-37032"/>
                    <a:ext cx="179" cy="51"/>
                  </a:xfrm>
                  <a:custGeom>
                    <a:avLst/>
                    <a:gdLst>
                      <a:gd name="T0" fmla="*/ 0 w 179"/>
                      <a:gd name="T1" fmla="*/ 0 h 51"/>
                      <a:gd name="T2" fmla="*/ 0 w 179"/>
                      <a:gd name="T3" fmla="*/ 51 h 51"/>
                      <a:gd name="T4" fmla="*/ 179 w 17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7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18" name="Freeform 1252"/>
                  <p:cNvSpPr>
                    <a:spLocks/>
                  </p:cNvSpPr>
                  <p:nvPr/>
                </p:nvSpPr>
                <p:spPr bwMode="auto">
                  <a:xfrm>
                    <a:off x="1956" y="-37140"/>
                    <a:ext cx="51" cy="105"/>
                  </a:xfrm>
                  <a:custGeom>
                    <a:avLst/>
                    <a:gdLst>
                      <a:gd name="T0" fmla="*/ 0 w 51"/>
                      <a:gd name="T1" fmla="*/ 0 h 105"/>
                      <a:gd name="T2" fmla="*/ 0 w 51"/>
                      <a:gd name="T3" fmla="*/ 105 h 105"/>
                      <a:gd name="T4" fmla="*/ 51 w 51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1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51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19" name="Freeform 1253"/>
                  <p:cNvSpPr>
                    <a:spLocks/>
                  </p:cNvSpPr>
                  <p:nvPr/>
                </p:nvSpPr>
                <p:spPr bwMode="auto">
                  <a:xfrm>
                    <a:off x="1911" y="-37143"/>
                    <a:ext cx="45" cy="213"/>
                  </a:xfrm>
                  <a:custGeom>
                    <a:avLst/>
                    <a:gdLst>
                      <a:gd name="T0" fmla="*/ 0 w 45"/>
                      <a:gd name="T1" fmla="*/ 213 h 213"/>
                      <a:gd name="T2" fmla="*/ 0 w 45"/>
                      <a:gd name="T3" fmla="*/ 0 h 213"/>
                      <a:gd name="T4" fmla="*/ 45 w 45"/>
                      <a:gd name="T5" fmla="*/ 0 h 2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5" h="213">
                        <a:moveTo>
                          <a:pt x="0" y="213"/>
                        </a:moveTo>
                        <a:lnTo>
                          <a:pt x="0" y="0"/>
                        </a:lnTo>
                        <a:lnTo>
                          <a:pt x="4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20" name="Rectangle 1254"/>
                  <p:cNvSpPr>
                    <a:spLocks noChangeArrowheads="1"/>
                  </p:cNvSpPr>
                  <p:nvPr/>
                </p:nvSpPr>
                <p:spPr bwMode="auto">
                  <a:xfrm>
                    <a:off x="2270" y="-369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4907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21" name="Freeform 1255"/>
                  <p:cNvSpPr>
                    <a:spLocks/>
                  </p:cNvSpPr>
                  <p:nvPr/>
                </p:nvSpPr>
                <p:spPr bwMode="auto">
                  <a:xfrm>
                    <a:off x="2060" y="-36873"/>
                    <a:ext cx="207" cy="51"/>
                  </a:xfrm>
                  <a:custGeom>
                    <a:avLst/>
                    <a:gdLst>
                      <a:gd name="T0" fmla="*/ 0 w 207"/>
                      <a:gd name="T1" fmla="*/ 51 h 51"/>
                      <a:gd name="T2" fmla="*/ 0 w 207"/>
                      <a:gd name="T3" fmla="*/ 0 h 51"/>
                      <a:gd name="T4" fmla="*/ 207 w 20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0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22" name="Rectangle 1256"/>
                  <p:cNvSpPr>
                    <a:spLocks noChangeArrowheads="1"/>
                  </p:cNvSpPr>
                  <p:nvPr/>
                </p:nvSpPr>
                <p:spPr bwMode="auto">
                  <a:xfrm>
                    <a:off x="2225" y="-368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1145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23" name="Freeform 1257"/>
                  <p:cNvSpPr>
                    <a:spLocks/>
                  </p:cNvSpPr>
                  <p:nvPr/>
                </p:nvSpPr>
                <p:spPr bwMode="auto">
                  <a:xfrm>
                    <a:off x="2060" y="-36816"/>
                    <a:ext cx="162" cy="51"/>
                  </a:xfrm>
                  <a:custGeom>
                    <a:avLst/>
                    <a:gdLst>
                      <a:gd name="T0" fmla="*/ 0 w 162"/>
                      <a:gd name="T1" fmla="*/ 0 h 51"/>
                      <a:gd name="T2" fmla="*/ 0 w 162"/>
                      <a:gd name="T3" fmla="*/ 51 h 51"/>
                      <a:gd name="T4" fmla="*/ 162 w 16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6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24" name="Freeform 1258"/>
                  <p:cNvSpPr>
                    <a:spLocks/>
                  </p:cNvSpPr>
                  <p:nvPr/>
                </p:nvSpPr>
                <p:spPr bwMode="auto">
                  <a:xfrm>
                    <a:off x="2036" y="-36819"/>
                    <a:ext cx="24" cy="105"/>
                  </a:xfrm>
                  <a:custGeom>
                    <a:avLst/>
                    <a:gdLst>
                      <a:gd name="T0" fmla="*/ 0 w 24"/>
                      <a:gd name="T1" fmla="*/ 105 h 105"/>
                      <a:gd name="T2" fmla="*/ 0 w 24"/>
                      <a:gd name="T3" fmla="*/ 0 h 105"/>
                      <a:gd name="T4" fmla="*/ 24 w 24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2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25" name="Rectangle 1259"/>
                  <p:cNvSpPr>
                    <a:spLocks noChangeArrowheads="1"/>
                  </p:cNvSpPr>
                  <p:nvPr/>
                </p:nvSpPr>
                <p:spPr bwMode="auto">
                  <a:xfrm>
                    <a:off x="2778" y="-367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4797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26" name="Freeform 1260"/>
                  <p:cNvSpPr>
                    <a:spLocks/>
                  </p:cNvSpPr>
                  <p:nvPr/>
                </p:nvSpPr>
                <p:spPr bwMode="auto">
                  <a:xfrm>
                    <a:off x="2309" y="-36657"/>
                    <a:ext cx="466" cy="51"/>
                  </a:xfrm>
                  <a:custGeom>
                    <a:avLst/>
                    <a:gdLst>
                      <a:gd name="T0" fmla="*/ 0 w 466"/>
                      <a:gd name="T1" fmla="*/ 51 h 51"/>
                      <a:gd name="T2" fmla="*/ 0 w 466"/>
                      <a:gd name="T3" fmla="*/ 0 h 51"/>
                      <a:gd name="T4" fmla="*/ 466 w 46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6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46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27" name="Rectangle 1261"/>
                  <p:cNvSpPr>
                    <a:spLocks noChangeArrowheads="1"/>
                  </p:cNvSpPr>
                  <p:nvPr/>
                </p:nvSpPr>
                <p:spPr bwMode="auto">
                  <a:xfrm>
                    <a:off x="2471" y="-365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3278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28" name="Freeform 1262"/>
                  <p:cNvSpPr>
                    <a:spLocks/>
                  </p:cNvSpPr>
                  <p:nvPr/>
                </p:nvSpPr>
                <p:spPr bwMode="auto">
                  <a:xfrm>
                    <a:off x="2309" y="-36600"/>
                    <a:ext cx="159" cy="51"/>
                  </a:xfrm>
                  <a:custGeom>
                    <a:avLst/>
                    <a:gdLst>
                      <a:gd name="T0" fmla="*/ 0 w 159"/>
                      <a:gd name="T1" fmla="*/ 0 h 51"/>
                      <a:gd name="T2" fmla="*/ 0 w 159"/>
                      <a:gd name="T3" fmla="*/ 51 h 51"/>
                      <a:gd name="T4" fmla="*/ 159 w 15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5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29" name="Freeform 1263"/>
                  <p:cNvSpPr>
                    <a:spLocks/>
                  </p:cNvSpPr>
                  <p:nvPr/>
                </p:nvSpPr>
                <p:spPr bwMode="auto">
                  <a:xfrm>
                    <a:off x="2036" y="-36708"/>
                    <a:ext cx="273" cy="105"/>
                  </a:xfrm>
                  <a:custGeom>
                    <a:avLst/>
                    <a:gdLst>
                      <a:gd name="T0" fmla="*/ 0 w 273"/>
                      <a:gd name="T1" fmla="*/ 0 h 105"/>
                      <a:gd name="T2" fmla="*/ 0 w 273"/>
                      <a:gd name="T3" fmla="*/ 105 h 105"/>
                      <a:gd name="T4" fmla="*/ 273 w 273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3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273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30" name="Freeform 1264"/>
                  <p:cNvSpPr>
                    <a:spLocks/>
                  </p:cNvSpPr>
                  <p:nvPr/>
                </p:nvSpPr>
                <p:spPr bwMode="auto">
                  <a:xfrm>
                    <a:off x="1911" y="-36924"/>
                    <a:ext cx="125" cy="213"/>
                  </a:xfrm>
                  <a:custGeom>
                    <a:avLst/>
                    <a:gdLst>
                      <a:gd name="T0" fmla="*/ 0 w 125"/>
                      <a:gd name="T1" fmla="*/ 0 h 213"/>
                      <a:gd name="T2" fmla="*/ 0 w 125"/>
                      <a:gd name="T3" fmla="*/ 213 h 213"/>
                      <a:gd name="T4" fmla="*/ 125 w 125"/>
                      <a:gd name="T5" fmla="*/ 213 h 2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5" h="213">
                        <a:moveTo>
                          <a:pt x="0" y="0"/>
                        </a:moveTo>
                        <a:lnTo>
                          <a:pt x="0" y="213"/>
                        </a:lnTo>
                        <a:lnTo>
                          <a:pt x="125" y="21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31" name="Freeform 1265"/>
                  <p:cNvSpPr>
                    <a:spLocks/>
                  </p:cNvSpPr>
                  <p:nvPr/>
                </p:nvSpPr>
                <p:spPr bwMode="auto">
                  <a:xfrm>
                    <a:off x="1889" y="-37329"/>
                    <a:ext cx="22" cy="402"/>
                  </a:xfrm>
                  <a:custGeom>
                    <a:avLst/>
                    <a:gdLst>
                      <a:gd name="T0" fmla="*/ 0 w 22"/>
                      <a:gd name="T1" fmla="*/ 0 h 402"/>
                      <a:gd name="T2" fmla="*/ 0 w 22"/>
                      <a:gd name="T3" fmla="*/ 402 h 402"/>
                      <a:gd name="T4" fmla="*/ 22 w 22"/>
                      <a:gd name="T5" fmla="*/ 402 h 4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" h="402">
                        <a:moveTo>
                          <a:pt x="0" y="0"/>
                        </a:moveTo>
                        <a:lnTo>
                          <a:pt x="0" y="402"/>
                        </a:lnTo>
                        <a:lnTo>
                          <a:pt x="22" y="40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32" name="Freeform 1266"/>
                  <p:cNvSpPr>
                    <a:spLocks/>
                  </p:cNvSpPr>
                  <p:nvPr/>
                </p:nvSpPr>
                <p:spPr bwMode="auto">
                  <a:xfrm>
                    <a:off x="1848" y="-37332"/>
                    <a:ext cx="41" cy="550"/>
                  </a:xfrm>
                  <a:custGeom>
                    <a:avLst/>
                    <a:gdLst>
                      <a:gd name="T0" fmla="*/ 0 w 41"/>
                      <a:gd name="T1" fmla="*/ 550 h 550"/>
                      <a:gd name="T2" fmla="*/ 0 w 41"/>
                      <a:gd name="T3" fmla="*/ 0 h 550"/>
                      <a:gd name="T4" fmla="*/ 41 w 41"/>
                      <a:gd name="T5" fmla="*/ 0 h 5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550">
                        <a:moveTo>
                          <a:pt x="0" y="550"/>
                        </a:moveTo>
                        <a:lnTo>
                          <a:pt x="0" y="0"/>
                        </a:lnTo>
                        <a:lnTo>
                          <a:pt x="4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33" name="Rectangle 1267"/>
                  <p:cNvSpPr>
                    <a:spLocks noChangeArrowheads="1"/>
                  </p:cNvSpPr>
                  <p:nvPr/>
                </p:nvSpPr>
                <p:spPr bwMode="auto">
                  <a:xfrm>
                    <a:off x="2190" y="-364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5338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34" name="Freeform 1268"/>
                  <p:cNvSpPr>
                    <a:spLocks/>
                  </p:cNvSpPr>
                  <p:nvPr/>
                </p:nvSpPr>
                <p:spPr bwMode="auto">
                  <a:xfrm>
                    <a:off x="1979" y="-36441"/>
                    <a:ext cx="208" cy="51"/>
                  </a:xfrm>
                  <a:custGeom>
                    <a:avLst/>
                    <a:gdLst>
                      <a:gd name="T0" fmla="*/ 0 w 208"/>
                      <a:gd name="T1" fmla="*/ 51 h 51"/>
                      <a:gd name="T2" fmla="*/ 0 w 208"/>
                      <a:gd name="T3" fmla="*/ 0 h 51"/>
                      <a:gd name="T4" fmla="*/ 208 w 20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0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35" name="Rectangle 1269"/>
                  <p:cNvSpPr>
                    <a:spLocks noChangeArrowheads="1"/>
                  </p:cNvSpPr>
                  <p:nvPr/>
                </p:nvSpPr>
                <p:spPr bwMode="auto">
                  <a:xfrm>
                    <a:off x="2142" y="-363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6728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36" name="Freeform 1270"/>
                  <p:cNvSpPr>
                    <a:spLocks/>
                  </p:cNvSpPr>
                  <p:nvPr/>
                </p:nvSpPr>
                <p:spPr bwMode="auto">
                  <a:xfrm>
                    <a:off x="1979" y="-36384"/>
                    <a:ext cx="160" cy="51"/>
                  </a:xfrm>
                  <a:custGeom>
                    <a:avLst/>
                    <a:gdLst>
                      <a:gd name="T0" fmla="*/ 0 w 160"/>
                      <a:gd name="T1" fmla="*/ 0 h 51"/>
                      <a:gd name="T2" fmla="*/ 0 w 160"/>
                      <a:gd name="T3" fmla="*/ 51 h 51"/>
                      <a:gd name="T4" fmla="*/ 160 w 16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6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37" name="Freeform 1271"/>
                  <p:cNvSpPr>
                    <a:spLocks/>
                  </p:cNvSpPr>
                  <p:nvPr/>
                </p:nvSpPr>
                <p:spPr bwMode="auto">
                  <a:xfrm>
                    <a:off x="1898" y="-36387"/>
                    <a:ext cx="81" cy="159"/>
                  </a:xfrm>
                  <a:custGeom>
                    <a:avLst/>
                    <a:gdLst>
                      <a:gd name="T0" fmla="*/ 0 w 81"/>
                      <a:gd name="T1" fmla="*/ 159 h 159"/>
                      <a:gd name="T2" fmla="*/ 0 w 81"/>
                      <a:gd name="T3" fmla="*/ 0 h 159"/>
                      <a:gd name="T4" fmla="*/ 81 w 81"/>
                      <a:gd name="T5" fmla="*/ 0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1" h="159">
                        <a:moveTo>
                          <a:pt x="0" y="159"/>
                        </a:moveTo>
                        <a:lnTo>
                          <a:pt x="0" y="0"/>
                        </a:lnTo>
                        <a:lnTo>
                          <a:pt x="8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38" name="Rectangle 1272"/>
                  <p:cNvSpPr>
                    <a:spLocks noChangeArrowheads="1"/>
                  </p:cNvSpPr>
                  <p:nvPr/>
                </p:nvSpPr>
                <p:spPr bwMode="auto">
                  <a:xfrm>
                    <a:off x="2228" y="-362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2856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39" name="Freeform 1273"/>
                  <p:cNvSpPr>
                    <a:spLocks/>
                  </p:cNvSpPr>
                  <p:nvPr/>
                </p:nvSpPr>
                <p:spPr bwMode="auto">
                  <a:xfrm>
                    <a:off x="2048" y="-36225"/>
                    <a:ext cx="177" cy="51"/>
                  </a:xfrm>
                  <a:custGeom>
                    <a:avLst/>
                    <a:gdLst>
                      <a:gd name="T0" fmla="*/ 0 w 177"/>
                      <a:gd name="T1" fmla="*/ 51 h 51"/>
                      <a:gd name="T2" fmla="*/ 0 w 177"/>
                      <a:gd name="T3" fmla="*/ 0 h 51"/>
                      <a:gd name="T4" fmla="*/ 177 w 17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7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40" name="Rectangle 1274"/>
                  <p:cNvSpPr>
                    <a:spLocks noChangeArrowheads="1"/>
                  </p:cNvSpPr>
                  <p:nvPr/>
                </p:nvSpPr>
                <p:spPr bwMode="auto">
                  <a:xfrm>
                    <a:off x="2243" y="-361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6736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41" name="Freeform 1275"/>
                  <p:cNvSpPr>
                    <a:spLocks/>
                  </p:cNvSpPr>
                  <p:nvPr/>
                </p:nvSpPr>
                <p:spPr bwMode="auto">
                  <a:xfrm>
                    <a:off x="2048" y="-36168"/>
                    <a:ext cx="192" cy="51"/>
                  </a:xfrm>
                  <a:custGeom>
                    <a:avLst/>
                    <a:gdLst>
                      <a:gd name="T0" fmla="*/ 0 w 192"/>
                      <a:gd name="T1" fmla="*/ 0 h 51"/>
                      <a:gd name="T2" fmla="*/ 0 w 192"/>
                      <a:gd name="T3" fmla="*/ 51 h 51"/>
                      <a:gd name="T4" fmla="*/ 192 w 19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9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42" name="Freeform 1276"/>
                  <p:cNvSpPr>
                    <a:spLocks/>
                  </p:cNvSpPr>
                  <p:nvPr/>
                </p:nvSpPr>
                <p:spPr bwMode="auto">
                  <a:xfrm>
                    <a:off x="1928" y="-36171"/>
                    <a:ext cx="120" cy="105"/>
                  </a:xfrm>
                  <a:custGeom>
                    <a:avLst/>
                    <a:gdLst>
                      <a:gd name="T0" fmla="*/ 0 w 120"/>
                      <a:gd name="T1" fmla="*/ 105 h 105"/>
                      <a:gd name="T2" fmla="*/ 0 w 120"/>
                      <a:gd name="T3" fmla="*/ 0 h 105"/>
                      <a:gd name="T4" fmla="*/ 120 w 120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0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12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43" name="Rectangle 1277"/>
                  <p:cNvSpPr>
                    <a:spLocks noChangeArrowheads="1"/>
                  </p:cNvSpPr>
                  <p:nvPr/>
                </p:nvSpPr>
                <p:spPr bwMode="auto">
                  <a:xfrm>
                    <a:off x="2298" y="-360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6301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44" name="Freeform 1278"/>
                  <p:cNvSpPr>
                    <a:spLocks/>
                  </p:cNvSpPr>
                  <p:nvPr/>
                </p:nvSpPr>
                <p:spPr bwMode="auto">
                  <a:xfrm>
                    <a:off x="2031" y="-36009"/>
                    <a:ext cx="264" cy="51"/>
                  </a:xfrm>
                  <a:custGeom>
                    <a:avLst/>
                    <a:gdLst>
                      <a:gd name="T0" fmla="*/ 0 w 264"/>
                      <a:gd name="T1" fmla="*/ 51 h 51"/>
                      <a:gd name="T2" fmla="*/ 0 w 264"/>
                      <a:gd name="T3" fmla="*/ 0 h 51"/>
                      <a:gd name="T4" fmla="*/ 264 w 264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4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6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45" name="Rectangle 1279"/>
                  <p:cNvSpPr>
                    <a:spLocks noChangeArrowheads="1"/>
                  </p:cNvSpPr>
                  <p:nvPr/>
                </p:nvSpPr>
                <p:spPr bwMode="auto">
                  <a:xfrm>
                    <a:off x="2138" y="-359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6418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46" name="Freeform 1280"/>
                  <p:cNvSpPr>
                    <a:spLocks/>
                  </p:cNvSpPr>
                  <p:nvPr/>
                </p:nvSpPr>
                <p:spPr bwMode="auto">
                  <a:xfrm>
                    <a:off x="2031" y="-35952"/>
                    <a:ext cx="104" cy="51"/>
                  </a:xfrm>
                  <a:custGeom>
                    <a:avLst/>
                    <a:gdLst>
                      <a:gd name="T0" fmla="*/ 0 w 104"/>
                      <a:gd name="T1" fmla="*/ 0 h 51"/>
                      <a:gd name="T2" fmla="*/ 0 w 104"/>
                      <a:gd name="T3" fmla="*/ 51 h 51"/>
                      <a:gd name="T4" fmla="*/ 104 w 10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0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47" name="Freeform 1281"/>
                  <p:cNvSpPr>
                    <a:spLocks/>
                  </p:cNvSpPr>
                  <p:nvPr/>
                </p:nvSpPr>
                <p:spPr bwMode="auto">
                  <a:xfrm>
                    <a:off x="1928" y="-36060"/>
                    <a:ext cx="103" cy="105"/>
                  </a:xfrm>
                  <a:custGeom>
                    <a:avLst/>
                    <a:gdLst>
                      <a:gd name="T0" fmla="*/ 0 w 103"/>
                      <a:gd name="T1" fmla="*/ 0 h 105"/>
                      <a:gd name="T2" fmla="*/ 0 w 103"/>
                      <a:gd name="T3" fmla="*/ 105 h 105"/>
                      <a:gd name="T4" fmla="*/ 103 w 103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3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103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48" name="Freeform 1282"/>
                  <p:cNvSpPr>
                    <a:spLocks/>
                  </p:cNvSpPr>
                  <p:nvPr/>
                </p:nvSpPr>
                <p:spPr bwMode="auto">
                  <a:xfrm>
                    <a:off x="1898" y="-36222"/>
                    <a:ext cx="30" cy="159"/>
                  </a:xfrm>
                  <a:custGeom>
                    <a:avLst/>
                    <a:gdLst>
                      <a:gd name="T0" fmla="*/ 0 w 30"/>
                      <a:gd name="T1" fmla="*/ 0 h 159"/>
                      <a:gd name="T2" fmla="*/ 0 w 30"/>
                      <a:gd name="T3" fmla="*/ 159 h 159"/>
                      <a:gd name="T4" fmla="*/ 30 w 30"/>
                      <a:gd name="T5" fmla="*/ 159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" h="159">
                        <a:moveTo>
                          <a:pt x="0" y="0"/>
                        </a:moveTo>
                        <a:lnTo>
                          <a:pt x="0" y="159"/>
                        </a:lnTo>
                        <a:lnTo>
                          <a:pt x="30" y="15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49" name="Freeform 1283"/>
                  <p:cNvSpPr>
                    <a:spLocks/>
                  </p:cNvSpPr>
                  <p:nvPr/>
                </p:nvSpPr>
                <p:spPr bwMode="auto">
                  <a:xfrm>
                    <a:off x="1848" y="-36776"/>
                    <a:ext cx="50" cy="551"/>
                  </a:xfrm>
                  <a:custGeom>
                    <a:avLst/>
                    <a:gdLst>
                      <a:gd name="T0" fmla="*/ 0 w 50"/>
                      <a:gd name="T1" fmla="*/ 0 h 551"/>
                      <a:gd name="T2" fmla="*/ 0 w 50"/>
                      <a:gd name="T3" fmla="*/ 551 h 551"/>
                      <a:gd name="T4" fmla="*/ 50 w 50"/>
                      <a:gd name="T5" fmla="*/ 551 h 5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0" h="551">
                        <a:moveTo>
                          <a:pt x="0" y="0"/>
                        </a:moveTo>
                        <a:lnTo>
                          <a:pt x="0" y="551"/>
                        </a:lnTo>
                        <a:lnTo>
                          <a:pt x="50" y="5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50" name="Freeform 1284"/>
                  <p:cNvSpPr>
                    <a:spLocks/>
                  </p:cNvSpPr>
                  <p:nvPr/>
                </p:nvSpPr>
                <p:spPr bwMode="auto">
                  <a:xfrm>
                    <a:off x="1790" y="-36779"/>
                    <a:ext cx="58" cy="719"/>
                  </a:xfrm>
                  <a:custGeom>
                    <a:avLst/>
                    <a:gdLst>
                      <a:gd name="T0" fmla="*/ 0 w 58"/>
                      <a:gd name="T1" fmla="*/ 719 h 719"/>
                      <a:gd name="T2" fmla="*/ 0 w 58"/>
                      <a:gd name="T3" fmla="*/ 0 h 719"/>
                      <a:gd name="T4" fmla="*/ 58 w 58"/>
                      <a:gd name="T5" fmla="*/ 0 h 7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719">
                        <a:moveTo>
                          <a:pt x="0" y="719"/>
                        </a:moveTo>
                        <a:lnTo>
                          <a:pt x="0" y="0"/>
                        </a:lnTo>
                        <a:lnTo>
                          <a:pt x="5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51" name="Rectangle 1285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-35842"/>
                    <a:ext cx="1972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ADLV01000010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Dysgonomonas gadei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ATCC BAA-286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52" name="Freeform 1286"/>
                  <p:cNvSpPr>
                    <a:spLocks/>
                  </p:cNvSpPr>
                  <p:nvPr/>
                </p:nvSpPr>
                <p:spPr bwMode="auto">
                  <a:xfrm>
                    <a:off x="2205" y="-3579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53" name="Rectangle 1287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-357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2372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54" name="Freeform 1288"/>
                  <p:cNvSpPr>
                    <a:spLocks/>
                  </p:cNvSpPr>
                  <p:nvPr/>
                </p:nvSpPr>
                <p:spPr bwMode="auto">
                  <a:xfrm>
                    <a:off x="2205" y="-3573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55" name="Freeform 1289"/>
                  <p:cNvSpPr>
                    <a:spLocks/>
                  </p:cNvSpPr>
                  <p:nvPr/>
                </p:nvSpPr>
                <p:spPr bwMode="auto">
                  <a:xfrm>
                    <a:off x="1977" y="-35739"/>
                    <a:ext cx="228" cy="78"/>
                  </a:xfrm>
                  <a:custGeom>
                    <a:avLst/>
                    <a:gdLst>
                      <a:gd name="T0" fmla="*/ 0 w 228"/>
                      <a:gd name="T1" fmla="*/ 78 h 78"/>
                      <a:gd name="T2" fmla="*/ 0 w 228"/>
                      <a:gd name="T3" fmla="*/ 0 h 78"/>
                      <a:gd name="T4" fmla="*/ 228 w 228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8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2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56" name="Rectangle 1290"/>
                  <p:cNvSpPr>
                    <a:spLocks noChangeArrowheads="1"/>
                  </p:cNvSpPr>
                  <p:nvPr/>
                </p:nvSpPr>
                <p:spPr bwMode="auto">
                  <a:xfrm>
                    <a:off x="2121" y="-356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5505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57" name="Freeform 1291"/>
                  <p:cNvSpPr>
                    <a:spLocks/>
                  </p:cNvSpPr>
                  <p:nvPr/>
                </p:nvSpPr>
                <p:spPr bwMode="auto">
                  <a:xfrm>
                    <a:off x="1977" y="-35655"/>
                    <a:ext cx="141" cy="78"/>
                  </a:xfrm>
                  <a:custGeom>
                    <a:avLst/>
                    <a:gdLst>
                      <a:gd name="T0" fmla="*/ 0 w 141"/>
                      <a:gd name="T1" fmla="*/ 0 h 78"/>
                      <a:gd name="T2" fmla="*/ 0 w 141"/>
                      <a:gd name="T3" fmla="*/ 78 h 78"/>
                      <a:gd name="T4" fmla="*/ 141 w 141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1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41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58" name="Freeform 1292"/>
                  <p:cNvSpPr>
                    <a:spLocks/>
                  </p:cNvSpPr>
                  <p:nvPr/>
                </p:nvSpPr>
                <p:spPr bwMode="auto">
                  <a:xfrm>
                    <a:off x="1877" y="-35658"/>
                    <a:ext cx="100" cy="321"/>
                  </a:xfrm>
                  <a:custGeom>
                    <a:avLst/>
                    <a:gdLst>
                      <a:gd name="T0" fmla="*/ 0 w 100"/>
                      <a:gd name="T1" fmla="*/ 321 h 321"/>
                      <a:gd name="T2" fmla="*/ 0 w 100"/>
                      <a:gd name="T3" fmla="*/ 0 h 321"/>
                      <a:gd name="T4" fmla="*/ 100 w 100"/>
                      <a:gd name="T5" fmla="*/ 0 h 3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0" h="321">
                        <a:moveTo>
                          <a:pt x="0" y="321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59" name="Rectangle 1293"/>
                  <p:cNvSpPr>
                    <a:spLocks noChangeArrowheads="1"/>
                  </p:cNvSpPr>
                  <p:nvPr/>
                </p:nvSpPr>
                <p:spPr bwMode="auto">
                  <a:xfrm>
                    <a:off x="2202" y="-355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3337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60" name="Freeform 1294"/>
                  <p:cNvSpPr>
                    <a:spLocks/>
                  </p:cNvSpPr>
                  <p:nvPr/>
                </p:nvSpPr>
                <p:spPr bwMode="auto">
                  <a:xfrm>
                    <a:off x="2111" y="-35469"/>
                    <a:ext cx="88" cy="51"/>
                  </a:xfrm>
                  <a:custGeom>
                    <a:avLst/>
                    <a:gdLst>
                      <a:gd name="T0" fmla="*/ 0 w 88"/>
                      <a:gd name="T1" fmla="*/ 51 h 51"/>
                      <a:gd name="T2" fmla="*/ 0 w 88"/>
                      <a:gd name="T3" fmla="*/ 0 h 51"/>
                      <a:gd name="T4" fmla="*/ 88 w 8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8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61" name="Rectangle 1295"/>
                  <p:cNvSpPr>
                    <a:spLocks noChangeArrowheads="1"/>
                  </p:cNvSpPr>
                  <p:nvPr/>
                </p:nvSpPr>
                <p:spPr bwMode="auto">
                  <a:xfrm>
                    <a:off x="2268" y="-354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5060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62" name="Freeform 1296"/>
                  <p:cNvSpPr>
                    <a:spLocks/>
                  </p:cNvSpPr>
                  <p:nvPr/>
                </p:nvSpPr>
                <p:spPr bwMode="auto">
                  <a:xfrm>
                    <a:off x="2111" y="-35412"/>
                    <a:ext cx="154" cy="51"/>
                  </a:xfrm>
                  <a:custGeom>
                    <a:avLst/>
                    <a:gdLst>
                      <a:gd name="T0" fmla="*/ 0 w 154"/>
                      <a:gd name="T1" fmla="*/ 0 h 51"/>
                      <a:gd name="T2" fmla="*/ 0 w 154"/>
                      <a:gd name="T3" fmla="*/ 51 h 51"/>
                      <a:gd name="T4" fmla="*/ 154 w 15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5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63" name="Freeform 1297"/>
                  <p:cNvSpPr>
                    <a:spLocks/>
                  </p:cNvSpPr>
                  <p:nvPr/>
                </p:nvSpPr>
                <p:spPr bwMode="auto">
                  <a:xfrm>
                    <a:off x="1908" y="-35415"/>
                    <a:ext cx="203" cy="402"/>
                  </a:xfrm>
                  <a:custGeom>
                    <a:avLst/>
                    <a:gdLst>
                      <a:gd name="T0" fmla="*/ 0 w 203"/>
                      <a:gd name="T1" fmla="*/ 402 h 402"/>
                      <a:gd name="T2" fmla="*/ 0 w 203"/>
                      <a:gd name="T3" fmla="*/ 0 h 402"/>
                      <a:gd name="T4" fmla="*/ 203 w 203"/>
                      <a:gd name="T5" fmla="*/ 0 h 4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3" h="402">
                        <a:moveTo>
                          <a:pt x="0" y="402"/>
                        </a:moveTo>
                        <a:lnTo>
                          <a:pt x="0" y="0"/>
                        </a:lnTo>
                        <a:lnTo>
                          <a:pt x="20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64" name="Rectangle 1298"/>
                  <p:cNvSpPr>
                    <a:spLocks noChangeArrowheads="1"/>
                  </p:cNvSpPr>
                  <p:nvPr/>
                </p:nvSpPr>
                <p:spPr bwMode="auto">
                  <a:xfrm>
                    <a:off x="2391" y="-35302"/>
                    <a:ext cx="1826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ABB21307 salt pond microbial mat nif1004220L32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65" name="Freeform 1299"/>
                  <p:cNvSpPr>
                    <a:spLocks/>
                  </p:cNvSpPr>
                  <p:nvPr/>
                </p:nvSpPr>
                <p:spPr bwMode="auto">
                  <a:xfrm>
                    <a:off x="2100" y="-35253"/>
                    <a:ext cx="288" cy="51"/>
                  </a:xfrm>
                  <a:custGeom>
                    <a:avLst/>
                    <a:gdLst>
                      <a:gd name="T0" fmla="*/ 0 w 288"/>
                      <a:gd name="T1" fmla="*/ 51 h 51"/>
                      <a:gd name="T2" fmla="*/ 0 w 288"/>
                      <a:gd name="T3" fmla="*/ 0 h 51"/>
                      <a:gd name="T4" fmla="*/ 288 w 28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8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8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66" name="Rectangle 1300"/>
                  <p:cNvSpPr>
                    <a:spLocks noChangeArrowheads="1"/>
                  </p:cNvSpPr>
                  <p:nvPr/>
                </p:nvSpPr>
                <p:spPr bwMode="auto">
                  <a:xfrm>
                    <a:off x="2310" y="-351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6569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67" name="Freeform 1301"/>
                  <p:cNvSpPr>
                    <a:spLocks/>
                  </p:cNvSpPr>
                  <p:nvPr/>
                </p:nvSpPr>
                <p:spPr bwMode="auto">
                  <a:xfrm>
                    <a:off x="2100" y="-35196"/>
                    <a:ext cx="207" cy="51"/>
                  </a:xfrm>
                  <a:custGeom>
                    <a:avLst/>
                    <a:gdLst>
                      <a:gd name="T0" fmla="*/ 0 w 207"/>
                      <a:gd name="T1" fmla="*/ 0 h 51"/>
                      <a:gd name="T2" fmla="*/ 0 w 207"/>
                      <a:gd name="T3" fmla="*/ 51 h 51"/>
                      <a:gd name="T4" fmla="*/ 207 w 20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0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68" name="Freeform 1302"/>
                  <p:cNvSpPr>
                    <a:spLocks/>
                  </p:cNvSpPr>
                  <p:nvPr/>
                </p:nvSpPr>
                <p:spPr bwMode="auto">
                  <a:xfrm>
                    <a:off x="2088" y="-35199"/>
                    <a:ext cx="12" cy="78"/>
                  </a:xfrm>
                  <a:custGeom>
                    <a:avLst/>
                    <a:gdLst>
                      <a:gd name="T0" fmla="*/ 0 w 12"/>
                      <a:gd name="T1" fmla="*/ 78 h 78"/>
                      <a:gd name="T2" fmla="*/ 0 w 12"/>
                      <a:gd name="T3" fmla="*/ 0 h 78"/>
                      <a:gd name="T4" fmla="*/ 12 w 12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69" name="Rectangle 1303"/>
                  <p:cNvSpPr>
                    <a:spLocks noChangeArrowheads="1"/>
                  </p:cNvSpPr>
                  <p:nvPr/>
                </p:nvSpPr>
                <p:spPr bwMode="auto">
                  <a:xfrm>
                    <a:off x="2264" y="-350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5231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70" name="Freeform 1304"/>
                  <p:cNvSpPr>
                    <a:spLocks/>
                  </p:cNvSpPr>
                  <p:nvPr/>
                </p:nvSpPr>
                <p:spPr bwMode="auto">
                  <a:xfrm>
                    <a:off x="2088" y="-35115"/>
                    <a:ext cx="173" cy="78"/>
                  </a:xfrm>
                  <a:custGeom>
                    <a:avLst/>
                    <a:gdLst>
                      <a:gd name="T0" fmla="*/ 0 w 173"/>
                      <a:gd name="T1" fmla="*/ 0 h 78"/>
                      <a:gd name="T2" fmla="*/ 0 w 173"/>
                      <a:gd name="T3" fmla="*/ 78 h 78"/>
                      <a:gd name="T4" fmla="*/ 173 w 173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3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73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71" name="Freeform 1305"/>
                  <p:cNvSpPr>
                    <a:spLocks/>
                  </p:cNvSpPr>
                  <p:nvPr/>
                </p:nvSpPr>
                <p:spPr bwMode="auto">
                  <a:xfrm>
                    <a:off x="1997" y="-35118"/>
                    <a:ext cx="91" cy="132"/>
                  </a:xfrm>
                  <a:custGeom>
                    <a:avLst/>
                    <a:gdLst>
                      <a:gd name="T0" fmla="*/ 0 w 91"/>
                      <a:gd name="T1" fmla="*/ 132 h 132"/>
                      <a:gd name="T2" fmla="*/ 0 w 91"/>
                      <a:gd name="T3" fmla="*/ 0 h 132"/>
                      <a:gd name="T4" fmla="*/ 91 w 91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1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9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72" name="Rectangle 1306"/>
                  <p:cNvSpPr>
                    <a:spLocks noChangeArrowheads="1"/>
                  </p:cNvSpPr>
                  <p:nvPr/>
                </p:nvSpPr>
                <p:spPr bwMode="auto">
                  <a:xfrm>
                    <a:off x="2159" y="-349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5801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73" name="Freeform 1307"/>
                  <p:cNvSpPr>
                    <a:spLocks/>
                  </p:cNvSpPr>
                  <p:nvPr/>
                </p:nvSpPr>
                <p:spPr bwMode="auto">
                  <a:xfrm>
                    <a:off x="2001" y="-34929"/>
                    <a:ext cx="155" cy="78"/>
                  </a:xfrm>
                  <a:custGeom>
                    <a:avLst/>
                    <a:gdLst>
                      <a:gd name="T0" fmla="*/ 0 w 155"/>
                      <a:gd name="T1" fmla="*/ 78 h 78"/>
                      <a:gd name="T2" fmla="*/ 0 w 155"/>
                      <a:gd name="T3" fmla="*/ 0 h 78"/>
                      <a:gd name="T4" fmla="*/ 155 w 155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5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5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74" name="Rectangle 1308"/>
                  <p:cNvSpPr>
                    <a:spLocks noChangeArrowheads="1"/>
                  </p:cNvSpPr>
                  <p:nvPr/>
                </p:nvSpPr>
                <p:spPr bwMode="auto">
                  <a:xfrm>
                    <a:off x="2142" y="-348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6933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75" name="Freeform 1309"/>
                  <p:cNvSpPr>
                    <a:spLocks/>
                  </p:cNvSpPr>
                  <p:nvPr/>
                </p:nvSpPr>
                <p:spPr bwMode="auto">
                  <a:xfrm>
                    <a:off x="2093" y="-34821"/>
                    <a:ext cx="46" cy="51"/>
                  </a:xfrm>
                  <a:custGeom>
                    <a:avLst/>
                    <a:gdLst>
                      <a:gd name="T0" fmla="*/ 0 w 46"/>
                      <a:gd name="T1" fmla="*/ 51 h 51"/>
                      <a:gd name="T2" fmla="*/ 0 w 46"/>
                      <a:gd name="T3" fmla="*/ 0 h 51"/>
                      <a:gd name="T4" fmla="*/ 46 w 4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4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76" name="Rectangle 1310"/>
                  <p:cNvSpPr>
                    <a:spLocks noChangeArrowheads="1"/>
                  </p:cNvSpPr>
                  <p:nvPr/>
                </p:nvSpPr>
                <p:spPr bwMode="auto">
                  <a:xfrm>
                    <a:off x="2169" y="-347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4466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77" name="Freeform 1311"/>
                  <p:cNvSpPr>
                    <a:spLocks/>
                  </p:cNvSpPr>
                  <p:nvPr/>
                </p:nvSpPr>
                <p:spPr bwMode="auto">
                  <a:xfrm>
                    <a:off x="2093" y="-34764"/>
                    <a:ext cx="73" cy="51"/>
                  </a:xfrm>
                  <a:custGeom>
                    <a:avLst/>
                    <a:gdLst>
                      <a:gd name="T0" fmla="*/ 0 w 73"/>
                      <a:gd name="T1" fmla="*/ 0 h 51"/>
                      <a:gd name="T2" fmla="*/ 0 w 73"/>
                      <a:gd name="T3" fmla="*/ 51 h 51"/>
                      <a:gd name="T4" fmla="*/ 73 w 7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7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78" name="Freeform 1312"/>
                  <p:cNvSpPr>
                    <a:spLocks/>
                  </p:cNvSpPr>
                  <p:nvPr/>
                </p:nvSpPr>
                <p:spPr bwMode="auto">
                  <a:xfrm>
                    <a:off x="2001" y="-34845"/>
                    <a:ext cx="92" cy="78"/>
                  </a:xfrm>
                  <a:custGeom>
                    <a:avLst/>
                    <a:gdLst>
                      <a:gd name="T0" fmla="*/ 0 w 92"/>
                      <a:gd name="T1" fmla="*/ 0 h 78"/>
                      <a:gd name="T2" fmla="*/ 0 w 92"/>
                      <a:gd name="T3" fmla="*/ 78 h 78"/>
                      <a:gd name="T4" fmla="*/ 92 w 92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2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92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79" name="Freeform 1313"/>
                  <p:cNvSpPr>
                    <a:spLocks/>
                  </p:cNvSpPr>
                  <p:nvPr/>
                </p:nvSpPr>
                <p:spPr bwMode="auto">
                  <a:xfrm>
                    <a:off x="1997" y="-34980"/>
                    <a:ext cx="4" cy="132"/>
                  </a:xfrm>
                  <a:custGeom>
                    <a:avLst/>
                    <a:gdLst>
                      <a:gd name="T0" fmla="*/ 0 w 4"/>
                      <a:gd name="T1" fmla="*/ 0 h 132"/>
                      <a:gd name="T2" fmla="*/ 0 w 4"/>
                      <a:gd name="T3" fmla="*/ 132 h 132"/>
                      <a:gd name="T4" fmla="*/ 4 w 4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4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80" name="Freeform 1314"/>
                  <p:cNvSpPr>
                    <a:spLocks/>
                  </p:cNvSpPr>
                  <p:nvPr/>
                </p:nvSpPr>
                <p:spPr bwMode="auto">
                  <a:xfrm>
                    <a:off x="1953" y="-34983"/>
                    <a:ext cx="44" cy="375"/>
                  </a:xfrm>
                  <a:custGeom>
                    <a:avLst/>
                    <a:gdLst>
                      <a:gd name="T0" fmla="*/ 0 w 44"/>
                      <a:gd name="T1" fmla="*/ 375 h 375"/>
                      <a:gd name="T2" fmla="*/ 0 w 44"/>
                      <a:gd name="T3" fmla="*/ 0 h 375"/>
                      <a:gd name="T4" fmla="*/ 44 w 44"/>
                      <a:gd name="T5" fmla="*/ 0 h 3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4" h="375">
                        <a:moveTo>
                          <a:pt x="0" y="375"/>
                        </a:moveTo>
                        <a:lnTo>
                          <a:pt x="0" y="0"/>
                        </a:lnTo>
                        <a:lnTo>
                          <a:pt x="4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81" name="Rectangle 1315"/>
                  <p:cNvSpPr>
                    <a:spLocks noChangeArrowheads="1"/>
                  </p:cNvSpPr>
                  <p:nvPr/>
                </p:nvSpPr>
                <p:spPr bwMode="auto">
                  <a:xfrm>
                    <a:off x="2553" y="-346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4900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82" name="Freeform 1316"/>
                  <p:cNvSpPr>
                    <a:spLocks/>
                  </p:cNvSpPr>
                  <p:nvPr/>
                </p:nvSpPr>
                <p:spPr bwMode="auto">
                  <a:xfrm>
                    <a:off x="2384" y="-34605"/>
                    <a:ext cx="166" cy="51"/>
                  </a:xfrm>
                  <a:custGeom>
                    <a:avLst/>
                    <a:gdLst>
                      <a:gd name="T0" fmla="*/ 0 w 166"/>
                      <a:gd name="T1" fmla="*/ 51 h 51"/>
                      <a:gd name="T2" fmla="*/ 0 w 166"/>
                      <a:gd name="T3" fmla="*/ 0 h 51"/>
                      <a:gd name="T4" fmla="*/ 166 w 16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6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83" name="Rectangle 1317"/>
                  <p:cNvSpPr>
                    <a:spLocks noChangeArrowheads="1"/>
                  </p:cNvSpPr>
                  <p:nvPr/>
                </p:nvSpPr>
                <p:spPr bwMode="auto">
                  <a:xfrm>
                    <a:off x="2463" y="-345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6994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84" name="Freeform 1318"/>
                  <p:cNvSpPr>
                    <a:spLocks/>
                  </p:cNvSpPr>
                  <p:nvPr/>
                </p:nvSpPr>
                <p:spPr bwMode="auto">
                  <a:xfrm>
                    <a:off x="2384" y="-34548"/>
                    <a:ext cx="76" cy="51"/>
                  </a:xfrm>
                  <a:custGeom>
                    <a:avLst/>
                    <a:gdLst>
                      <a:gd name="T0" fmla="*/ 0 w 76"/>
                      <a:gd name="T1" fmla="*/ 0 h 51"/>
                      <a:gd name="T2" fmla="*/ 0 w 76"/>
                      <a:gd name="T3" fmla="*/ 51 h 51"/>
                      <a:gd name="T4" fmla="*/ 76 w 76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76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85" name="Freeform 1319"/>
                  <p:cNvSpPr>
                    <a:spLocks/>
                  </p:cNvSpPr>
                  <p:nvPr/>
                </p:nvSpPr>
                <p:spPr bwMode="auto">
                  <a:xfrm>
                    <a:off x="2342" y="-34551"/>
                    <a:ext cx="42" cy="105"/>
                  </a:xfrm>
                  <a:custGeom>
                    <a:avLst/>
                    <a:gdLst>
                      <a:gd name="T0" fmla="*/ 0 w 42"/>
                      <a:gd name="T1" fmla="*/ 105 h 105"/>
                      <a:gd name="T2" fmla="*/ 0 w 42"/>
                      <a:gd name="T3" fmla="*/ 0 h 105"/>
                      <a:gd name="T4" fmla="*/ 42 w 42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4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86" name="Rectangle 1320"/>
                  <p:cNvSpPr>
                    <a:spLocks noChangeArrowheads="1"/>
                  </p:cNvSpPr>
                  <p:nvPr/>
                </p:nvSpPr>
                <p:spPr bwMode="auto">
                  <a:xfrm>
                    <a:off x="2438" y="-34438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228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87" name="Freeform 1321"/>
                  <p:cNvSpPr>
                    <a:spLocks/>
                  </p:cNvSpPr>
                  <p:nvPr/>
                </p:nvSpPr>
                <p:spPr bwMode="auto">
                  <a:xfrm>
                    <a:off x="2363" y="-34389"/>
                    <a:ext cx="72" cy="51"/>
                  </a:xfrm>
                  <a:custGeom>
                    <a:avLst/>
                    <a:gdLst>
                      <a:gd name="T0" fmla="*/ 0 w 72"/>
                      <a:gd name="T1" fmla="*/ 51 h 51"/>
                      <a:gd name="T2" fmla="*/ 0 w 72"/>
                      <a:gd name="T3" fmla="*/ 0 h 51"/>
                      <a:gd name="T4" fmla="*/ 72 w 7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7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88" name="Rectangle 1322"/>
                  <p:cNvSpPr>
                    <a:spLocks noChangeArrowheads="1"/>
                  </p:cNvSpPr>
                  <p:nvPr/>
                </p:nvSpPr>
                <p:spPr bwMode="auto">
                  <a:xfrm>
                    <a:off x="2538" y="-343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5162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89" name="Freeform 1323"/>
                  <p:cNvSpPr>
                    <a:spLocks/>
                  </p:cNvSpPr>
                  <p:nvPr/>
                </p:nvSpPr>
                <p:spPr bwMode="auto">
                  <a:xfrm>
                    <a:off x="2363" y="-34332"/>
                    <a:ext cx="172" cy="51"/>
                  </a:xfrm>
                  <a:custGeom>
                    <a:avLst/>
                    <a:gdLst>
                      <a:gd name="T0" fmla="*/ 0 w 172"/>
                      <a:gd name="T1" fmla="*/ 0 h 51"/>
                      <a:gd name="T2" fmla="*/ 0 w 172"/>
                      <a:gd name="T3" fmla="*/ 51 h 51"/>
                      <a:gd name="T4" fmla="*/ 172 w 17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7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90" name="Freeform 1324"/>
                  <p:cNvSpPr>
                    <a:spLocks/>
                  </p:cNvSpPr>
                  <p:nvPr/>
                </p:nvSpPr>
                <p:spPr bwMode="auto">
                  <a:xfrm>
                    <a:off x="2342" y="-34440"/>
                    <a:ext cx="21" cy="105"/>
                  </a:xfrm>
                  <a:custGeom>
                    <a:avLst/>
                    <a:gdLst>
                      <a:gd name="T0" fmla="*/ 0 w 21"/>
                      <a:gd name="T1" fmla="*/ 0 h 105"/>
                      <a:gd name="T2" fmla="*/ 0 w 21"/>
                      <a:gd name="T3" fmla="*/ 105 h 105"/>
                      <a:gd name="T4" fmla="*/ 21 w 21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21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91" name="Freeform 1325"/>
                  <p:cNvSpPr>
                    <a:spLocks/>
                  </p:cNvSpPr>
                  <p:nvPr/>
                </p:nvSpPr>
                <p:spPr bwMode="auto">
                  <a:xfrm>
                    <a:off x="2234" y="-34443"/>
                    <a:ext cx="108" cy="213"/>
                  </a:xfrm>
                  <a:custGeom>
                    <a:avLst/>
                    <a:gdLst>
                      <a:gd name="T0" fmla="*/ 0 w 108"/>
                      <a:gd name="T1" fmla="*/ 213 h 213"/>
                      <a:gd name="T2" fmla="*/ 0 w 108"/>
                      <a:gd name="T3" fmla="*/ 0 h 213"/>
                      <a:gd name="T4" fmla="*/ 108 w 108"/>
                      <a:gd name="T5" fmla="*/ 0 h 2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8" h="213">
                        <a:moveTo>
                          <a:pt x="0" y="213"/>
                        </a:moveTo>
                        <a:lnTo>
                          <a:pt x="0" y="0"/>
                        </a:lnTo>
                        <a:lnTo>
                          <a:pt x="10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92" name="Rectangle 1326"/>
                  <p:cNvSpPr>
                    <a:spLocks noChangeArrowheads="1"/>
                  </p:cNvSpPr>
                  <p:nvPr/>
                </p:nvSpPr>
                <p:spPr bwMode="auto">
                  <a:xfrm>
                    <a:off x="2394" y="-34222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93" name="Freeform 1327"/>
                  <p:cNvSpPr>
                    <a:spLocks/>
                  </p:cNvSpPr>
                  <p:nvPr/>
                </p:nvSpPr>
                <p:spPr bwMode="auto">
                  <a:xfrm>
                    <a:off x="2316" y="-34173"/>
                    <a:ext cx="75" cy="51"/>
                  </a:xfrm>
                  <a:custGeom>
                    <a:avLst/>
                    <a:gdLst>
                      <a:gd name="T0" fmla="*/ 0 w 75"/>
                      <a:gd name="T1" fmla="*/ 51 h 51"/>
                      <a:gd name="T2" fmla="*/ 0 w 75"/>
                      <a:gd name="T3" fmla="*/ 0 h 51"/>
                      <a:gd name="T4" fmla="*/ 75 w 75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5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7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94" name="Rectangle 132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-341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6132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95" name="Freeform 1329"/>
                  <p:cNvSpPr>
                    <a:spLocks/>
                  </p:cNvSpPr>
                  <p:nvPr/>
                </p:nvSpPr>
                <p:spPr bwMode="auto">
                  <a:xfrm>
                    <a:off x="2316" y="-34116"/>
                    <a:ext cx="294" cy="51"/>
                  </a:xfrm>
                  <a:custGeom>
                    <a:avLst/>
                    <a:gdLst>
                      <a:gd name="T0" fmla="*/ 0 w 294"/>
                      <a:gd name="T1" fmla="*/ 0 h 51"/>
                      <a:gd name="T2" fmla="*/ 0 w 294"/>
                      <a:gd name="T3" fmla="*/ 51 h 51"/>
                      <a:gd name="T4" fmla="*/ 294 w 29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9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96" name="Freeform 1330"/>
                  <p:cNvSpPr>
                    <a:spLocks/>
                  </p:cNvSpPr>
                  <p:nvPr/>
                </p:nvSpPr>
                <p:spPr bwMode="auto">
                  <a:xfrm>
                    <a:off x="2235" y="-34119"/>
                    <a:ext cx="81" cy="105"/>
                  </a:xfrm>
                  <a:custGeom>
                    <a:avLst/>
                    <a:gdLst>
                      <a:gd name="T0" fmla="*/ 0 w 81"/>
                      <a:gd name="T1" fmla="*/ 105 h 105"/>
                      <a:gd name="T2" fmla="*/ 0 w 81"/>
                      <a:gd name="T3" fmla="*/ 0 h 105"/>
                      <a:gd name="T4" fmla="*/ 81 w 81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1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8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97" name="Rectangle 1331"/>
                  <p:cNvSpPr>
                    <a:spLocks noChangeArrowheads="1"/>
                  </p:cNvSpPr>
                  <p:nvPr/>
                </p:nvSpPr>
                <p:spPr bwMode="auto">
                  <a:xfrm>
                    <a:off x="2406" y="-34006"/>
                    <a:ext cx="1728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AHG52700 hand-picked Trichodesmium nifH46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598" name="Freeform 1332"/>
                  <p:cNvSpPr>
                    <a:spLocks/>
                  </p:cNvSpPr>
                  <p:nvPr/>
                </p:nvSpPr>
                <p:spPr bwMode="auto">
                  <a:xfrm>
                    <a:off x="2283" y="-33957"/>
                    <a:ext cx="120" cy="51"/>
                  </a:xfrm>
                  <a:custGeom>
                    <a:avLst/>
                    <a:gdLst>
                      <a:gd name="T0" fmla="*/ 0 w 120"/>
                      <a:gd name="T1" fmla="*/ 51 h 51"/>
                      <a:gd name="T2" fmla="*/ 0 w 120"/>
                      <a:gd name="T3" fmla="*/ 0 h 51"/>
                      <a:gd name="T4" fmla="*/ 120 w 120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0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2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99" name="Rectangle 1333"/>
                  <p:cNvSpPr>
                    <a:spLocks noChangeArrowheads="1"/>
                  </p:cNvSpPr>
                  <p:nvPr/>
                </p:nvSpPr>
                <p:spPr bwMode="auto">
                  <a:xfrm>
                    <a:off x="2411" y="-338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2306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00" name="Freeform 1334"/>
                  <p:cNvSpPr>
                    <a:spLocks/>
                  </p:cNvSpPr>
                  <p:nvPr/>
                </p:nvSpPr>
                <p:spPr bwMode="auto">
                  <a:xfrm>
                    <a:off x="2283" y="-33900"/>
                    <a:ext cx="125" cy="51"/>
                  </a:xfrm>
                  <a:custGeom>
                    <a:avLst/>
                    <a:gdLst>
                      <a:gd name="T0" fmla="*/ 0 w 125"/>
                      <a:gd name="T1" fmla="*/ 0 h 51"/>
                      <a:gd name="T2" fmla="*/ 0 w 125"/>
                      <a:gd name="T3" fmla="*/ 51 h 51"/>
                      <a:gd name="T4" fmla="*/ 125 w 125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5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25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01" name="Freeform 1335"/>
                  <p:cNvSpPr>
                    <a:spLocks/>
                  </p:cNvSpPr>
                  <p:nvPr/>
                </p:nvSpPr>
                <p:spPr bwMode="auto">
                  <a:xfrm>
                    <a:off x="2235" y="-34008"/>
                    <a:ext cx="48" cy="105"/>
                  </a:xfrm>
                  <a:custGeom>
                    <a:avLst/>
                    <a:gdLst>
                      <a:gd name="T0" fmla="*/ 0 w 48"/>
                      <a:gd name="T1" fmla="*/ 0 h 105"/>
                      <a:gd name="T2" fmla="*/ 0 w 48"/>
                      <a:gd name="T3" fmla="*/ 105 h 105"/>
                      <a:gd name="T4" fmla="*/ 48 w 48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48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02" name="Freeform 1336"/>
                  <p:cNvSpPr>
                    <a:spLocks/>
                  </p:cNvSpPr>
                  <p:nvPr/>
                </p:nvSpPr>
                <p:spPr bwMode="auto">
                  <a:xfrm>
                    <a:off x="2234" y="-34224"/>
                    <a:ext cx="1" cy="213"/>
                  </a:xfrm>
                  <a:custGeom>
                    <a:avLst/>
                    <a:gdLst>
                      <a:gd name="T0" fmla="*/ 0 w 1"/>
                      <a:gd name="T1" fmla="*/ 0 h 213"/>
                      <a:gd name="T2" fmla="*/ 0 w 1"/>
                      <a:gd name="T3" fmla="*/ 213 h 213"/>
                      <a:gd name="T4" fmla="*/ 1 w 1"/>
                      <a:gd name="T5" fmla="*/ 213 h 2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" h="213">
                        <a:moveTo>
                          <a:pt x="0" y="0"/>
                        </a:moveTo>
                        <a:lnTo>
                          <a:pt x="0" y="213"/>
                        </a:lnTo>
                        <a:lnTo>
                          <a:pt x="1" y="21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03" name="Freeform 1337"/>
                  <p:cNvSpPr>
                    <a:spLocks/>
                  </p:cNvSpPr>
                  <p:nvPr/>
                </p:nvSpPr>
                <p:spPr bwMode="auto">
                  <a:xfrm>
                    <a:off x="1953" y="-34602"/>
                    <a:ext cx="281" cy="375"/>
                  </a:xfrm>
                  <a:custGeom>
                    <a:avLst/>
                    <a:gdLst>
                      <a:gd name="T0" fmla="*/ 0 w 281"/>
                      <a:gd name="T1" fmla="*/ 0 h 375"/>
                      <a:gd name="T2" fmla="*/ 0 w 281"/>
                      <a:gd name="T3" fmla="*/ 375 h 375"/>
                      <a:gd name="T4" fmla="*/ 281 w 281"/>
                      <a:gd name="T5" fmla="*/ 375 h 3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81" h="375">
                        <a:moveTo>
                          <a:pt x="0" y="0"/>
                        </a:moveTo>
                        <a:lnTo>
                          <a:pt x="0" y="375"/>
                        </a:lnTo>
                        <a:lnTo>
                          <a:pt x="281" y="37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04" name="Freeform 1338"/>
                  <p:cNvSpPr>
                    <a:spLocks/>
                  </p:cNvSpPr>
                  <p:nvPr/>
                </p:nvSpPr>
                <p:spPr bwMode="auto">
                  <a:xfrm>
                    <a:off x="1908" y="-35007"/>
                    <a:ext cx="45" cy="402"/>
                  </a:xfrm>
                  <a:custGeom>
                    <a:avLst/>
                    <a:gdLst>
                      <a:gd name="T0" fmla="*/ 0 w 45"/>
                      <a:gd name="T1" fmla="*/ 0 h 402"/>
                      <a:gd name="T2" fmla="*/ 0 w 45"/>
                      <a:gd name="T3" fmla="*/ 402 h 402"/>
                      <a:gd name="T4" fmla="*/ 45 w 45"/>
                      <a:gd name="T5" fmla="*/ 402 h 4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5" h="402">
                        <a:moveTo>
                          <a:pt x="0" y="0"/>
                        </a:moveTo>
                        <a:lnTo>
                          <a:pt x="0" y="402"/>
                        </a:lnTo>
                        <a:lnTo>
                          <a:pt x="45" y="40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05" name="Freeform 1339"/>
                  <p:cNvSpPr>
                    <a:spLocks/>
                  </p:cNvSpPr>
                  <p:nvPr/>
                </p:nvSpPr>
                <p:spPr bwMode="auto">
                  <a:xfrm>
                    <a:off x="1877" y="-35331"/>
                    <a:ext cx="31" cy="321"/>
                  </a:xfrm>
                  <a:custGeom>
                    <a:avLst/>
                    <a:gdLst>
                      <a:gd name="T0" fmla="*/ 0 w 31"/>
                      <a:gd name="T1" fmla="*/ 0 h 321"/>
                      <a:gd name="T2" fmla="*/ 0 w 31"/>
                      <a:gd name="T3" fmla="*/ 321 h 321"/>
                      <a:gd name="T4" fmla="*/ 31 w 31"/>
                      <a:gd name="T5" fmla="*/ 321 h 3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321">
                        <a:moveTo>
                          <a:pt x="0" y="0"/>
                        </a:moveTo>
                        <a:lnTo>
                          <a:pt x="0" y="321"/>
                        </a:lnTo>
                        <a:lnTo>
                          <a:pt x="31" y="32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06" name="Freeform 1340"/>
                  <p:cNvSpPr>
                    <a:spLocks/>
                  </p:cNvSpPr>
                  <p:nvPr/>
                </p:nvSpPr>
                <p:spPr bwMode="auto">
                  <a:xfrm>
                    <a:off x="1790" y="-36054"/>
                    <a:ext cx="87" cy="720"/>
                  </a:xfrm>
                  <a:custGeom>
                    <a:avLst/>
                    <a:gdLst>
                      <a:gd name="T0" fmla="*/ 0 w 87"/>
                      <a:gd name="T1" fmla="*/ 0 h 720"/>
                      <a:gd name="T2" fmla="*/ 0 w 87"/>
                      <a:gd name="T3" fmla="*/ 720 h 720"/>
                      <a:gd name="T4" fmla="*/ 87 w 87"/>
                      <a:gd name="T5" fmla="*/ 720 h 7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7" h="720">
                        <a:moveTo>
                          <a:pt x="0" y="0"/>
                        </a:moveTo>
                        <a:lnTo>
                          <a:pt x="0" y="720"/>
                        </a:lnTo>
                        <a:lnTo>
                          <a:pt x="87" y="72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07" name="Freeform 1341"/>
                  <p:cNvSpPr>
                    <a:spLocks/>
                  </p:cNvSpPr>
                  <p:nvPr/>
                </p:nvSpPr>
                <p:spPr bwMode="auto">
                  <a:xfrm>
                    <a:off x="1770" y="-36057"/>
                    <a:ext cx="20" cy="1327"/>
                  </a:xfrm>
                  <a:custGeom>
                    <a:avLst/>
                    <a:gdLst>
                      <a:gd name="T0" fmla="*/ 0 w 20"/>
                      <a:gd name="T1" fmla="*/ 1327 h 1327"/>
                      <a:gd name="T2" fmla="*/ 0 w 20"/>
                      <a:gd name="T3" fmla="*/ 0 h 1327"/>
                      <a:gd name="T4" fmla="*/ 20 w 20"/>
                      <a:gd name="T5" fmla="*/ 0 h 13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" h="1327">
                        <a:moveTo>
                          <a:pt x="0" y="1327"/>
                        </a:moveTo>
                        <a:lnTo>
                          <a:pt x="0" y="0"/>
                        </a:lnTo>
                        <a:lnTo>
                          <a:pt x="2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08" name="Rectangle 1342"/>
                  <p:cNvSpPr>
                    <a:spLocks noChangeArrowheads="1"/>
                  </p:cNvSpPr>
                  <p:nvPr/>
                </p:nvSpPr>
                <p:spPr bwMode="auto">
                  <a:xfrm>
                    <a:off x="2087" y="-337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5332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09" name="Freeform 1343"/>
                  <p:cNvSpPr>
                    <a:spLocks/>
                  </p:cNvSpPr>
                  <p:nvPr/>
                </p:nvSpPr>
                <p:spPr bwMode="auto">
                  <a:xfrm>
                    <a:off x="1859" y="-33741"/>
                    <a:ext cx="225" cy="51"/>
                  </a:xfrm>
                  <a:custGeom>
                    <a:avLst/>
                    <a:gdLst>
                      <a:gd name="T0" fmla="*/ 0 w 225"/>
                      <a:gd name="T1" fmla="*/ 51 h 51"/>
                      <a:gd name="T2" fmla="*/ 0 w 225"/>
                      <a:gd name="T3" fmla="*/ 0 h 51"/>
                      <a:gd name="T4" fmla="*/ 225 w 225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5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2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10" name="Rectangle 1344"/>
                  <p:cNvSpPr>
                    <a:spLocks noChangeArrowheads="1"/>
                  </p:cNvSpPr>
                  <p:nvPr/>
                </p:nvSpPr>
                <p:spPr bwMode="auto">
                  <a:xfrm>
                    <a:off x="2006" y="-336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6214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11" name="Freeform 1345"/>
                  <p:cNvSpPr>
                    <a:spLocks/>
                  </p:cNvSpPr>
                  <p:nvPr/>
                </p:nvSpPr>
                <p:spPr bwMode="auto">
                  <a:xfrm>
                    <a:off x="1859" y="-33684"/>
                    <a:ext cx="144" cy="51"/>
                  </a:xfrm>
                  <a:custGeom>
                    <a:avLst/>
                    <a:gdLst>
                      <a:gd name="T0" fmla="*/ 0 w 144"/>
                      <a:gd name="T1" fmla="*/ 0 h 51"/>
                      <a:gd name="T2" fmla="*/ 0 w 144"/>
                      <a:gd name="T3" fmla="*/ 51 h 51"/>
                      <a:gd name="T4" fmla="*/ 144 w 14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4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12" name="Freeform 1346"/>
                  <p:cNvSpPr>
                    <a:spLocks/>
                  </p:cNvSpPr>
                  <p:nvPr/>
                </p:nvSpPr>
                <p:spPr bwMode="auto">
                  <a:xfrm>
                    <a:off x="1853" y="-33687"/>
                    <a:ext cx="6" cy="105"/>
                  </a:xfrm>
                  <a:custGeom>
                    <a:avLst/>
                    <a:gdLst>
                      <a:gd name="T0" fmla="*/ 0 w 6"/>
                      <a:gd name="T1" fmla="*/ 105 h 105"/>
                      <a:gd name="T2" fmla="*/ 0 w 6"/>
                      <a:gd name="T3" fmla="*/ 0 h 105"/>
                      <a:gd name="T4" fmla="*/ 6 w 6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13" name="Rectangle 1347"/>
                  <p:cNvSpPr>
                    <a:spLocks noChangeArrowheads="1"/>
                  </p:cNvSpPr>
                  <p:nvPr/>
                </p:nvSpPr>
                <p:spPr bwMode="auto">
                  <a:xfrm>
                    <a:off x="1985" y="-335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3197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14" name="Freeform 1348"/>
                  <p:cNvSpPr>
                    <a:spLocks/>
                  </p:cNvSpPr>
                  <p:nvPr/>
                </p:nvSpPr>
                <p:spPr bwMode="auto">
                  <a:xfrm>
                    <a:off x="1880" y="-33525"/>
                    <a:ext cx="102" cy="51"/>
                  </a:xfrm>
                  <a:custGeom>
                    <a:avLst/>
                    <a:gdLst>
                      <a:gd name="T0" fmla="*/ 0 w 102"/>
                      <a:gd name="T1" fmla="*/ 51 h 51"/>
                      <a:gd name="T2" fmla="*/ 0 w 102"/>
                      <a:gd name="T3" fmla="*/ 0 h 51"/>
                      <a:gd name="T4" fmla="*/ 102 w 10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0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15" name="Rectangle 1349"/>
                  <p:cNvSpPr>
                    <a:spLocks noChangeArrowheads="1"/>
                  </p:cNvSpPr>
                  <p:nvPr/>
                </p:nvSpPr>
                <p:spPr bwMode="auto">
                  <a:xfrm>
                    <a:off x="2148" y="-334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2924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16" name="Freeform 1350"/>
                  <p:cNvSpPr>
                    <a:spLocks/>
                  </p:cNvSpPr>
                  <p:nvPr/>
                </p:nvSpPr>
                <p:spPr bwMode="auto">
                  <a:xfrm>
                    <a:off x="1880" y="-33468"/>
                    <a:ext cx="265" cy="51"/>
                  </a:xfrm>
                  <a:custGeom>
                    <a:avLst/>
                    <a:gdLst>
                      <a:gd name="T0" fmla="*/ 0 w 265"/>
                      <a:gd name="T1" fmla="*/ 0 h 51"/>
                      <a:gd name="T2" fmla="*/ 0 w 265"/>
                      <a:gd name="T3" fmla="*/ 51 h 51"/>
                      <a:gd name="T4" fmla="*/ 265 w 265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5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65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17" name="Freeform 1351"/>
                  <p:cNvSpPr>
                    <a:spLocks/>
                  </p:cNvSpPr>
                  <p:nvPr/>
                </p:nvSpPr>
                <p:spPr bwMode="auto">
                  <a:xfrm>
                    <a:off x="1853" y="-33576"/>
                    <a:ext cx="27" cy="105"/>
                  </a:xfrm>
                  <a:custGeom>
                    <a:avLst/>
                    <a:gdLst>
                      <a:gd name="T0" fmla="*/ 0 w 27"/>
                      <a:gd name="T1" fmla="*/ 0 h 105"/>
                      <a:gd name="T2" fmla="*/ 0 w 27"/>
                      <a:gd name="T3" fmla="*/ 105 h 105"/>
                      <a:gd name="T4" fmla="*/ 27 w 27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27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18" name="Freeform 1352"/>
                  <p:cNvSpPr>
                    <a:spLocks/>
                  </p:cNvSpPr>
                  <p:nvPr/>
                </p:nvSpPr>
                <p:spPr bwMode="auto">
                  <a:xfrm>
                    <a:off x="1830" y="-33579"/>
                    <a:ext cx="23" cy="181"/>
                  </a:xfrm>
                  <a:custGeom>
                    <a:avLst/>
                    <a:gdLst>
                      <a:gd name="T0" fmla="*/ 0 w 23"/>
                      <a:gd name="T1" fmla="*/ 181 h 181"/>
                      <a:gd name="T2" fmla="*/ 0 w 23"/>
                      <a:gd name="T3" fmla="*/ 0 h 181"/>
                      <a:gd name="T4" fmla="*/ 23 w 23"/>
                      <a:gd name="T5" fmla="*/ 0 h 1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" h="181">
                        <a:moveTo>
                          <a:pt x="0" y="181"/>
                        </a:moveTo>
                        <a:lnTo>
                          <a:pt x="0" y="0"/>
                        </a:lnTo>
                        <a:lnTo>
                          <a:pt x="2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19" name="Rectangle 1353"/>
                  <p:cNvSpPr>
                    <a:spLocks noChangeArrowheads="1"/>
                  </p:cNvSpPr>
                  <p:nvPr/>
                </p:nvSpPr>
                <p:spPr bwMode="auto">
                  <a:xfrm>
                    <a:off x="1997" y="-333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5812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20" name="Freeform 1354"/>
                  <p:cNvSpPr>
                    <a:spLocks/>
                  </p:cNvSpPr>
                  <p:nvPr/>
                </p:nvSpPr>
                <p:spPr bwMode="auto">
                  <a:xfrm>
                    <a:off x="1854" y="-33309"/>
                    <a:ext cx="140" cy="97"/>
                  </a:xfrm>
                  <a:custGeom>
                    <a:avLst/>
                    <a:gdLst>
                      <a:gd name="T0" fmla="*/ 0 w 140"/>
                      <a:gd name="T1" fmla="*/ 97 h 97"/>
                      <a:gd name="T2" fmla="*/ 0 w 140"/>
                      <a:gd name="T3" fmla="*/ 0 h 97"/>
                      <a:gd name="T4" fmla="*/ 140 w 140"/>
                      <a:gd name="T5" fmla="*/ 0 h 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0" h="97">
                        <a:moveTo>
                          <a:pt x="0" y="97"/>
                        </a:moveTo>
                        <a:lnTo>
                          <a:pt x="0" y="0"/>
                        </a:lnTo>
                        <a:lnTo>
                          <a:pt x="14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21" name="Rectangle 1355"/>
                  <p:cNvSpPr>
                    <a:spLocks noChangeArrowheads="1"/>
                  </p:cNvSpPr>
                  <p:nvPr/>
                </p:nvSpPr>
                <p:spPr bwMode="auto">
                  <a:xfrm>
                    <a:off x="2192" y="-332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5406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22" name="Freeform 1356"/>
                  <p:cNvSpPr>
                    <a:spLocks/>
                  </p:cNvSpPr>
                  <p:nvPr/>
                </p:nvSpPr>
                <p:spPr bwMode="auto">
                  <a:xfrm>
                    <a:off x="1932" y="-33201"/>
                    <a:ext cx="257" cy="91"/>
                  </a:xfrm>
                  <a:custGeom>
                    <a:avLst/>
                    <a:gdLst>
                      <a:gd name="T0" fmla="*/ 0 w 257"/>
                      <a:gd name="T1" fmla="*/ 91 h 91"/>
                      <a:gd name="T2" fmla="*/ 0 w 257"/>
                      <a:gd name="T3" fmla="*/ 0 h 91"/>
                      <a:gd name="T4" fmla="*/ 257 w 257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7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25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23" name="Rectangle 1357"/>
                  <p:cNvSpPr>
                    <a:spLocks noChangeArrowheads="1"/>
                  </p:cNvSpPr>
                  <p:nvPr/>
                </p:nvSpPr>
                <p:spPr bwMode="auto">
                  <a:xfrm>
                    <a:off x="2088" y="-331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6206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24" name="Freeform 1358"/>
                  <p:cNvSpPr>
                    <a:spLocks/>
                  </p:cNvSpPr>
                  <p:nvPr/>
                </p:nvSpPr>
                <p:spPr bwMode="auto">
                  <a:xfrm>
                    <a:off x="1988" y="-33093"/>
                    <a:ext cx="97" cy="78"/>
                  </a:xfrm>
                  <a:custGeom>
                    <a:avLst/>
                    <a:gdLst>
                      <a:gd name="T0" fmla="*/ 0 w 97"/>
                      <a:gd name="T1" fmla="*/ 78 h 78"/>
                      <a:gd name="T2" fmla="*/ 0 w 97"/>
                      <a:gd name="T3" fmla="*/ 0 h 78"/>
                      <a:gd name="T4" fmla="*/ 97 w 97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7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9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25" name="Rectangle 135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-330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5305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26" name="Freeform 1360"/>
                  <p:cNvSpPr>
                    <a:spLocks/>
                  </p:cNvSpPr>
                  <p:nvPr/>
                </p:nvSpPr>
                <p:spPr bwMode="auto">
                  <a:xfrm>
                    <a:off x="2075" y="-32985"/>
                    <a:ext cx="211" cy="51"/>
                  </a:xfrm>
                  <a:custGeom>
                    <a:avLst/>
                    <a:gdLst>
                      <a:gd name="T0" fmla="*/ 0 w 211"/>
                      <a:gd name="T1" fmla="*/ 51 h 51"/>
                      <a:gd name="T2" fmla="*/ 0 w 211"/>
                      <a:gd name="T3" fmla="*/ 0 h 51"/>
                      <a:gd name="T4" fmla="*/ 211 w 21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1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27" name="Rectangle 1361"/>
                  <p:cNvSpPr>
                    <a:spLocks noChangeArrowheads="1"/>
                  </p:cNvSpPr>
                  <p:nvPr/>
                </p:nvSpPr>
                <p:spPr bwMode="auto">
                  <a:xfrm>
                    <a:off x="2490" y="-329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4244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28" name="Freeform 1362"/>
                  <p:cNvSpPr>
                    <a:spLocks/>
                  </p:cNvSpPr>
                  <p:nvPr/>
                </p:nvSpPr>
                <p:spPr bwMode="auto">
                  <a:xfrm>
                    <a:off x="2075" y="-32928"/>
                    <a:ext cx="412" cy="51"/>
                  </a:xfrm>
                  <a:custGeom>
                    <a:avLst/>
                    <a:gdLst>
                      <a:gd name="T0" fmla="*/ 0 w 412"/>
                      <a:gd name="T1" fmla="*/ 0 h 51"/>
                      <a:gd name="T2" fmla="*/ 0 w 412"/>
                      <a:gd name="T3" fmla="*/ 51 h 51"/>
                      <a:gd name="T4" fmla="*/ 412 w 41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41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29" name="Freeform 1363"/>
                  <p:cNvSpPr>
                    <a:spLocks/>
                  </p:cNvSpPr>
                  <p:nvPr/>
                </p:nvSpPr>
                <p:spPr bwMode="auto">
                  <a:xfrm>
                    <a:off x="1988" y="-33009"/>
                    <a:ext cx="87" cy="78"/>
                  </a:xfrm>
                  <a:custGeom>
                    <a:avLst/>
                    <a:gdLst>
                      <a:gd name="T0" fmla="*/ 0 w 87"/>
                      <a:gd name="T1" fmla="*/ 0 h 78"/>
                      <a:gd name="T2" fmla="*/ 0 w 87"/>
                      <a:gd name="T3" fmla="*/ 78 h 78"/>
                      <a:gd name="T4" fmla="*/ 87 w 87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7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87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30" name="Freeform 1364"/>
                  <p:cNvSpPr>
                    <a:spLocks/>
                  </p:cNvSpPr>
                  <p:nvPr/>
                </p:nvSpPr>
                <p:spPr bwMode="auto">
                  <a:xfrm>
                    <a:off x="1932" y="-33104"/>
                    <a:ext cx="56" cy="92"/>
                  </a:xfrm>
                  <a:custGeom>
                    <a:avLst/>
                    <a:gdLst>
                      <a:gd name="T0" fmla="*/ 0 w 56"/>
                      <a:gd name="T1" fmla="*/ 0 h 92"/>
                      <a:gd name="T2" fmla="*/ 0 w 56"/>
                      <a:gd name="T3" fmla="*/ 92 h 92"/>
                      <a:gd name="T4" fmla="*/ 56 w 56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6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56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31" name="Freeform 1365"/>
                  <p:cNvSpPr>
                    <a:spLocks/>
                  </p:cNvSpPr>
                  <p:nvPr/>
                </p:nvSpPr>
                <p:spPr bwMode="auto">
                  <a:xfrm>
                    <a:off x="1854" y="-33206"/>
                    <a:ext cx="78" cy="99"/>
                  </a:xfrm>
                  <a:custGeom>
                    <a:avLst/>
                    <a:gdLst>
                      <a:gd name="T0" fmla="*/ 0 w 78"/>
                      <a:gd name="T1" fmla="*/ 0 h 99"/>
                      <a:gd name="T2" fmla="*/ 0 w 78"/>
                      <a:gd name="T3" fmla="*/ 99 h 99"/>
                      <a:gd name="T4" fmla="*/ 78 w 78"/>
                      <a:gd name="T5" fmla="*/ 99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8" h="99">
                        <a:moveTo>
                          <a:pt x="0" y="0"/>
                        </a:moveTo>
                        <a:lnTo>
                          <a:pt x="0" y="99"/>
                        </a:lnTo>
                        <a:lnTo>
                          <a:pt x="78" y="9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32" name="Freeform 1366"/>
                  <p:cNvSpPr>
                    <a:spLocks/>
                  </p:cNvSpPr>
                  <p:nvPr/>
                </p:nvSpPr>
                <p:spPr bwMode="auto">
                  <a:xfrm>
                    <a:off x="1830" y="-33392"/>
                    <a:ext cx="24" cy="183"/>
                  </a:xfrm>
                  <a:custGeom>
                    <a:avLst/>
                    <a:gdLst>
                      <a:gd name="T0" fmla="*/ 0 w 24"/>
                      <a:gd name="T1" fmla="*/ 0 h 183"/>
                      <a:gd name="T2" fmla="*/ 0 w 24"/>
                      <a:gd name="T3" fmla="*/ 183 h 183"/>
                      <a:gd name="T4" fmla="*/ 24 w 24"/>
                      <a:gd name="T5" fmla="*/ 183 h 1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" h="183">
                        <a:moveTo>
                          <a:pt x="0" y="0"/>
                        </a:moveTo>
                        <a:lnTo>
                          <a:pt x="0" y="183"/>
                        </a:lnTo>
                        <a:lnTo>
                          <a:pt x="24" y="18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33" name="Freeform 1367"/>
                  <p:cNvSpPr>
                    <a:spLocks/>
                  </p:cNvSpPr>
                  <p:nvPr/>
                </p:nvSpPr>
                <p:spPr bwMode="auto">
                  <a:xfrm>
                    <a:off x="1770" y="-34724"/>
                    <a:ext cx="60" cy="1329"/>
                  </a:xfrm>
                  <a:custGeom>
                    <a:avLst/>
                    <a:gdLst>
                      <a:gd name="T0" fmla="*/ 0 w 60"/>
                      <a:gd name="T1" fmla="*/ 0 h 1329"/>
                      <a:gd name="T2" fmla="*/ 0 w 60"/>
                      <a:gd name="T3" fmla="*/ 1329 h 1329"/>
                      <a:gd name="T4" fmla="*/ 60 w 60"/>
                      <a:gd name="T5" fmla="*/ 1329 h 13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1329">
                        <a:moveTo>
                          <a:pt x="0" y="0"/>
                        </a:moveTo>
                        <a:lnTo>
                          <a:pt x="0" y="1329"/>
                        </a:lnTo>
                        <a:lnTo>
                          <a:pt x="60" y="132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34" name="Freeform 1368"/>
                  <p:cNvSpPr>
                    <a:spLocks/>
                  </p:cNvSpPr>
                  <p:nvPr/>
                </p:nvSpPr>
                <p:spPr bwMode="auto">
                  <a:xfrm>
                    <a:off x="1716" y="-34727"/>
                    <a:ext cx="54" cy="1475"/>
                  </a:xfrm>
                  <a:custGeom>
                    <a:avLst/>
                    <a:gdLst>
                      <a:gd name="T0" fmla="*/ 0 w 54"/>
                      <a:gd name="T1" fmla="*/ 1475 h 1475"/>
                      <a:gd name="T2" fmla="*/ 0 w 54"/>
                      <a:gd name="T3" fmla="*/ 0 h 1475"/>
                      <a:gd name="T4" fmla="*/ 54 w 54"/>
                      <a:gd name="T5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4" h="1475">
                        <a:moveTo>
                          <a:pt x="0" y="1475"/>
                        </a:moveTo>
                        <a:lnTo>
                          <a:pt x="0" y="0"/>
                        </a:lnTo>
                        <a:lnTo>
                          <a:pt x="5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35" name="Rectangle 1369"/>
                  <p:cNvSpPr>
                    <a:spLocks noChangeArrowheads="1"/>
                  </p:cNvSpPr>
                  <p:nvPr/>
                </p:nvSpPr>
                <p:spPr bwMode="auto">
                  <a:xfrm>
                    <a:off x="2562" y="-328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1468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36" name="Freeform 1370"/>
                  <p:cNvSpPr>
                    <a:spLocks/>
                  </p:cNvSpPr>
                  <p:nvPr/>
                </p:nvSpPr>
                <p:spPr bwMode="auto">
                  <a:xfrm>
                    <a:off x="2058" y="-32769"/>
                    <a:ext cx="501" cy="51"/>
                  </a:xfrm>
                  <a:custGeom>
                    <a:avLst/>
                    <a:gdLst>
                      <a:gd name="T0" fmla="*/ 0 w 501"/>
                      <a:gd name="T1" fmla="*/ 51 h 51"/>
                      <a:gd name="T2" fmla="*/ 0 w 501"/>
                      <a:gd name="T3" fmla="*/ 0 h 51"/>
                      <a:gd name="T4" fmla="*/ 501 w 50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0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50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37" name="Rectangle 1371"/>
                  <p:cNvSpPr>
                    <a:spLocks noChangeArrowheads="1"/>
                  </p:cNvSpPr>
                  <p:nvPr/>
                </p:nvSpPr>
                <p:spPr bwMode="auto">
                  <a:xfrm>
                    <a:off x="2315" y="-327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3562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38" name="Freeform 1372"/>
                  <p:cNvSpPr>
                    <a:spLocks/>
                  </p:cNvSpPr>
                  <p:nvPr/>
                </p:nvSpPr>
                <p:spPr bwMode="auto">
                  <a:xfrm>
                    <a:off x="2058" y="-32712"/>
                    <a:ext cx="254" cy="51"/>
                  </a:xfrm>
                  <a:custGeom>
                    <a:avLst/>
                    <a:gdLst>
                      <a:gd name="T0" fmla="*/ 0 w 254"/>
                      <a:gd name="T1" fmla="*/ 0 h 51"/>
                      <a:gd name="T2" fmla="*/ 0 w 254"/>
                      <a:gd name="T3" fmla="*/ 51 h 51"/>
                      <a:gd name="T4" fmla="*/ 254 w 25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5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39" name="Freeform 1373"/>
                  <p:cNvSpPr>
                    <a:spLocks/>
                  </p:cNvSpPr>
                  <p:nvPr/>
                </p:nvSpPr>
                <p:spPr bwMode="auto">
                  <a:xfrm>
                    <a:off x="1935" y="-32715"/>
                    <a:ext cx="123" cy="105"/>
                  </a:xfrm>
                  <a:custGeom>
                    <a:avLst/>
                    <a:gdLst>
                      <a:gd name="T0" fmla="*/ 0 w 123"/>
                      <a:gd name="T1" fmla="*/ 105 h 105"/>
                      <a:gd name="T2" fmla="*/ 0 w 123"/>
                      <a:gd name="T3" fmla="*/ 0 h 105"/>
                      <a:gd name="T4" fmla="*/ 123 w 123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3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12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40" name="Rectangle 1374"/>
                  <p:cNvSpPr>
                    <a:spLocks noChangeArrowheads="1"/>
                  </p:cNvSpPr>
                  <p:nvPr/>
                </p:nvSpPr>
                <p:spPr bwMode="auto">
                  <a:xfrm>
                    <a:off x="2040" y="-32602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693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41" name="Freeform 1375"/>
                  <p:cNvSpPr>
                    <a:spLocks/>
                  </p:cNvSpPr>
                  <p:nvPr/>
                </p:nvSpPr>
                <p:spPr bwMode="auto">
                  <a:xfrm>
                    <a:off x="1976" y="-32553"/>
                    <a:ext cx="61" cy="51"/>
                  </a:xfrm>
                  <a:custGeom>
                    <a:avLst/>
                    <a:gdLst>
                      <a:gd name="T0" fmla="*/ 0 w 61"/>
                      <a:gd name="T1" fmla="*/ 51 h 51"/>
                      <a:gd name="T2" fmla="*/ 0 w 61"/>
                      <a:gd name="T3" fmla="*/ 0 h 51"/>
                      <a:gd name="T4" fmla="*/ 61 w 6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6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42" name="Rectangle 1376"/>
                  <p:cNvSpPr>
                    <a:spLocks noChangeArrowheads="1"/>
                  </p:cNvSpPr>
                  <p:nvPr/>
                </p:nvSpPr>
                <p:spPr bwMode="auto">
                  <a:xfrm>
                    <a:off x="2286" y="-324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5970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43" name="Freeform 1377"/>
                  <p:cNvSpPr>
                    <a:spLocks/>
                  </p:cNvSpPr>
                  <p:nvPr/>
                </p:nvSpPr>
                <p:spPr bwMode="auto">
                  <a:xfrm>
                    <a:off x="1976" y="-32496"/>
                    <a:ext cx="307" cy="51"/>
                  </a:xfrm>
                  <a:custGeom>
                    <a:avLst/>
                    <a:gdLst>
                      <a:gd name="T0" fmla="*/ 0 w 307"/>
                      <a:gd name="T1" fmla="*/ 0 h 51"/>
                      <a:gd name="T2" fmla="*/ 0 w 307"/>
                      <a:gd name="T3" fmla="*/ 51 h 51"/>
                      <a:gd name="T4" fmla="*/ 307 w 30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30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44" name="Freeform 1378"/>
                  <p:cNvSpPr>
                    <a:spLocks/>
                  </p:cNvSpPr>
                  <p:nvPr/>
                </p:nvSpPr>
                <p:spPr bwMode="auto">
                  <a:xfrm>
                    <a:off x="1935" y="-32604"/>
                    <a:ext cx="41" cy="105"/>
                  </a:xfrm>
                  <a:custGeom>
                    <a:avLst/>
                    <a:gdLst>
                      <a:gd name="T0" fmla="*/ 0 w 41"/>
                      <a:gd name="T1" fmla="*/ 0 h 105"/>
                      <a:gd name="T2" fmla="*/ 0 w 41"/>
                      <a:gd name="T3" fmla="*/ 105 h 105"/>
                      <a:gd name="T4" fmla="*/ 41 w 41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41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45" name="Freeform 1379"/>
                  <p:cNvSpPr>
                    <a:spLocks/>
                  </p:cNvSpPr>
                  <p:nvPr/>
                </p:nvSpPr>
                <p:spPr bwMode="auto">
                  <a:xfrm>
                    <a:off x="1851" y="-32607"/>
                    <a:ext cx="84" cy="159"/>
                  </a:xfrm>
                  <a:custGeom>
                    <a:avLst/>
                    <a:gdLst>
                      <a:gd name="T0" fmla="*/ 0 w 84"/>
                      <a:gd name="T1" fmla="*/ 159 h 159"/>
                      <a:gd name="T2" fmla="*/ 0 w 84"/>
                      <a:gd name="T3" fmla="*/ 0 h 159"/>
                      <a:gd name="T4" fmla="*/ 84 w 84"/>
                      <a:gd name="T5" fmla="*/ 0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4" h="159">
                        <a:moveTo>
                          <a:pt x="0" y="159"/>
                        </a:moveTo>
                        <a:lnTo>
                          <a:pt x="0" y="0"/>
                        </a:lnTo>
                        <a:lnTo>
                          <a:pt x="8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46" name="Rectangle 1380"/>
                  <p:cNvSpPr>
                    <a:spLocks noChangeArrowheads="1"/>
                  </p:cNvSpPr>
                  <p:nvPr/>
                </p:nvSpPr>
                <p:spPr bwMode="auto">
                  <a:xfrm>
                    <a:off x="2213" y="-323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1729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47" name="Freeform 1381"/>
                  <p:cNvSpPr>
                    <a:spLocks/>
                  </p:cNvSpPr>
                  <p:nvPr/>
                </p:nvSpPr>
                <p:spPr bwMode="auto">
                  <a:xfrm>
                    <a:off x="1947" y="-32337"/>
                    <a:ext cx="263" cy="51"/>
                  </a:xfrm>
                  <a:custGeom>
                    <a:avLst/>
                    <a:gdLst>
                      <a:gd name="T0" fmla="*/ 0 w 263"/>
                      <a:gd name="T1" fmla="*/ 51 h 51"/>
                      <a:gd name="T2" fmla="*/ 0 w 263"/>
                      <a:gd name="T3" fmla="*/ 0 h 51"/>
                      <a:gd name="T4" fmla="*/ 263 w 26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6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48" name="Rectangle 1382"/>
                  <p:cNvSpPr>
                    <a:spLocks noChangeArrowheads="1"/>
                  </p:cNvSpPr>
                  <p:nvPr/>
                </p:nvSpPr>
                <p:spPr bwMode="auto">
                  <a:xfrm>
                    <a:off x="2183" y="-322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4255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49" name="Freeform 1383"/>
                  <p:cNvSpPr>
                    <a:spLocks/>
                  </p:cNvSpPr>
                  <p:nvPr/>
                </p:nvSpPr>
                <p:spPr bwMode="auto">
                  <a:xfrm>
                    <a:off x="1947" y="-32280"/>
                    <a:ext cx="233" cy="51"/>
                  </a:xfrm>
                  <a:custGeom>
                    <a:avLst/>
                    <a:gdLst>
                      <a:gd name="T0" fmla="*/ 0 w 233"/>
                      <a:gd name="T1" fmla="*/ 0 h 51"/>
                      <a:gd name="T2" fmla="*/ 0 w 233"/>
                      <a:gd name="T3" fmla="*/ 51 h 51"/>
                      <a:gd name="T4" fmla="*/ 233 w 23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3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50" name="Freeform 1384"/>
                  <p:cNvSpPr>
                    <a:spLocks/>
                  </p:cNvSpPr>
                  <p:nvPr/>
                </p:nvSpPr>
                <p:spPr bwMode="auto">
                  <a:xfrm>
                    <a:off x="1851" y="-32442"/>
                    <a:ext cx="96" cy="159"/>
                  </a:xfrm>
                  <a:custGeom>
                    <a:avLst/>
                    <a:gdLst>
                      <a:gd name="T0" fmla="*/ 0 w 96"/>
                      <a:gd name="T1" fmla="*/ 0 h 159"/>
                      <a:gd name="T2" fmla="*/ 0 w 96"/>
                      <a:gd name="T3" fmla="*/ 159 h 159"/>
                      <a:gd name="T4" fmla="*/ 96 w 96"/>
                      <a:gd name="T5" fmla="*/ 159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6" h="159">
                        <a:moveTo>
                          <a:pt x="0" y="0"/>
                        </a:moveTo>
                        <a:lnTo>
                          <a:pt x="0" y="159"/>
                        </a:lnTo>
                        <a:lnTo>
                          <a:pt x="96" y="15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51" name="Freeform 1385"/>
                  <p:cNvSpPr>
                    <a:spLocks/>
                  </p:cNvSpPr>
                  <p:nvPr/>
                </p:nvSpPr>
                <p:spPr bwMode="auto">
                  <a:xfrm>
                    <a:off x="1835" y="-32445"/>
                    <a:ext cx="16" cy="159"/>
                  </a:xfrm>
                  <a:custGeom>
                    <a:avLst/>
                    <a:gdLst>
                      <a:gd name="T0" fmla="*/ 0 w 16"/>
                      <a:gd name="T1" fmla="*/ 159 h 159"/>
                      <a:gd name="T2" fmla="*/ 0 w 16"/>
                      <a:gd name="T3" fmla="*/ 0 h 159"/>
                      <a:gd name="T4" fmla="*/ 16 w 16"/>
                      <a:gd name="T5" fmla="*/ 0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" h="159">
                        <a:moveTo>
                          <a:pt x="0" y="159"/>
                        </a:move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52" name="Rectangle 1386"/>
                  <p:cNvSpPr>
                    <a:spLocks noChangeArrowheads="1"/>
                  </p:cNvSpPr>
                  <p:nvPr/>
                </p:nvSpPr>
                <p:spPr bwMode="auto">
                  <a:xfrm>
                    <a:off x="2004" y="-321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6036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53" name="Freeform 1387"/>
                  <p:cNvSpPr>
                    <a:spLocks/>
                  </p:cNvSpPr>
                  <p:nvPr/>
                </p:nvSpPr>
                <p:spPr bwMode="auto">
                  <a:xfrm>
                    <a:off x="1835" y="-32280"/>
                    <a:ext cx="166" cy="159"/>
                  </a:xfrm>
                  <a:custGeom>
                    <a:avLst/>
                    <a:gdLst>
                      <a:gd name="T0" fmla="*/ 0 w 166"/>
                      <a:gd name="T1" fmla="*/ 0 h 159"/>
                      <a:gd name="T2" fmla="*/ 0 w 166"/>
                      <a:gd name="T3" fmla="*/ 159 h 159"/>
                      <a:gd name="T4" fmla="*/ 166 w 166"/>
                      <a:gd name="T5" fmla="*/ 159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6" h="159">
                        <a:moveTo>
                          <a:pt x="0" y="0"/>
                        </a:moveTo>
                        <a:lnTo>
                          <a:pt x="0" y="159"/>
                        </a:lnTo>
                        <a:lnTo>
                          <a:pt x="166" y="15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54" name="Freeform 1388"/>
                  <p:cNvSpPr>
                    <a:spLocks/>
                  </p:cNvSpPr>
                  <p:nvPr/>
                </p:nvSpPr>
                <p:spPr bwMode="auto">
                  <a:xfrm>
                    <a:off x="1740" y="-32283"/>
                    <a:ext cx="95" cy="508"/>
                  </a:xfrm>
                  <a:custGeom>
                    <a:avLst/>
                    <a:gdLst>
                      <a:gd name="T0" fmla="*/ 0 w 95"/>
                      <a:gd name="T1" fmla="*/ 508 h 508"/>
                      <a:gd name="T2" fmla="*/ 0 w 95"/>
                      <a:gd name="T3" fmla="*/ 0 h 508"/>
                      <a:gd name="T4" fmla="*/ 95 w 95"/>
                      <a:gd name="T5" fmla="*/ 0 h 5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5" h="508">
                        <a:moveTo>
                          <a:pt x="0" y="508"/>
                        </a:moveTo>
                        <a:lnTo>
                          <a:pt x="0" y="0"/>
                        </a:lnTo>
                        <a:lnTo>
                          <a:pt x="9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55" name="Rectangle 138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-320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4578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56" name="Freeform 1390"/>
                  <p:cNvSpPr>
                    <a:spLocks/>
                  </p:cNvSpPr>
                  <p:nvPr/>
                </p:nvSpPr>
                <p:spPr bwMode="auto">
                  <a:xfrm>
                    <a:off x="1869" y="-32013"/>
                    <a:ext cx="417" cy="51"/>
                  </a:xfrm>
                  <a:custGeom>
                    <a:avLst/>
                    <a:gdLst>
                      <a:gd name="T0" fmla="*/ 0 w 417"/>
                      <a:gd name="T1" fmla="*/ 51 h 51"/>
                      <a:gd name="T2" fmla="*/ 0 w 417"/>
                      <a:gd name="T3" fmla="*/ 0 h 51"/>
                      <a:gd name="T4" fmla="*/ 417 w 41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41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57" name="Rectangle 1391"/>
                  <p:cNvSpPr>
                    <a:spLocks noChangeArrowheads="1"/>
                  </p:cNvSpPr>
                  <p:nvPr/>
                </p:nvSpPr>
                <p:spPr bwMode="auto">
                  <a:xfrm>
                    <a:off x="2081" y="-319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4207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58" name="Freeform 1392"/>
                  <p:cNvSpPr>
                    <a:spLocks/>
                  </p:cNvSpPr>
                  <p:nvPr/>
                </p:nvSpPr>
                <p:spPr bwMode="auto">
                  <a:xfrm>
                    <a:off x="1869" y="-31956"/>
                    <a:ext cx="209" cy="51"/>
                  </a:xfrm>
                  <a:custGeom>
                    <a:avLst/>
                    <a:gdLst>
                      <a:gd name="T0" fmla="*/ 0 w 209"/>
                      <a:gd name="T1" fmla="*/ 0 h 51"/>
                      <a:gd name="T2" fmla="*/ 0 w 209"/>
                      <a:gd name="T3" fmla="*/ 51 h 51"/>
                      <a:gd name="T4" fmla="*/ 209 w 20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0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59" name="Freeform 1393"/>
                  <p:cNvSpPr>
                    <a:spLocks/>
                  </p:cNvSpPr>
                  <p:nvPr/>
                </p:nvSpPr>
                <p:spPr bwMode="auto">
                  <a:xfrm>
                    <a:off x="1748" y="-31959"/>
                    <a:ext cx="121" cy="697"/>
                  </a:xfrm>
                  <a:custGeom>
                    <a:avLst/>
                    <a:gdLst>
                      <a:gd name="T0" fmla="*/ 0 w 121"/>
                      <a:gd name="T1" fmla="*/ 697 h 697"/>
                      <a:gd name="T2" fmla="*/ 0 w 121"/>
                      <a:gd name="T3" fmla="*/ 0 h 697"/>
                      <a:gd name="T4" fmla="*/ 121 w 121"/>
                      <a:gd name="T5" fmla="*/ 0 h 6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1" h="697">
                        <a:moveTo>
                          <a:pt x="0" y="697"/>
                        </a:moveTo>
                        <a:lnTo>
                          <a:pt x="0" y="0"/>
                        </a:lnTo>
                        <a:lnTo>
                          <a:pt x="12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60" name="Rectangle 1394"/>
                  <p:cNvSpPr>
                    <a:spLocks noChangeArrowheads="1"/>
                  </p:cNvSpPr>
                  <p:nvPr/>
                </p:nvSpPr>
                <p:spPr bwMode="auto">
                  <a:xfrm>
                    <a:off x="2408" y="-318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6676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61" name="Freeform 1395"/>
                  <p:cNvSpPr>
                    <a:spLocks/>
                  </p:cNvSpPr>
                  <p:nvPr/>
                </p:nvSpPr>
                <p:spPr bwMode="auto">
                  <a:xfrm>
                    <a:off x="2063" y="-31797"/>
                    <a:ext cx="342" cy="51"/>
                  </a:xfrm>
                  <a:custGeom>
                    <a:avLst/>
                    <a:gdLst>
                      <a:gd name="T0" fmla="*/ 0 w 342"/>
                      <a:gd name="T1" fmla="*/ 51 h 51"/>
                      <a:gd name="T2" fmla="*/ 0 w 342"/>
                      <a:gd name="T3" fmla="*/ 0 h 51"/>
                      <a:gd name="T4" fmla="*/ 342 w 34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34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62" name="Rectangle 1396"/>
                  <p:cNvSpPr>
                    <a:spLocks noChangeArrowheads="1"/>
                  </p:cNvSpPr>
                  <p:nvPr/>
                </p:nvSpPr>
                <p:spPr bwMode="auto">
                  <a:xfrm>
                    <a:off x="2219" y="-317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3112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63" name="Freeform 1397"/>
                  <p:cNvSpPr>
                    <a:spLocks/>
                  </p:cNvSpPr>
                  <p:nvPr/>
                </p:nvSpPr>
                <p:spPr bwMode="auto">
                  <a:xfrm>
                    <a:off x="2063" y="-31740"/>
                    <a:ext cx="153" cy="51"/>
                  </a:xfrm>
                  <a:custGeom>
                    <a:avLst/>
                    <a:gdLst>
                      <a:gd name="T0" fmla="*/ 0 w 153"/>
                      <a:gd name="T1" fmla="*/ 0 h 51"/>
                      <a:gd name="T2" fmla="*/ 0 w 153"/>
                      <a:gd name="T3" fmla="*/ 51 h 51"/>
                      <a:gd name="T4" fmla="*/ 153 w 15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5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64" name="Freeform 1398"/>
                  <p:cNvSpPr>
                    <a:spLocks/>
                  </p:cNvSpPr>
                  <p:nvPr/>
                </p:nvSpPr>
                <p:spPr bwMode="auto">
                  <a:xfrm>
                    <a:off x="1989" y="-31743"/>
                    <a:ext cx="74" cy="78"/>
                  </a:xfrm>
                  <a:custGeom>
                    <a:avLst/>
                    <a:gdLst>
                      <a:gd name="T0" fmla="*/ 0 w 74"/>
                      <a:gd name="T1" fmla="*/ 78 h 78"/>
                      <a:gd name="T2" fmla="*/ 0 w 74"/>
                      <a:gd name="T3" fmla="*/ 0 h 78"/>
                      <a:gd name="T4" fmla="*/ 74 w 74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4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7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65" name="Rectangle 1399"/>
                  <p:cNvSpPr>
                    <a:spLocks noChangeArrowheads="1"/>
                  </p:cNvSpPr>
                  <p:nvPr/>
                </p:nvSpPr>
                <p:spPr bwMode="auto">
                  <a:xfrm>
                    <a:off x="2166" y="-316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6065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66" name="Freeform 1400"/>
                  <p:cNvSpPr>
                    <a:spLocks/>
                  </p:cNvSpPr>
                  <p:nvPr/>
                </p:nvSpPr>
                <p:spPr bwMode="auto">
                  <a:xfrm>
                    <a:off x="1989" y="-31659"/>
                    <a:ext cx="174" cy="78"/>
                  </a:xfrm>
                  <a:custGeom>
                    <a:avLst/>
                    <a:gdLst>
                      <a:gd name="T0" fmla="*/ 0 w 174"/>
                      <a:gd name="T1" fmla="*/ 0 h 78"/>
                      <a:gd name="T2" fmla="*/ 0 w 174"/>
                      <a:gd name="T3" fmla="*/ 78 h 78"/>
                      <a:gd name="T4" fmla="*/ 174 w 174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4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74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67" name="Freeform 1401"/>
                  <p:cNvSpPr>
                    <a:spLocks/>
                  </p:cNvSpPr>
                  <p:nvPr/>
                </p:nvSpPr>
                <p:spPr bwMode="auto">
                  <a:xfrm>
                    <a:off x="1955" y="-31662"/>
                    <a:ext cx="34" cy="132"/>
                  </a:xfrm>
                  <a:custGeom>
                    <a:avLst/>
                    <a:gdLst>
                      <a:gd name="T0" fmla="*/ 0 w 34"/>
                      <a:gd name="T1" fmla="*/ 132 h 132"/>
                      <a:gd name="T2" fmla="*/ 0 w 34"/>
                      <a:gd name="T3" fmla="*/ 0 h 132"/>
                      <a:gd name="T4" fmla="*/ 34 w 34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3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68" name="Rectangle 1402"/>
                  <p:cNvSpPr>
                    <a:spLocks noChangeArrowheads="1"/>
                  </p:cNvSpPr>
                  <p:nvPr/>
                </p:nvSpPr>
                <p:spPr bwMode="auto">
                  <a:xfrm>
                    <a:off x="2064" y="-315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3512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69" name="Freeform 1403"/>
                  <p:cNvSpPr>
                    <a:spLocks/>
                  </p:cNvSpPr>
                  <p:nvPr/>
                </p:nvSpPr>
                <p:spPr bwMode="auto">
                  <a:xfrm>
                    <a:off x="1992" y="-31473"/>
                    <a:ext cx="69" cy="78"/>
                  </a:xfrm>
                  <a:custGeom>
                    <a:avLst/>
                    <a:gdLst>
                      <a:gd name="T0" fmla="*/ 0 w 69"/>
                      <a:gd name="T1" fmla="*/ 78 h 78"/>
                      <a:gd name="T2" fmla="*/ 0 w 69"/>
                      <a:gd name="T3" fmla="*/ 0 h 78"/>
                      <a:gd name="T4" fmla="*/ 69 w 69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9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6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70" name="Rectangle 1404"/>
                  <p:cNvSpPr>
                    <a:spLocks noChangeArrowheads="1"/>
                  </p:cNvSpPr>
                  <p:nvPr/>
                </p:nvSpPr>
                <p:spPr bwMode="auto">
                  <a:xfrm>
                    <a:off x="2207" y="-314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3171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71" name="Freeform 1405"/>
                  <p:cNvSpPr>
                    <a:spLocks/>
                  </p:cNvSpPr>
                  <p:nvPr/>
                </p:nvSpPr>
                <p:spPr bwMode="auto">
                  <a:xfrm>
                    <a:off x="2045" y="-31365"/>
                    <a:ext cx="159" cy="51"/>
                  </a:xfrm>
                  <a:custGeom>
                    <a:avLst/>
                    <a:gdLst>
                      <a:gd name="T0" fmla="*/ 0 w 159"/>
                      <a:gd name="T1" fmla="*/ 51 h 51"/>
                      <a:gd name="T2" fmla="*/ 0 w 159"/>
                      <a:gd name="T3" fmla="*/ 0 h 51"/>
                      <a:gd name="T4" fmla="*/ 159 w 15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5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72" name="Rectangle 1406"/>
                  <p:cNvSpPr>
                    <a:spLocks noChangeArrowheads="1"/>
                  </p:cNvSpPr>
                  <p:nvPr/>
                </p:nvSpPr>
                <p:spPr bwMode="auto">
                  <a:xfrm>
                    <a:off x="2256" y="-313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4493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73" name="Freeform 1407"/>
                  <p:cNvSpPr>
                    <a:spLocks/>
                  </p:cNvSpPr>
                  <p:nvPr/>
                </p:nvSpPr>
                <p:spPr bwMode="auto">
                  <a:xfrm>
                    <a:off x="2045" y="-31308"/>
                    <a:ext cx="208" cy="51"/>
                  </a:xfrm>
                  <a:custGeom>
                    <a:avLst/>
                    <a:gdLst>
                      <a:gd name="T0" fmla="*/ 0 w 208"/>
                      <a:gd name="T1" fmla="*/ 0 h 51"/>
                      <a:gd name="T2" fmla="*/ 0 w 208"/>
                      <a:gd name="T3" fmla="*/ 51 h 51"/>
                      <a:gd name="T4" fmla="*/ 208 w 208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8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08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74" name="Freeform 1408"/>
                  <p:cNvSpPr>
                    <a:spLocks/>
                  </p:cNvSpPr>
                  <p:nvPr/>
                </p:nvSpPr>
                <p:spPr bwMode="auto">
                  <a:xfrm>
                    <a:off x="1992" y="-31389"/>
                    <a:ext cx="53" cy="78"/>
                  </a:xfrm>
                  <a:custGeom>
                    <a:avLst/>
                    <a:gdLst>
                      <a:gd name="T0" fmla="*/ 0 w 53"/>
                      <a:gd name="T1" fmla="*/ 0 h 78"/>
                      <a:gd name="T2" fmla="*/ 0 w 53"/>
                      <a:gd name="T3" fmla="*/ 78 h 78"/>
                      <a:gd name="T4" fmla="*/ 53 w 53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3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53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75" name="Freeform 1409"/>
                  <p:cNvSpPr>
                    <a:spLocks/>
                  </p:cNvSpPr>
                  <p:nvPr/>
                </p:nvSpPr>
                <p:spPr bwMode="auto">
                  <a:xfrm>
                    <a:off x="1955" y="-31524"/>
                    <a:ext cx="37" cy="132"/>
                  </a:xfrm>
                  <a:custGeom>
                    <a:avLst/>
                    <a:gdLst>
                      <a:gd name="T0" fmla="*/ 0 w 37"/>
                      <a:gd name="T1" fmla="*/ 0 h 132"/>
                      <a:gd name="T2" fmla="*/ 0 w 37"/>
                      <a:gd name="T3" fmla="*/ 132 h 132"/>
                      <a:gd name="T4" fmla="*/ 37 w 37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7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37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76" name="Freeform 1410"/>
                  <p:cNvSpPr>
                    <a:spLocks/>
                  </p:cNvSpPr>
                  <p:nvPr/>
                </p:nvSpPr>
                <p:spPr bwMode="auto">
                  <a:xfrm>
                    <a:off x="1875" y="-31527"/>
                    <a:ext cx="80" cy="213"/>
                  </a:xfrm>
                  <a:custGeom>
                    <a:avLst/>
                    <a:gdLst>
                      <a:gd name="T0" fmla="*/ 0 w 80"/>
                      <a:gd name="T1" fmla="*/ 213 h 213"/>
                      <a:gd name="T2" fmla="*/ 0 w 80"/>
                      <a:gd name="T3" fmla="*/ 0 h 213"/>
                      <a:gd name="T4" fmla="*/ 80 w 80"/>
                      <a:gd name="T5" fmla="*/ 0 h 2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0" h="213">
                        <a:moveTo>
                          <a:pt x="0" y="213"/>
                        </a:moveTo>
                        <a:lnTo>
                          <a:pt x="0" y="0"/>
                        </a:lnTo>
                        <a:lnTo>
                          <a:pt x="8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77" name="Rectangle 1411"/>
                  <p:cNvSpPr>
                    <a:spLocks noChangeArrowheads="1"/>
                  </p:cNvSpPr>
                  <p:nvPr/>
                </p:nvSpPr>
                <p:spPr bwMode="auto">
                  <a:xfrm>
                    <a:off x="1994" y="-311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3913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78" name="Freeform 1412"/>
                  <p:cNvSpPr>
                    <a:spLocks/>
                  </p:cNvSpPr>
                  <p:nvPr/>
                </p:nvSpPr>
                <p:spPr bwMode="auto">
                  <a:xfrm>
                    <a:off x="1902" y="-31149"/>
                    <a:ext cx="89" cy="51"/>
                  </a:xfrm>
                  <a:custGeom>
                    <a:avLst/>
                    <a:gdLst>
                      <a:gd name="T0" fmla="*/ 0 w 89"/>
                      <a:gd name="T1" fmla="*/ 51 h 51"/>
                      <a:gd name="T2" fmla="*/ 0 w 89"/>
                      <a:gd name="T3" fmla="*/ 0 h 51"/>
                      <a:gd name="T4" fmla="*/ 89 w 8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8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79" name="Rectangle 1413"/>
                  <p:cNvSpPr>
                    <a:spLocks noChangeArrowheads="1"/>
                  </p:cNvSpPr>
                  <p:nvPr/>
                </p:nvSpPr>
                <p:spPr bwMode="auto">
                  <a:xfrm>
                    <a:off x="2061" y="-310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4257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680" name="Freeform 1414"/>
                  <p:cNvSpPr>
                    <a:spLocks/>
                  </p:cNvSpPr>
                  <p:nvPr/>
                </p:nvSpPr>
                <p:spPr bwMode="auto">
                  <a:xfrm>
                    <a:off x="1902" y="-31092"/>
                    <a:ext cx="156" cy="51"/>
                  </a:xfrm>
                  <a:custGeom>
                    <a:avLst/>
                    <a:gdLst>
                      <a:gd name="T0" fmla="*/ 0 w 156"/>
                      <a:gd name="T1" fmla="*/ 0 h 51"/>
                      <a:gd name="T2" fmla="*/ 0 w 156"/>
                      <a:gd name="T3" fmla="*/ 51 h 51"/>
                      <a:gd name="T4" fmla="*/ 156 w 156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6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56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3" name="Group 1616"/>
                <p:cNvGrpSpPr>
                  <a:grpSpLocks/>
                </p:cNvGrpSpPr>
                <p:nvPr/>
              </p:nvGrpSpPr>
              <p:grpSpPr bwMode="auto">
                <a:xfrm>
                  <a:off x="1658" y="-33249"/>
                  <a:ext cx="2581" cy="9500"/>
                  <a:chOff x="1658" y="-33249"/>
                  <a:chExt cx="2581" cy="9500"/>
                </a:xfrm>
              </p:grpSpPr>
              <p:sp>
                <p:nvSpPr>
                  <p:cNvPr id="4281" name="Freeform 1416"/>
                  <p:cNvSpPr>
                    <a:spLocks/>
                  </p:cNvSpPr>
                  <p:nvPr/>
                </p:nvSpPr>
                <p:spPr bwMode="auto">
                  <a:xfrm>
                    <a:off x="1875" y="-31308"/>
                    <a:ext cx="27" cy="213"/>
                  </a:xfrm>
                  <a:custGeom>
                    <a:avLst/>
                    <a:gdLst>
                      <a:gd name="T0" fmla="*/ 0 w 27"/>
                      <a:gd name="T1" fmla="*/ 0 h 213"/>
                      <a:gd name="T2" fmla="*/ 0 w 27"/>
                      <a:gd name="T3" fmla="*/ 213 h 213"/>
                      <a:gd name="T4" fmla="*/ 27 w 27"/>
                      <a:gd name="T5" fmla="*/ 213 h 2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" h="213">
                        <a:moveTo>
                          <a:pt x="0" y="0"/>
                        </a:moveTo>
                        <a:lnTo>
                          <a:pt x="0" y="213"/>
                        </a:lnTo>
                        <a:lnTo>
                          <a:pt x="27" y="21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82" name="Freeform 1417"/>
                  <p:cNvSpPr>
                    <a:spLocks/>
                  </p:cNvSpPr>
                  <p:nvPr/>
                </p:nvSpPr>
                <p:spPr bwMode="auto">
                  <a:xfrm>
                    <a:off x="1844" y="-31311"/>
                    <a:ext cx="31" cy="232"/>
                  </a:xfrm>
                  <a:custGeom>
                    <a:avLst/>
                    <a:gdLst>
                      <a:gd name="T0" fmla="*/ 0 w 31"/>
                      <a:gd name="T1" fmla="*/ 232 h 232"/>
                      <a:gd name="T2" fmla="*/ 0 w 31"/>
                      <a:gd name="T3" fmla="*/ 0 h 232"/>
                      <a:gd name="T4" fmla="*/ 31 w 31"/>
                      <a:gd name="T5" fmla="*/ 0 h 2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232">
                        <a:moveTo>
                          <a:pt x="0" y="232"/>
                        </a:moveTo>
                        <a:lnTo>
                          <a:pt x="0" y="0"/>
                        </a:lnTo>
                        <a:lnTo>
                          <a:pt x="3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83" name="Rectangle 1418"/>
                  <p:cNvSpPr>
                    <a:spLocks noChangeArrowheads="1"/>
                  </p:cNvSpPr>
                  <p:nvPr/>
                </p:nvSpPr>
                <p:spPr bwMode="auto">
                  <a:xfrm>
                    <a:off x="1943" y="-30982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855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284" name="Freeform 1419"/>
                  <p:cNvSpPr>
                    <a:spLocks/>
                  </p:cNvSpPr>
                  <p:nvPr/>
                </p:nvSpPr>
                <p:spPr bwMode="auto">
                  <a:xfrm>
                    <a:off x="1907" y="-30933"/>
                    <a:ext cx="33" cy="91"/>
                  </a:xfrm>
                  <a:custGeom>
                    <a:avLst/>
                    <a:gdLst>
                      <a:gd name="T0" fmla="*/ 0 w 33"/>
                      <a:gd name="T1" fmla="*/ 91 h 91"/>
                      <a:gd name="T2" fmla="*/ 0 w 33"/>
                      <a:gd name="T3" fmla="*/ 0 h 91"/>
                      <a:gd name="T4" fmla="*/ 33 w 33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3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85" name="Rectangle 1420"/>
                  <p:cNvSpPr>
                    <a:spLocks noChangeArrowheads="1"/>
                  </p:cNvSpPr>
                  <p:nvPr/>
                </p:nvSpPr>
                <p:spPr bwMode="auto">
                  <a:xfrm>
                    <a:off x="2085" y="-308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3187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286" name="Freeform 1421"/>
                  <p:cNvSpPr>
                    <a:spLocks/>
                  </p:cNvSpPr>
                  <p:nvPr/>
                </p:nvSpPr>
                <p:spPr bwMode="auto">
                  <a:xfrm>
                    <a:off x="1995" y="-30825"/>
                    <a:ext cx="87" cy="78"/>
                  </a:xfrm>
                  <a:custGeom>
                    <a:avLst/>
                    <a:gdLst>
                      <a:gd name="T0" fmla="*/ 0 w 87"/>
                      <a:gd name="T1" fmla="*/ 78 h 78"/>
                      <a:gd name="T2" fmla="*/ 0 w 87"/>
                      <a:gd name="T3" fmla="*/ 0 h 78"/>
                      <a:gd name="T4" fmla="*/ 87 w 87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7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8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87" name="Rectangle 1422"/>
                  <p:cNvSpPr>
                    <a:spLocks noChangeArrowheads="1"/>
                  </p:cNvSpPr>
                  <p:nvPr/>
                </p:nvSpPr>
                <p:spPr bwMode="auto">
                  <a:xfrm>
                    <a:off x="2129" y="-307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4086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288" name="Freeform 1423"/>
                  <p:cNvSpPr>
                    <a:spLocks/>
                  </p:cNvSpPr>
                  <p:nvPr/>
                </p:nvSpPr>
                <p:spPr bwMode="auto">
                  <a:xfrm>
                    <a:off x="2031" y="-30717"/>
                    <a:ext cx="95" cy="51"/>
                  </a:xfrm>
                  <a:custGeom>
                    <a:avLst/>
                    <a:gdLst>
                      <a:gd name="T0" fmla="*/ 0 w 95"/>
                      <a:gd name="T1" fmla="*/ 51 h 51"/>
                      <a:gd name="T2" fmla="*/ 0 w 95"/>
                      <a:gd name="T3" fmla="*/ 0 h 51"/>
                      <a:gd name="T4" fmla="*/ 95 w 95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5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9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89" name="Rectangle 1424"/>
                  <p:cNvSpPr>
                    <a:spLocks noChangeArrowheads="1"/>
                  </p:cNvSpPr>
                  <p:nvPr/>
                </p:nvSpPr>
                <p:spPr bwMode="auto">
                  <a:xfrm>
                    <a:off x="2061" y="-306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3971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290" name="Freeform 1425"/>
                  <p:cNvSpPr>
                    <a:spLocks/>
                  </p:cNvSpPr>
                  <p:nvPr/>
                </p:nvSpPr>
                <p:spPr bwMode="auto">
                  <a:xfrm>
                    <a:off x="2031" y="-30660"/>
                    <a:ext cx="27" cy="51"/>
                  </a:xfrm>
                  <a:custGeom>
                    <a:avLst/>
                    <a:gdLst>
                      <a:gd name="T0" fmla="*/ 0 w 27"/>
                      <a:gd name="T1" fmla="*/ 0 h 51"/>
                      <a:gd name="T2" fmla="*/ 0 w 27"/>
                      <a:gd name="T3" fmla="*/ 51 h 51"/>
                      <a:gd name="T4" fmla="*/ 27 w 2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91" name="Freeform 1426"/>
                  <p:cNvSpPr>
                    <a:spLocks/>
                  </p:cNvSpPr>
                  <p:nvPr/>
                </p:nvSpPr>
                <p:spPr bwMode="auto">
                  <a:xfrm>
                    <a:off x="1995" y="-30741"/>
                    <a:ext cx="36" cy="78"/>
                  </a:xfrm>
                  <a:custGeom>
                    <a:avLst/>
                    <a:gdLst>
                      <a:gd name="T0" fmla="*/ 0 w 36"/>
                      <a:gd name="T1" fmla="*/ 0 h 78"/>
                      <a:gd name="T2" fmla="*/ 0 w 36"/>
                      <a:gd name="T3" fmla="*/ 78 h 78"/>
                      <a:gd name="T4" fmla="*/ 36 w 36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6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92" name="Freeform 1427"/>
                  <p:cNvSpPr>
                    <a:spLocks/>
                  </p:cNvSpPr>
                  <p:nvPr/>
                </p:nvSpPr>
                <p:spPr bwMode="auto">
                  <a:xfrm>
                    <a:off x="1907" y="-30836"/>
                    <a:ext cx="88" cy="92"/>
                  </a:xfrm>
                  <a:custGeom>
                    <a:avLst/>
                    <a:gdLst>
                      <a:gd name="T0" fmla="*/ 0 w 88"/>
                      <a:gd name="T1" fmla="*/ 0 h 92"/>
                      <a:gd name="T2" fmla="*/ 0 w 88"/>
                      <a:gd name="T3" fmla="*/ 92 h 92"/>
                      <a:gd name="T4" fmla="*/ 88 w 88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88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93" name="Freeform 1428"/>
                  <p:cNvSpPr>
                    <a:spLocks/>
                  </p:cNvSpPr>
                  <p:nvPr/>
                </p:nvSpPr>
                <p:spPr bwMode="auto">
                  <a:xfrm>
                    <a:off x="1844" y="-31073"/>
                    <a:ext cx="63" cy="234"/>
                  </a:xfrm>
                  <a:custGeom>
                    <a:avLst/>
                    <a:gdLst>
                      <a:gd name="T0" fmla="*/ 0 w 63"/>
                      <a:gd name="T1" fmla="*/ 0 h 234"/>
                      <a:gd name="T2" fmla="*/ 0 w 63"/>
                      <a:gd name="T3" fmla="*/ 234 h 234"/>
                      <a:gd name="T4" fmla="*/ 63 w 63"/>
                      <a:gd name="T5" fmla="*/ 234 h 2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3" h="234">
                        <a:moveTo>
                          <a:pt x="0" y="0"/>
                        </a:moveTo>
                        <a:lnTo>
                          <a:pt x="0" y="234"/>
                        </a:lnTo>
                        <a:lnTo>
                          <a:pt x="63" y="23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94" name="Freeform 1429"/>
                  <p:cNvSpPr>
                    <a:spLocks/>
                  </p:cNvSpPr>
                  <p:nvPr/>
                </p:nvSpPr>
                <p:spPr bwMode="auto">
                  <a:xfrm>
                    <a:off x="1788" y="-31076"/>
                    <a:ext cx="56" cy="516"/>
                  </a:xfrm>
                  <a:custGeom>
                    <a:avLst/>
                    <a:gdLst>
                      <a:gd name="T0" fmla="*/ 0 w 56"/>
                      <a:gd name="T1" fmla="*/ 516 h 516"/>
                      <a:gd name="T2" fmla="*/ 0 w 56"/>
                      <a:gd name="T3" fmla="*/ 0 h 516"/>
                      <a:gd name="T4" fmla="*/ 56 w 56"/>
                      <a:gd name="T5" fmla="*/ 0 h 5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6" h="516">
                        <a:moveTo>
                          <a:pt x="0" y="516"/>
                        </a:moveTo>
                        <a:lnTo>
                          <a:pt x="0" y="0"/>
                        </a:lnTo>
                        <a:lnTo>
                          <a:pt x="5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95" name="Rectangle 1430"/>
                  <p:cNvSpPr>
                    <a:spLocks noChangeArrowheads="1"/>
                  </p:cNvSpPr>
                  <p:nvPr/>
                </p:nvSpPr>
                <p:spPr bwMode="auto">
                  <a:xfrm>
                    <a:off x="2058" y="-305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6161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296" name="Freeform 1431"/>
                  <p:cNvSpPr>
                    <a:spLocks/>
                  </p:cNvSpPr>
                  <p:nvPr/>
                </p:nvSpPr>
                <p:spPr bwMode="auto">
                  <a:xfrm>
                    <a:off x="1902" y="-30501"/>
                    <a:ext cx="153" cy="51"/>
                  </a:xfrm>
                  <a:custGeom>
                    <a:avLst/>
                    <a:gdLst>
                      <a:gd name="T0" fmla="*/ 0 w 153"/>
                      <a:gd name="T1" fmla="*/ 51 h 51"/>
                      <a:gd name="T2" fmla="*/ 0 w 153"/>
                      <a:gd name="T3" fmla="*/ 0 h 51"/>
                      <a:gd name="T4" fmla="*/ 153 w 15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5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97" name="Rectangle 1432"/>
                  <p:cNvSpPr>
                    <a:spLocks noChangeArrowheads="1"/>
                  </p:cNvSpPr>
                  <p:nvPr/>
                </p:nvSpPr>
                <p:spPr bwMode="auto">
                  <a:xfrm>
                    <a:off x="1995" y="-304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2969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298" name="Freeform 1433"/>
                  <p:cNvSpPr>
                    <a:spLocks/>
                  </p:cNvSpPr>
                  <p:nvPr/>
                </p:nvSpPr>
                <p:spPr bwMode="auto">
                  <a:xfrm>
                    <a:off x="1902" y="-30444"/>
                    <a:ext cx="90" cy="51"/>
                  </a:xfrm>
                  <a:custGeom>
                    <a:avLst/>
                    <a:gdLst>
                      <a:gd name="T0" fmla="*/ 0 w 90"/>
                      <a:gd name="T1" fmla="*/ 0 h 51"/>
                      <a:gd name="T2" fmla="*/ 0 w 90"/>
                      <a:gd name="T3" fmla="*/ 51 h 51"/>
                      <a:gd name="T4" fmla="*/ 90 w 9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9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99" name="Freeform 1434"/>
                  <p:cNvSpPr>
                    <a:spLocks/>
                  </p:cNvSpPr>
                  <p:nvPr/>
                </p:nvSpPr>
                <p:spPr bwMode="auto">
                  <a:xfrm>
                    <a:off x="1827" y="-30447"/>
                    <a:ext cx="75" cy="78"/>
                  </a:xfrm>
                  <a:custGeom>
                    <a:avLst/>
                    <a:gdLst>
                      <a:gd name="T0" fmla="*/ 0 w 75"/>
                      <a:gd name="T1" fmla="*/ 78 h 78"/>
                      <a:gd name="T2" fmla="*/ 0 w 75"/>
                      <a:gd name="T3" fmla="*/ 0 h 78"/>
                      <a:gd name="T4" fmla="*/ 75 w 75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5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7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00" name="Rectangle 1435"/>
                  <p:cNvSpPr>
                    <a:spLocks noChangeArrowheads="1"/>
                  </p:cNvSpPr>
                  <p:nvPr/>
                </p:nvSpPr>
                <p:spPr bwMode="auto">
                  <a:xfrm>
                    <a:off x="2003" y="-303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3082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01" name="Freeform 1436"/>
                  <p:cNvSpPr>
                    <a:spLocks/>
                  </p:cNvSpPr>
                  <p:nvPr/>
                </p:nvSpPr>
                <p:spPr bwMode="auto">
                  <a:xfrm>
                    <a:off x="1827" y="-30363"/>
                    <a:ext cx="173" cy="78"/>
                  </a:xfrm>
                  <a:custGeom>
                    <a:avLst/>
                    <a:gdLst>
                      <a:gd name="T0" fmla="*/ 0 w 173"/>
                      <a:gd name="T1" fmla="*/ 0 h 78"/>
                      <a:gd name="T2" fmla="*/ 0 w 173"/>
                      <a:gd name="T3" fmla="*/ 78 h 78"/>
                      <a:gd name="T4" fmla="*/ 173 w 173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3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73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02" name="Freeform 1437"/>
                  <p:cNvSpPr>
                    <a:spLocks/>
                  </p:cNvSpPr>
                  <p:nvPr/>
                </p:nvSpPr>
                <p:spPr bwMode="auto">
                  <a:xfrm>
                    <a:off x="1803" y="-30366"/>
                    <a:ext cx="24" cy="325"/>
                  </a:xfrm>
                  <a:custGeom>
                    <a:avLst/>
                    <a:gdLst>
                      <a:gd name="T0" fmla="*/ 0 w 24"/>
                      <a:gd name="T1" fmla="*/ 325 h 325"/>
                      <a:gd name="T2" fmla="*/ 0 w 24"/>
                      <a:gd name="T3" fmla="*/ 0 h 325"/>
                      <a:gd name="T4" fmla="*/ 24 w 24"/>
                      <a:gd name="T5" fmla="*/ 0 h 3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" h="325">
                        <a:moveTo>
                          <a:pt x="0" y="325"/>
                        </a:moveTo>
                        <a:lnTo>
                          <a:pt x="0" y="0"/>
                        </a:lnTo>
                        <a:lnTo>
                          <a:pt x="2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03" name="Rectangle 1438"/>
                  <p:cNvSpPr>
                    <a:spLocks noChangeArrowheads="1"/>
                  </p:cNvSpPr>
                  <p:nvPr/>
                </p:nvSpPr>
                <p:spPr bwMode="auto">
                  <a:xfrm>
                    <a:off x="2085" y="-302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5385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04" name="Freeform 1439"/>
                  <p:cNvSpPr>
                    <a:spLocks/>
                  </p:cNvSpPr>
                  <p:nvPr/>
                </p:nvSpPr>
                <p:spPr bwMode="auto">
                  <a:xfrm>
                    <a:off x="1886" y="-30177"/>
                    <a:ext cx="196" cy="51"/>
                  </a:xfrm>
                  <a:custGeom>
                    <a:avLst/>
                    <a:gdLst>
                      <a:gd name="T0" fmla="*/ 0 w 196"/>
                      <a:gd name="T1" fmla="*/ 51 h 51"/>
                      <a:gd name="T2" fmla="*/ 0 w 196"/>
                      <a:gd name="T3" fmla="*/ 0 h 51"/>
                      <a:gd name="T4" fmla="*/ 196 w 19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9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05" name="Rectangle 1440"/>
                  <p:cNvSpPr>
                    <a:spLocks noChangeArrowheads="1"/>
                  </p:cNvSpPr>
                  <p:nvPr/>
                </p:nvSpPr>
                <p:spPr bwMode="auto">
                  <a:xfrm>
                    <a:off x="2060" y="-301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4844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06" name="Freeform 1441"/>
                  <p:cNvSpPr>
                    <a:spLocks/>
                  </p:cNvSpPr>
                  <p:nvPr/>
                </p:nvSpPr>
                <p:spPr bwMode="auto">
                  <a:xfrm>
                    <a:off x="1886" y="-30120"/>
                    <a:ext cx="171" cy="51"/>
                  </a:xfrm>
                  <a:custGeom>
                    <a:avLst/>
                    <a:gdLst>
                      <a:gd name="T0" fmla="*/ 0 w 171"/>
                      <a:gd name="T1" fmla="*/ 0 h 51"/>
                      <a:gd name="T2" fmla="*/ 0 w 171"/>
                      <a:gd name="T3" fmla="*/ 51 h 51"/>
                      <a:gd name="T4" fmla="*/ 171 w 171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1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71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07" name="Freeform 1442"/>
                  <p:cNvSpPr>
                    <a:spLocks/>
                  </p:cNvSpPr>
                  <p:nvPr/>
                </p:nvSpPr>
                <p:spPr bwMode="auto">
                  <a:xfrm>
                    <a:off x="1838" y="-30123"/>
                    <a:ext cx="48" cy="411"/>
                  </a:xfrm>
                  <a:custGeom>
                    <a:avLst/>
                    <a:gdLst>
                      <a:gd name="T0" fmla="*/ 0 w 48"/>
                      <a:gd name="T1" fmla="*/ 411 h 411"/>
                      <a:gd name="T2" fmla="*/ 0 w 48"/>
                      <a:gd name="T3" fmla="*/ 0 h 411"/>
                      <a:gd name="T4" fmla="*/ 48 w 48"/>
                      <a:gd name="T5" fmla="*/ 0 h 4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411">
                        <a:moveTo>
                          <a:pt x="0" y="411"/>
                        </a:moveTo>
                        <a:lnTo>
                          <a:pt x="0" y="0"/>
                        </a:lnTo>
                        <a:lnTo>
                          <a:pt x="4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08" name="Rectangle 1443"/>
                  <p:cNvSpPr>
                    <a:spLocks noChangeArrowheads="1"/>
                  </p:cNvSpPr>
                  <p:nvPr/>
                </p:nvSpPr>
                <p:spPr bwMode="auto">
                  <a:xfrm>
                    <a:off x="2506" y="-30010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216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09" name="Freeform 1444"/>
                  <p:cNvSpPr>
                    <a:spLocks/>
                  </p:cNvSpPr>
                  <p:nvPr/>
                </p:nvSpPr>
                <p:spPr bwMode="auto">
                  <a:xfrm>
                    <a:off x="2503" y="-2996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10" name="Rectangle 1445"/>
                  <p:cNvSpPr>
                    <a:spLocks noChangeArrowheads="1"/>
                  </p:cNvSpPr>
                  <p:nvPr/>
                </p:nvSpPr>
                <p:spPr bwMode="auto">
                  <a:xfrm>
                    <a:off x="2506" y="-29902"/>
                    <a:ext cx="1733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AECZ01000006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Desulfovibrio fructosovorans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JJ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11" name="Freeform 1446"/>
                  <p:cNvSpPr>
                    <a:spLocks/>
                  </p:cNvSpPr>
                  <p:nvPr/>
                </p:nvSpPr>
                <p:spPr bwMode="auto">
                  <a:xfrm>
                    <a:off x="2503" y="-2990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12" name="Freeform 1447"/>
                  <p:cNvSpPr>
                    <a:spLocks/>
                  </p:cNvSpPr>
                  <p:nvPr/>
                </p:nvSpPr>
                <p:spPr bwMode="auto">
                  <a:xfrm>
                    <a:off x="2378" y="-29907"/>
                    <a:ext cx="125" cy="78"/>
                  </a:xfrm>
                  <a:custGeom>
                    <a:avLst/>
                    <a:gdLst>
                      <a:gd name="T0" fmla="*/ 0 w 125"/>
                      <a:gd name="T1" fmla="*/ 78 h 78"/>
                      <a:gd name="T2" fmla="*/ 0 w 125"/>
                      <a:gd name="T3" fmla="*/ 0 h 78"/>
                      <a:gd name="T4" fmla="*/ 125 w 125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5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2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13" name="Rectangle 1448"/>
                  <p:cNvSpPr>
                    <a:spLocks noChangeArrowheads="1"/>
                  </p:cNvSpPr>
                  <p:nvPr/>
                </p:nvSpPr>
                <p:spPr bwMode="auto">
                  <a:xfrm>
                    <a:off x="2622" y="-29794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441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14" name="Freeform 1449"/>
                  <p:cNvSpPr>
                    <a:spLocks/>
                  </p:cNvSpPr>
                  <p:nvPr/>
                </p:nvSpPr>
                <p:spPr bwMode="auto">
                  <a:xfrm>
                    <a:off x="2378" y="-29823"/>
                    <a:ext cx="241" cy="78"/>
                  </a:xfrm>
                  <a:custGeom>
                    <a:avLst/>
                    <a:gdLst>
                      <a:gd name="T0" fmla="*/ 0 w 241"/>
                      <a:gd name="T1" fmla="*/ 0 h 78"/>
                      <a:gd name="T2" fmla="*/ 0 w 241"/>
                      <a:gd name="T3" fmla="*/ 78 h 78"/>
                      <a:gd name="T4" fmla="*/ 241 w 241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1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41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15" name="Freeform 1450"/>
                  <p:cNvSpPr>
                    <a:spLocks/>
                  </p:cNvSpPr>
                  <p:nvPr/>
                </p:nvSpPr>
                <p:spPr bwMode="auto">
                  <a:xfrm>
                    <a:off x="2016" y="-29826"/>
                    <a:ext cx="362" cy="118"/>
                  </a:xfrm>
                  <a:custGeom>
                    <a:avLst/>
                    <a:gdLst>
                      <a:gd name="T0" fmla="*/ 0 w 362"/>
                      <a:gd name="T1" fmla="*/ 118 h 118"/>
                      <a:gd name="T2" fmla="*/ 0 w 362"/>
                      <a:gd name="T3" fmla="*/ 0 h 118"/>
                      <a:gd name="T4" fmla="*/ 362 w 362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2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36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16" name="Rectangle 1451"/>
                  <p:cNvSpPr>
                    <a:spLocks noChangeArrowheads="1"/>
                  </p:cNvSpPr>
                  <p:nvPr/>
                </p:nvSpPr>
                <p:spPr bwMode="auto">
                  <a:xfrm>
                    <a:off x="2451" y="-296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3477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17" name="Freeform 1452"/>
                  <p:cNvSpPr>
                    <a:spLocks/>
                  </p:cNvSpPr>
                  <p:nvPr/>
                </p:nvSpPr>
                <p:spPr bwMode="auto">
                  <a:xfrm>
                    <a:off x="2112" y="-29637"/>
                    <a:ext cx="336" cy="51"/>
                  </a:xfrm>
                  <a:custGeom>
                    <a:avLst/>
                    <a:gdLst>
                      <a:gd name="T0" fmla="*/ 0 w 336"/>
                      <a:gd name="T1" fmla="*/ 51 h 51"/>
                      <a:gd name="T2" fmla="*/ 0 w 336"/>
                      <a:gd name="T3" fmla="*/ 0 h 51"/>
                      <a:gd name="T4" fmla="*/ 336 w 33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33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18" name="Rectangle 1453"/>
                  <p:cNvSpPr>
                    <a:spLocks noChangeArrowheads="1"/>
                  </p:cNvSpPr>
                  <p:nvPr/>
                </p:nvSpPr>
                <p:spPr bwMode="auto">
                  <a:xfrm>
                    <a:off x="2276" y="-295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2254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19" name="Freeform 1454"/>
                  <p:cNvSpPr>
                    <a:spLocks/>
                  </p:cNvSpPr>
                  <p:nvPr/>
                </p:nvSpPr>
                <p:spPr bwMode="auto">
                  <a:xfrm>
                    <a:off x="2112" y="-29580"/>
                    <a:ext cx="161" cy="51"/>
                  </a:xfrm>
                  <a:custGeom>
                    <a:avLst/>
                    <a:gdLst>
                      <a:gd name="T0" fmla="*/ 0 w 161"/>
                      <a:gd name="T1" fmla="*/ 0 h 51"/>
                      <a:gd name="T2" fmla="*/ 0 w 161"/>
                      <a:gd name="T3" fmla="*/ 51 h 51"/>
                      <a:gd name="T4" fmla="*/ 161 w 161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1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61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20" name="Freeform 1455"/>
                  <p:cNvSpPr>
                    <a:spLocks/>
                  </p:cNvSpPr>
                  <p:nvPr/>
                </p:nvSpPr>
                <p:spPr bwMode="auto">
                  <a:xfrm>
                    <a:off x="2016" y="-29702"/>
                    <a:ext cx="96" cy="119"/>
                  </a:xfrm>
                  <a:custGeom>
                    <a:avLst/>
                    <a:gdLst>
                      <a:gd name="T0" fmla="*/ 0 w 96"/>
                      <a:gd name="T1" fmla="*/ 0 h 119"/>
                      <a:gd name="T2" fmla="*/ 0 w 96"/>
                      <a:gd name="T3" fmla="*/ 119 h 119"/>
                      <a:gd name="T4" fmla="*/ 96 w 96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6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96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21" name="Freeform 1456"/>
                  <p:cNvSpPr>
                    <a:spLocks/>
                  </p:cNvSpPr>
                  <p:nvPr/>
                </p:nvSpPr>
                <p:spPr bwMode="auto">
                  <a:xfrm>
                    <a:off x="1941" y="-29705"/>
                    <a:ext cx="75" cy="165"/>
                  </a:xfrm>
                  <a:custGeom>
                    <a:avLst/>
                    <a:gdLst>
                      <a:gd name="T0" fmla="*/ 0 w 75"/>
                      <a:gd name="T1" fmla="*/ 165 h 165"/>
                      <a:gd name="T2" fmla="*/ 0 w 75"/>
                      <a:gd name="T3" fmla="*/ 0 h 165"/>
                      <a:gd name="T4" fmla="*/ 75 w 75"/>
                      <a:gd name="T5" fmla="*/ 0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5" h="165">
                        <a:moveTo>
                          <a:pt x="0" y="165"/>
                        </a:moveTo>
                        <a:lnTo>
                          <a:pt x="0" y="0"/>
                        </a:lnTo>
                        <a:lnTo>
                          <a:pt x="7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22" name="Rectangle 1457"/>
                  <p:cNvSpPr>
                    <a:spLocks noChangeArrowheads="1"/>
                  </p:cNvSpPr>
                  <p:nvPr/>
                </p:nvSpPr>
                <p:spPr bwMode="auto">
                  <a:xfrm>
                    <a:off x="2307" y="-29470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235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23" name="Freeform 1458"/>
                  <p:cNvSpPr>
                    <a:spLocks/>
                  </p:cNvSpPr>
                  <p:nvPr/>
                </p:nvSpPr>
                <p:spPr bwMode="auto">
                  <a:xfrm>
                    <a:off x="2030" y="-29421"/>
                    <a:ext cx="274" cy="51"/>
                  </a:xfrm>
                  <a:custGeom>
                    <a:avLst/>
                    <a:gdLst>
                      <a:gd name="T0" fmla="*/ 0 w 274"/>
                      <a:gd name="T1" fmla="*/ 51 h 51"/>
                      <a:gd name="T2" fmla="*/ 0 w 274"/>
                      <a:gd name="T3" fmla="*/ 0 h 51"/>
                      <a:gd name="T4" fmla="*/ 274 w 274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4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7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24" name="Rectangle 1459"/>
                  <p:cNvSpPr>
                    <a:spLocks noChangeArrowheads="1"/>
                  </p:cNvSpPr>
                  <p:nvPr/>
                </p:nvSpPr>
                <p:spPr bwMode="auto">
                  <a:xfrm>
                    <a:off x="2127" y="-293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4263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25" name="Freeform 1460"/>
                  <p:cNvSpPr>
                    <a:spLocks/>
                  </p:cNvSpPr>
                  <p:nvPr/>
                </p:nvSpPr>
                <p:spPr bwMode="auto">
                  <a:xfrm>
                    <a:off x="2030" y="-29364"/>
                    <a:ext cx="94" cy="51"/>
                  </a:xfrm>
                  <a:custGeom>
                    <a:avLst/>
                    <a:gdLst>
                      <a:gd name="T0" fmla="*/ 0 w 94"/>
                      <a:gd name="T1" fmla="*/ 0 h 51"/>
                      <a:gd name="T2" fmla="*/ 0 w 94"/>
                      <a:gd name="T3" fmla="*/ 51 h 51"/>
                      <a:gd name="T4" fmla="*/ 94 w 9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9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26" name="Freeform 1461"/>
                  <p:cNvSpPr>
                    <a:spLocks/>
                  </p:cNvSpPr>
                  <p:nvPr/>
                </p:nvSpPr>
                <p:spPr bwMode="auto">
                  <a:xfrm>
                    <a:off x="1941" y="-29534"/>
                    <a:ext cx="89" cy="167"/>
                  </a:xfrm>
                  <a:custGeom>
                    <a:avLst/>
                    <a:gdLst>
                      <a:gd name="T0" fmla="*/ 0 w 89"/>
                      <a:gd name="T1" fmla="*/ 0 h 167"/>
                      <a:gd name="T2" fmla="*/ 0 w 89"/>
                      <a:gd name="T3" fmla="*/ 167 h 167"/>
                      <a:gd name="T4" fmla="*/ 89 w 89"/>
                      <a:gd name="T5" fmla="*/ 167 h 1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9" h="167">
                        <a:moveTo>
                          <a:pt x="0" y="0"/>
                        </a:moveTo>
                        <a:lnTo>
                          <a:pt x="0" y="167"/>
                        </a:lnTo>
                        <a:lnTo>
                          <a:pt x="89" y="16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27" name="Freeform 1462"/>
                  <p:cNvSpPr>
                    <a:spLocks/>
                  </p:cNvSpPr>
                  <p:nvPr/>
                </p:nvSpPr>
                <p:spPr bwMode="auto">
                  <a:xfrm>
                    <a:off x="1889" y="-29537"/>
                    <a:ext cx="52" cy="240"/>
                  </a:xfrm>
                  <a:custGeom>
                    <a:avLst/>
                    <a:gdLst>
                      <a:gd name="T0" fmla="*/ 0 w 52"/>
                      <a:gd name="T1" fmla="*/ 240 h 240"/>
                      <a:gd name="T2" fmla="*/ 0 w 52"/>
                      <a:gd name="T3" fmla="*/ 0 h 240"/>
                      <a:gd name="T4" fmla="*/ 52 w 52"/>
                      <a:gd name="T5" fmla="*/ 0 h 2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2" h="240">
                        <a:moveTo>
                          <a:pt x="0" y="240"/>
                        </a:moveTo>
                        <a:lnTo>
                          <a:pt x="0" y="0"/>
                        </a:lnTo>
                        <a:lnTo>
                          <a:pt x="5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28" name="Rectangle 1463"/>
                  <p:cNvSpPr>
                    <a:spLocks noChangeArrowheads="1"/>
                  </p:cNvSpPr>
                  <p:nvPr/>
                </p:nvSpPr>
                <p:spPr bwMode="auto">
                  <a:xfrm>
                    <a:off x="2091" y="-292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4758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29" name="Freeform 1464"/>
                  <p:cNvSpPr>
                    <a:spLocks/>
                  </p:cNvSpPr>
                  <p:nvPr/>
                </p:nvSpPr>
                <p:spPr bwMode="auto">
                  <a:xfrm>
                    <a:off x="1913" y="-29205"/>
                    <a:ext cx="175" cy="151"/>
                  </a:xfrm>
                  <a:custGeom>
                    <a:avLst/>
                    <a:gdLst>
                      <a:gd name="T0" fmla="*/ 0 w 175"/>
                      <a:gd name="T1" fmla="*/ 151 h 151"/>
                      <a:gd name="T2" fmla="*/ 0 w 175"/>
                      <a:gd name="T3" fmla="*/ 0 h 151"/>
                      <a:gd name="T4" fmla="*/ 175 w 175"/>
                      <a:gd name="T5" fmla="*/ 0 h 1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5" h="151">
                        <a:moveTo>
                          <a:pt x="0" y="151"/>
                        </a:moveTo>
                        <a:lnTo>
                          <a:pt x="0" y="0"/>
                        </a:lnTo>
                        <a:lnTo>
                          <a:pt x="17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30" name="Rectangle 1465"/>
                  <p:cNvSpPr>
                    <a:spLocks noChangeArrowheads="1"/>
                  </p:cNvSpPr>
                  <p:nvPr/>
                </p:nvSpPr>
                <p:spPr bwMode="auto">
                  <a:xfrm>
                    <a:off x="2198" y="-291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3073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31" name="Freeform 1466"/>
                  <p:cNvSpPr>
                    <a:spLocks/>
                  </p:cNvSpPr>
                  <p:nvPr/>
                </p:nvSpPr>
                <p:spPr bwMode="auto">
                  <a:xfrm>
                    <a:off x="2174" y="-29097"/>
                    <a:ext cx="21" cy="51"/>
                  </a:xfrm>
                  <a:custGeom>
                    <a:avLst/>
                    <a:gdLst>
                      <a:gd name="T0" fmla="*/ 0 w 21"/>
                      <a:gd name="T1" fmla="*/ 51 h 51"/>
                      <a:gd name="T2" fmla="*/ 0 w 21"/>
                      <a:gd name="T3" fmla="*/ 0 h 51"/>
                      <a:gd name="T4" fmla="*/ 21 w 2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32" name="Rectangle 1467"/>
                  <p:cNvSpPr>
                    <a:spLocks noChangeArrowheads="1"/>
                  </p:cNvSpPr>
                  <p:nvPr/>
                </p:nvSpPr>
                <p:spPr bwMode="auto">
                  <a:xfrm>
                    <a:off x="2277" y="-290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2882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33" name="Freeform 1468"/>
                  <p:cNvSpPr>
                    <a:spLocks/>
                  </p:cNvSpPr>
                  <p:nvPr/>
                </p:nvSpPr>
                <p:spPr bwMode="auto">
                  <a:xfrm>
                    <a:off x="2174" y="-29040"/>
                    <a:ext cx="100" cy="51"/>
                  </a:xfrm>
                  <a:custGeom>
                    <a:avLst/>
                    <a:gdLst>
                      <a:gd name="T0" fmla="*/ 0 w 100"/>
                      <a:gd name="T1" fmla="*/ 0 h 51"/>
                      <a:gd name="T2" fmla="*/ 0 w 100"/>
                      <a:gd name="T3" fmla="*/ 51 h 51"/>
                      <a:gd name="T4" fmla="*/ 100 w 10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0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34" name="Freeform 1469"/>
                  <p:cNvSpPr>
                    <a:spLocks/>
                  </p:cNvSpPr>
                  <p:nvPr/>
                </p:nvSpPr>
                <p:spPr bwMode="auto">
                  <a:xfrm>
                    <a:off x="2010" y="-29043"/>
                    <a:ext cx="164" cy="145"/>
                  </a:xfrm>
                  <a:custGeom>
                    <a:avLst/>
                    <a:gdLst>
                      <a:gd name="T0" fmla="*/ 0 w 164"/>
                      <a:gd name="T1" fmla="*/ 145 h 145"/>
                      <a:gd name="T2" fmla="*/ 0 w 164"/>
                      <a:gd name="T3" fmla="*/ 0 h 145"/>
                      <a:gd name="T4" fmla="*/ 164 w 164"/>
                      <a:gd name="T5" fmla="*/ 0 h 1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4" h="145">
                        <a:moveTo>
                          <a:pt x="0" y="145"/>
                        </a:moveTo>
                        <a:lnTo>
                          <a:pt x="0" y="0"/>
                        </a:lnTo>
                        <a:lnTo>
                          <a:pt x="16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35" name="Rectangle 1470"/>
                  <p:cNvSpPr>
                    <a:spLocks noChangeArrowheads="1"/>
                  </p:cNvSpPr>
                  <p:nvPr/>
                </p:nvSpPr>
                <p:spPr bwMode="auto">
                  <a:xfrm>
                    <a:off x="2267" y="-289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2345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36" name="Freeform 1471"/>
                  <p:cNvSpPr>
                    <a:spLocks/>
                  </p:cNvSpPr>
                  <p:nvPr/>
                </p:nvSpPr>
                <p:spPr bwMode="auto">
                  <a:xfrm>
                    <a:off x="2049" y="-28881"/>
                    <a:ext cx="215" cy="132"/>
                  </a:xfrm>
                  <a:custGeom>
                    <a:avLst/>
                    <a:gdLst>
                      <a:gd name="T0" fmla="*/ 0 w 215"/>
                      <a:gd name="T1" fmla="*/ 132 h 132"/>
                      <a:gd name="T2" fmla="*/ 0 w 215"/>
                      <a:gd name="T3" fmla="*/ 0 h 132"/>
                      <a:gd name="T4" fmla="*/ 215 w 215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5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21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37" name="Rectangle 1472"/>
                  <p:cNvSpPr>
                    <a:spLocks noChangeArrowheads="1"/>
                  </p:cNvSpPr>
                  <p:nvPr/>
                </p:nvSpPr>
                <p:spPr bwMode="auto">
                  <a:xfrm>
                    <a:off x="2435" y="-288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6311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38" name="Freeform 1473"/>
                  <p:cNvSpPr>
                    <a:spLocks/>
                  </p:cNvSpPr>
                  <p:nvPr/>
                </p:nvSpPr>
                <p:spPr bwMode="auto">
                  <a:xfrm>
                    <a:off x="2195" y="-28773"/>
                    <a:ext cx="237" cy="51"/>
                  </a:xfrm>
                  <a:custGeom>
                    <a:avLst/>
                    <a:gdLst>
                      <a:gd name="T0" fmla="*/ 0 w 237"/>
                      <a:gd name="T1" fmla="*/ 51 h 51"/>
                      <a:gd name="T2" fmla="*/ 0 w 237"/>
                      <a:gd name="T3" fmla="*/ 0 h 51"/>
                      <a:gd name="T4" fmla="*/ 237 w 23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3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39" name="Rectangle 1474"/>
                  <p:cNvSpPr>
                    <a:spLocks noChangeArrowheads="1"/>
                  </p:cNvSpPr>
                  <p:nvPr/>
                </p:nvSpPr>
                <p:spPr bwMode="auto">
                  <a:xfrm>
                    <a:off x="2330" y="-287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2441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40" name="Freeform 1475"/>
                  <p:cNvSpPr>
                    <a:spLocks/>
                  </p:cNvSpPr>
                  <p:nvPr/>
                </p:nvSpPr>
                <p:spPr bwMode="auto">
                  <a:xfrm>
                    <a:off x="2195" y="-28716"/>
                    <a:ext cx="132" cy="51"/>
                  </a:xfrm>
                  <a:custGeom>
                    <a:avLst/>
                    <a:gdLst>
                      <a:gd name="T0" fmla="*/ 0 w 132"/>
                      <a:gd name="T1" fmla="*/ 0 h 51"/>
                      <a:gd name="T2" fmla="*/ 0 w 132"/>
                      <a:gd name="T3" fmla="*/ 51 h 51"/>
                      <a:gd name="T4" fmla="*/ 132 w 13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3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41" name="Freeform 1476"/>
                  <p:cNvSpPr>
                    <a:spLocks/>
                  </p:cNvSpPr>
                  <p:nvPr/>
                </p:nvSpPr>
                <p:spPr bwMode="auto">
                  <a:xfrm>
                    <a:off x="2084" y="-28719"/>
                    <a:ext cx="111" cy="105"/>
                  </a:xfrm>
                  <a:custGeom>
                    <a:avLst/>
                    <a:gdLst>
                      <a:gd name="T0" fmla="*/ 0 w 111"/>
                      <a:gd name="T1" fmla="*/ 105 h 105"/>
                      <a:gd name="T2" fmla="*/ 0 w 111"/>
                      <a:gd name="T3" fmla="*/ 0 h 105"/>
                      <a:gd name="T4" fmla="*/ 111 w 111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1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11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42" name="Rectangle 1477"/>
                  <p:cNvSpPr>
                    <a:spLocks noChangeArrowheads="1"/>
                  </p:cNvSpPr>
                  <p:nvPr/>
                </p:nvSpPr>
                <p:spPr bwMode="auto">
                  <a:xfrm>
                    <a:off x="2222" y="-286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6737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43" name="Freeform 1478"/>
                  <p:cNvSpPr>
                    <a:spLocks/>
                  </p:cNvSpPr>
                  <p:nvPr/>
                </p:nvSpPr>
                <p:spPr bwMode="auto">
                  <a:xfrm>
                    <a:off x="2160" y="-28557"/>
                    <a:ext cx="59" cy="51"/>
                  </a:xfrm>
                  <a:custGeom>
                    <a:avLst/>
                    <a:gdLst>
                      <a:gd name="T0" fmla="*/ 0 w 59"/>
                      <a:gd name="T1" fmla="*/ 51 h 51"/>
                      <a:gd name="T2" fmla="*/ 0 w 59"/>
                      <a:gd name="T3" fmla="*/ 0 h 51"/>
                      <a:gd name="T4" fmla="*/ 59 w 5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5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44" name="Rectangle 1479"/>
                  <p:cNvSpPr>
                    <a:spLocks noChangeArrowheads="1"/>
                  </p:cNvSpPr>
                  <p:nvPr/>
                </p:nvSpPr>
                <p:spPr bwMode="auto">
                  <a:xfrm>
                    <a:off x="2226" y="-284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2649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45" name="Freeform 1480"/>
                  <p:cNvSpPr>
                    <a:spLocks/>
                  </p:cNvSpPr>
                  <p:nvPr/>
                </p:nvSpPr>
                <p:spPr bwMode="auto">
                  <a:xfrm>
                    <a:off x="2160" y="-28500"/>
                    <a:ext cx="63" cy="51"/>
                  </a:xfrm>
                  <a:custGeom>
                    <a:avLst/>
                    <a:gdLst>
                      <a:gd name="T0" fmla="*/ 0 w 63"/>
                      <a:gd name="T1" fmla="*/ 0 h 51"/>
                      <a:gd name="T2" fmla="*/ 0 w 63"/>
                      <a:gd name="T3" fmla="*/ 51 h 51"/>
                      <a:gd name="T4" fmla="*/ 63 w 6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6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46" name="Freeform 1481"/>
                  <p:cNvSpPr>
                    <a:spLocks/>
                  </p:cNvSpPr>
                  <p:nvPr/>
                </p:nvSpPr>
                <p:spPr bwMode="auto">
                  <a:xfrm>
                    <a:off x="2084" y="-28608"/>
                    <a:ext cx="76" cy="105"/>
                  </a:xfrm>
                  <a:custGeom>
                    <a:avLst/>
                    <a:gdLst>
                      <a:gd name="T0" fmla="*/ 0 w 76"/>
                      <a:gd name="T1" fmla="*/ 0 h 105"/>
                      <a:gd name="T2" fmla="*/ 0 w 76"/>
                      <a:gd name="T3" fmla="*/ 105 h 105"/>
                      <a:gd name="T4" fmla="*/ 76 w 76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76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47" name="Freeform 1482"/>
                  <p:cNvSpPr>
                    <a:spLocks/>
                  </p:cNvSpPr>
                  <p:nvPr/>
                </p:nvSpPr>
                <p:spPr bwMode="auto">
                  <a:xfrm>
                    <a:off x="2049" y="-28743"/>
                    <a:ext cx="35" cy="132"/>
                  </a:xfrm>
                  <a:custGeom>
                    <a:avLst/>
                    <a:gdLst>
                      <a:gd name="T0" fmla="*/ 0 w 35"/>
                      <a:gd name="T1" fmla="*/ 0 h 132"/>
                      <a:gd name="T2" fmla="*/ 0 w 35"/>
                      <a:gd name="T3" fmla="*/ 132 h 132"/>
                      <a:gd name="T4" fmla="*/ 35 w 35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5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35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48" name="Freeform 1483"/>
                  <p:cNvSpPr>
                    <a:spLocks/>
                  </p:cNvSpPr>
                  <p:nvPr/>
                </p:nvSpPr>
                <p:spPr bwMode="auto">
                  <a:xfrm>
                    <a:off x="2010" y="-28892"/>
                    <a:ext cx="39" cy="146"/>
                  </a:xfrm>
                  <a:custGeom>
                    <a:avLst/>
                    <a:gdLst>
                      <a:gd name="T0" fmla="*/ 0 w 39"/>
                      <a:gd name="T1" fmla="*/ 0 h 146"/>
                      <a:gd name="T2" fmla="*/ 0 w 39"/>
                      <a:gd name="T3" fmla="*/ 146 h 146"/>
                      <a:gd name="T4" fmla="*/ 39 w 39"/>
                      <a:gd name="T5" fmla="*/ 146 h 1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146">
                        <a:moveTo>
                          <a:pt x="0" y="0"/>
                        </a:moveTo>
                        <a:lnTo>
                          <a:pt x="0" y="146"/>
                        </a:lnTo>
                        <a:lnTo>
                          <a:pt x="39" y="14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49" name="Freeform 1484"/>
                  <p:cNvSpPr>
                    <a:spLocks/>
                  </p:cNvSpPr>
                  <p:nvPr/>
                </p:nvSpPr>
                <p:spPr bwMode="auto">
                  <a:xfrm>
                    <a:off x="1913" y="-29048"/>
                    <a:ext cx="97" cy="153"/>
                  </a:xfrm>
                  <a:custGeom>
                    <a:avLst/>
                    <a:gdLst>
                      <a:gd name="T0" fmla="*/ 0 w 97"/>
                      <a:gd name="T1" fmla="*/ 0 h 153"/>
                      <a:gd name="T2" fmla="*/ 0 w 97"/>
                      <a:gd name="T3" fmla="*/ 153 h 153"/>
                      <a:gd name="T4" fmla="*/ 97 w 97"/>
                      <a:gd name="T5" fmla="*/ 153 h 1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7" h="153">
                        <a:moveTo>
                          <a:pt x="0" y="0"/>
                        </a:moveTo>
                        <a:lnTo>
                          <a:pt x="0" y="153"/>
                        </a:lnTo>
                        <a:lnTo>
                          <a:pt x="97" y="15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50" name="Freeform 1485"/>
                  <p:cNvSpPr>
                    <a:spLocks/>
                  </p:cNvSpPr>
                  <p:nvPr/>
                </p:nvSpPr>
                <p:spPr bwMode="auto">
                  <a:xfrm>
                    <a:off x="1889" y="-29291"/>
                    <a:ext cx="24" cy="240"/>
                  </a:xfrm>
                  <a:custGeom>
                    <a:avLst/>
                    <a:gdLst>
                      <a:gd name="T0" fmla="*/ 0 w 24"/>
                      <a:gd name="T1" fmla="*/ 0 h 240"/>
                      <a:gd name="T2" fmla="*/ 0 w 24"/>
                      <a:gd name="T3" fmla="*/ 240 h 240"/>
                      <a:gd name="T4" fmla="*/ 24 w 24"/>
                      <a:gd name="T5" fmla="*/ 240 h 2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" h="240">
                        <a:moveTo>
                          <a:pt x="0" y="0"/>
                        </a:moveTo>
                        <a:lnTo>
                          <a:pt x="0" y="240"/>
                        </a:lnTo>
                        <a:lnTo>
                          <a:pt x="24" y="24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51" name="Freeform 1486"/>
                  <p:cNvSpPr>
                    <a:spLocks/>
                  </p:cNvSpPr>
                  <p:nvPr/>
                </p:nvSpPr>
                <p:spPr bwMode="auto">
                  <a:xfrm>
                    <a:off x="1838" y="-29706"/>
                    <a:ext cx="51" cy="412"/>
                  </a:xfrm>
                  <a:custGeom>
                    <a:avLst/>
                    <a:gdLst>
                      <a:gd name="T0" fmla="*/ 0 w 51"/>
                      <a:gd name="T1" fmla="*/ 0 h 412"/>
                      <a:gd name="T2" fmla="*/ 0 w 51"/>
                      <a:gd name="T3" fmla="*/ 412 h 412"/>
                      <a:gd name="T4" fmla="*/ 51 w 51"/>
                      <a:gd name="T5" fmla="*/ 412 h 4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1" h="412">
                        <a:moveTo>
                          <a:pt x="0" y="0"/>
                        </a:moveTo>
                        <a:lnTo>
                          <a:pt x="0" y="412"/>
                        </a:lnTo>
                        <a:lnTo>
                          <a:pt x="51" y="41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52" name="Freeform 1487"/>
                  <p:cNvSpPr>
                    <a:spLocks/>
                  </p:cNvSpPr>
                  <p:nvPr/>
                </p:nvSpPr>
                <p:spPr bwMode="auto">
                  <a:xfrm>
                    <a:off x="1803" y="-30035"/>
                    <a:ext cx="35" cy="326"/>
                  </a:xfrm>
                  <a:custGeom>
                    <a:avLst/>
                    <a:gdLst>
                      <a:gd name="T0" fmla="*/ 0 w 35"/>
                      <a:gd name="T1" fmla="*/ 0 h 326"/>
                      <a:gd name="T2" fmla="*/ 0 w 35"/>
                      <a:gd name="T3" fmla="*/ 326 h 326"/>
                      <a:gd name="T4" fmla="*/ 35 w 35"/>
                      <a:gd name="T5" fmla="*/ 326 h 3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5" h="326">
                        <a:moveTo>
                          <a:pt x="0" y="0"/>
                        </a:moveTo>
                        <a:lnTo>
                          <a:pt x="0" y="326"/>
                        </a:lnTo>
                        <a:lnTo>
                          <a:pt x="35" y="32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53" name="Freeform 1488"/>
                  <p:cNvSpPr>
                    <a:spLocks/>
                  </p:cNvSpPr>
                  <p:nvPr/>
                </p:nvSpPr>
                <p:spPr bwMode="auto">
                  <a:xfrm>
                    <a:off x="1788" y="-30554"/>
                    <a:ext cx="15" cy="516"/>
                  </a:xfrm>
                  <a:custGeom>
                    <a:avLst/>
                    <a:gdLst>
                      <a:gd name="T0" fmla="*/ 0 w 15"/>
                      <a:gd name="T1" fmla="*/ 0 h 516"/>
                      <a:gd name="T2" fmla="*/ 0 w 15"/>
                      <a:gd name="T3" fmla="*/ 516 h 516"/>
                      <a:gd name="T4" fmla="*/ 15 w 15"/>
                      <a:gd name="T5" fmla="*/ 516 h 5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" h="516">
                        <a:moveTo>
                          <a:pt x="0" y="0"/>
                        </a:moveTo>
                        <a:lnTo>
                          <a:pt x="0" y="516"/>
                        </a:lnTo>
                        <a:lnTo>
                          <a:pt x="15" y="51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54" name="Freeform 1489"/>
                  <p:cNvSpPr>
                    <a:spLocks/>
                  </p:cNvSpPr>
                  <p:nvPr/>
                </p:nvSpPr>
                <p:spPr bwMode="auto">
                  <a:xfrm>
                    <a:off x="1748" y="-31256"/>
                    <a:ext cx="40" cy="699"/>
                  </a:xfrm>
                  <a:custGeom>
                    <a:avLst/>
                    <a:gdLst>
                      <a:gd name="T0" fmla="*/ 0 w 40"/>
                      <a:gd name="T1" fmla="*/ 0 h 699"/>
                      <a:gd name="T2" fmla="*/ 0 w 40"/>
                      <a:gd name="T3" fmla="*/ 699 h 699"/>
                      <a:gd name="T4" fmla="*/ 40 w 40"/>
                      <a:gd name="T5" fmla="*/ 699 h 6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0" h="699">
                        <a:moveTo>
                          <a:pt x="0" y="0"/>
                        </a:moveTo>
                        <a:lnTo>
                          <a:pt x="0" y="699"/>
                        </a:lnTo>
                        <a:lnTo>
                          <a:pt x="40" y="69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55" name="Freeform 1490"/>
                  <p:cNvSpPr>
                    <a:spLocks/>
                  </p:cNvSpPr>
                  <p:nvPr/>
                </p:nvSpPr>
                <p:spPr bwMode="auto">
                  <a:xfrm>
                    <a:off x="1740" y="-31769"/>
                    <a:ext cx="8" cy="510"/>
                  </a:xfrm>
                  <a:custGeom>
                    <a:avLst/>
                    <a:gdLst>
                      <a:gd name="T0" fmla="*/ 0 w 8"/>
                      <a:gd name="T1" fmla="*/ 0 h 510"/>
                      <a:gd name="T2" fmla="*/ 0 w 8"/>
                      <a:gd name="T3" fmla="*/ 510 h 510"/>
                      <a:gd name="T4" fmla="*/ 8 w 8"/>
                      <a:gd name="T5" fmla="*/ 510 h 5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" h="510">
                        <a:moveTo>
                          <a:pt x="0" y="0"/>
                        </a:moveTo>
                        <a:lnTo>
                          <a:pt x="0" y="510"/>
                        </a:lnTo>
                        <a:lnTo>
                          <a:pt x="8" y="51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56" name="Freeform 1491"/>
                  <p:cNvSpPr>
                    <a:spLocks/>
                  </p:cNvSpPr>
                  <p:nvPr/>
                </p:nvSpPr>
                <p:spPr bwMode="auto">
                  <a:xfrm>
                    <a:off x="1716" y="-33246"/>
                    <a:ext cx="24" cy="1474"/>
                  </a:xfrm>
                  <a:custGeom>
                    <a:avLst/>
                    <a:gdLst>
                      <a:gd name="T0" fmla="*/ 0 w 24"/>
                      <a:gd name="T1" fmla="*/ 0 h 1474"/>
                      <a:gd name="T2" fmla="*/ 0 w 24"/>
                      <a:gd name="T3" fmla="*/ 1474 h 1474"/>
                      <a:gd name="T4" fmla="*/ 24 w 24"/>
                      <a:gd name="T5" fmla="*/ 1474 h 14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" h="1474">
                        <a:moveTo>
                          <a:pt x="0" y="0"/>
                        </a:moveTo>
                        <a:lnTo>
                          <a:pt x="0" y="1474"/>
                        </a:lnTo>
                        <a:lnTo>
                          <a:pt x="24" y="147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57" name="Freeform 1492"/>
                  <p:cNvSpPr>
                    <a:spLocks/>
                  </p:cNvSpPr>
                  <p:nvPr/>
                </p:nvSpPr>
                <p:spPr bwMode="auto">
                  <a:xfrm>
                    <a:off x="1671" y="-33249"/>
                    <a:ext cx="45" cy="2532"/>
                  </a:xfrm>
                  <a:custGeom>
                    <a:avLst/>
                    <a:gdLst>
                      <a:gd name="T0" fmla="*/ 0 w 45"/>
                      <a:gd name="T1" fmla="*/ 2532 h 2532"/>
                      <a:gd name="T2" fmla="*/ 0 w 45"/>
                      <a:gd name="T3" fmla="*/ 0 h 2532"/>
                      <a:gd name="T4" fmla="*/ 45 w 45"/>
                      <a:gd name="T5" fmla="*/ 0 h 25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5" h="2532">
                        <a:moveTo>
                          <a:pt x="0" y="2532"/>
                        </a:moveTo>
                        <a:lnTo>
                          <a:pt x="0" y="0"/>
                        </a:lnTo>
                        <a:lnTo>
                          <a:pt x="4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58" name="Rectangle 1493"/>
                  <p:cNvSpPr>
                    <a:spLocks noChangeArrowheads="1"/>
                  </p:cNvSpPr>
                  <p:nvPr/>
                </p:nvSpPr>
                <p:spPr bwMode="auto">
                  <a:xfrm>
                    <a:off x="1917" y="-28390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732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59" name="Freeform 1494"/>
                  <p:cNvSpPr>
                    <a:spLocks/>
                  </p:cNvSpPr>
                  <p:nvPr/>
                </p:nvSpPr>
                <p:spPr bwMode="auto">
                  <a:xfrm>
                    <a:off x="1869" y="-28341"/>
                    <a:ext cx="45" cy="51"/>
                  </a:xfrm>
                  <a:custGeom>
                    <a:avLst/>
                    <a:gdLst>
                      <a:gd name="T0" fmla="*/ 0 w 45"/>
                      <a:gd name="T1" fmla="*/ 51 h 51"/>
                      <a:gd name="T2" fmla="*/ 0 w 45"/>
                      <a:gd name="T3" fmla="*/ 0 h 51"/>
                      <a:gd name="T4" fmla="*/ 45 w 45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5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4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60" name="Rectangle 1495"/>
                  <p:cNvSpPr>
                    <a:spLocks noChangeArrowheads="1"/>
                  </p:cNvSpPr>
                  <p:nvPr/>
                </p:nvSpPr>
                <p:spPr bwMode="auto">
                  <a:xfrm>
                    <a:off x="1949" y="-28282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175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61" name="Freeform 1496"/>
                  <p:cNvSpPr>
                    <a:spLocks/>
                  </p:cNvSpPr>
                  <p:nvPr/>
                </p:nvSpPr>
                <p:spPr bwMode="auto">
                  <a:xfrm>
                    <a:off x="1869" y="-28284"/>
                    <a:ext cx="77" cy="51"/>
                  </a:xfrm>
                  <a:custGeom>
                    <a:avLst/>
                    <a:gdLst>
                      <a:gd name="T0" fmla="*/ 0 w 77"/>
                      <a:gd name="T1" fmla="*/ 0 h 51"/>
                      <a:gd name="T2" fmla="*/ 0 w 77"/>
                      <a:gd name="T3" fmla="*/ 51 h 51"/>
                      <a:gd name="T4" fmla="*/ 77 w 7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7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62" name="Freeform 1497"/>
                  <p:cNvSpPr>
                    <a:spLocks/>
                  </p:cNvSpPr>
                  <p:nvPr/>
                </p:nvSpPr>
                <p:spPr bwMode="auto">
                  <a:xfrm>
                    <a:off x="1746" y="-28287"/>
                    <a:ext cx="123" cy="105"/>
                  </a:xfrm>
                  <a:custGeom>
                    <a:avLst/>
                    <a:gdLst>
                      <a:gd name="T0" fmla="*/ 0 w 123"/>
                      <a:gd name="T1" fmla="*/ 105 h 105"/>
                      <a:gd name="T2" fmla="*/ 0 w 123"/>
                      <a:gd name="T3" fmla="*/ 0 h 105"/>
                      <a:gd name="T4" fmla="*/ 123 w 123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3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12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63" name="Rectangle 1498"/>
                  <p:cNvSpPr>
                    <a:spLocks noChangeArrowheads="1"/>
                  </p:cNvSpPr>
                  <p:nvPr/>
                </p:nvSpPr>
                <p:spPr bwMode="auto">
                  <a:xfrm>
                    <a:off x="2010" y="-281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2334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64" name="Freeform 1499"/>
                  <p:cNvSpPr>
                    <a:spLocks/>
                  </p:cNvSpPr>
                  <p:nvPr/>
                </p:nvSpPr>
                <p:spPr bwMode="auto">
                  <a:xfrm>
                    <a:off x="1811" y="-28125"/>
                    <a:ext cx="196" cy="51"/>
                  </a:xfrm>
                  <a:custGeom>
                    <a:avLst/>
                    <a:gdLst>
                      <a:gd name="T0" fmla="*/ 0 w 196"/>
                      <a:gd name="T1" fmla="*/ 51 h 51"/>
                      <a:gd name="T2" fmla="*/ 0 w 196"/>
                      <a:gd name="T3" fmla="*/ 0 h 51"/>
                      <a:gd name="T4" fmla="*/ 196 w 19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9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65" name="Rectangle 1500"/>
                  <p:cNvSpPr>
                    <a:spLocks noChangeArrowheads="1"/>
                  </p:cNvSpPr>
                  <p:nvPr/>
                </p:nvSpPr>
                <p:spPr bwMode="auto">
                  <a:xfrm>
                    <a:off x="1986" y="-280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6417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66" name="Freeform 1501"/>
                  <p:cNvSpPr>
                    <a:spLocks/>
                  </p:cNvSpPr>
                  <p:nvPr/>
                </p:nvSpPr>
                <p:spPr bwMode="auto">
                  <a:xfrm>
                    <a:off x="1811" y="-28068"/>
                    <a:ext cx="172" cy="51"/>
                  </a:xfrm>
                  <a:custGeom>
                    <a:avLst/>
                    <a:gdLst>
                      <a:gd name="T0" fmla="*/ 0 w 172"/>
                      <a:gd name="T1" fmla="*/ 0 h 51"/>
                      <a:gd name="T2" fmla="*/ 0 w 172"/>
                      <a:gd name="T3" fmla="*/ 51 h 51"/>
                      <a:gd name="T4" fmla="*/ 172 w 17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7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67" name="Freeform 1502"/>
                  <p:cNvSpPr>
                    <a:spLocks/>
                  </p:cNvSpPr>
                  <p:nvPr/>
                </p:nvSpPr>
                <p:spPr bwMode="auto">
                  <a:xfrm>
                    <a:off x="1746" y="-28176"/>
                    <a:ext cx="65" cy="105"/>
                  </a:xfrm>
                  <a:custGeom>
                    <a:avLst/>
                    <a:gdLst>
                      <a:gd name="T0" fmla="*/ 0 w 65"/>
                      <a:gd name="T1" fmla="*/ 0 h 105"/>
                      <a:gd name="T2" fmla="*/ 0 w 65"/>
                      <a:gd name="T3" fmla="*/ 105 h 105"/>
                      <a:gd name="T4" fmla="*/ 65 w 65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5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65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68" name="Freeform 1503"/>
                  <p:cNvSpPr>
                    <a:spLocks/>
                  </p:cNvSpPr>
                  <p:nvPr/>
                </p:nvSpPr>
                <p:spPr bwMode="auto">
                  <a:xfrm>
                    <a:off x="1671" y="-30711"/>
                    <a:ext cx="75" cy="2532"/>
                  </a:xfrm>
                  <a:custGeom>
                    <a:avLst/>
                    <a:gdLst>
                      <a:gd name="T0" fmla="*/ 0 w 75"/>
                      <a:gd name="T1" fmla="*/ 0 h 2532"/>
                      <a:gd name="T2" fmla="*/ 0 w 75"/>
                      <a:gd name="T3" fmla="*/ 2532 h 2532"/>
                      <a:gd name="T4" fmla="*/ 75 w 75"/>
                      <a:gd name="T5" fmla="*/ 2532 h 25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5" h="2532">
                        <a:moveTo>
                          <a:pt x="0" y="0"/>
                        </a:moveTo>
                        <a:lnTo>
                          <a:pt x="0" y="2532"/>
                        </a:lnTo>
                        <a:lnTo>
                          <a:pt x="75" y="25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69" name="Freeform 1504"/>
                  <p:cNvSpPr>
                    <a:spLocks/>
                  </p:cNvSpPr>
                  <p:nvPr/>
                </p:nvSpPr>
                <p:spPr bwMode="auto">
                  <a:xfrm>
                    <a:off x="1658" y="-30714"/>
                    <a:ext cx="13" cy="2368"/>
                  </a:xfrm>
                  <a:custGeom>
                    <a:avLst/>
                    <a:gdLst>
                      <a:gd name="T0" fmla="*/ 0 w 13"/>
                      <a:gd name="T1" fmla="*/ 2368 h 2368"/>
                      <a:gd name="T2" fmla="*/ 0 w 13"/>
                      <a:gd name="T3" fmla="*/ 0 h 2368"/>
                      <a:gd name="T4" fmla="*/ 13 w 13"/>
                      <a:gd name="T5" fmla="*/ 0 h 23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" h="2368">
                        <a:moveTo>
                          <a:pt x="0" y="2368"/>
                        </a:moveTo>
                        <a:lnTo>
                          <a:pt x="0" y="0"/>
                        </a:lnTo>
                        <a:lnTo>
                          <a:pt x="1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70" name="Rectangle 1505"/>
                  <p:cNvSpPr>
                    <a:spLocks noChangeArrowheads="1"/>
                  </p:cNvSpPr>
                  <p:nvPr/>
                </p:nvSpPr>
                <p:spPr bwMode="auto">
                  <a:xfrm>
                    <a:off x="1890" y="-279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1379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71" name="Freeform 1506"/>
                  <p:cNvSpPr>
                    <a:spLocks/>
                  </p:cNvSpPr>
                  <p:nvPr/>
                </p:nvSpPr>
                <p:spPr bwMode="auto">
                  <a:xfrm>
                    <a:off x="1791" y="-27909"/>
                    <a:ext cx="96" cy="51"/>
                  </a:xfrm>
                  <a:custGeom>
                    <a:avLst/>
                    <a:gdLst>
                      <a:gd name="T0" fmla="*/ 0 w 96"/>
                      <a:gd name="T1" fmla="*/ 51 h 51"/>
                      <a:gd name="T2" fmla="*/ 0 w 96"/>
                      <a:gd name="T3" fmla="*/ 0 h 51"/>
                      <a:gd name="T4" fmla="*/ 96 w 9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9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72" name="Rectangle 1507"/>
                  <p:cNvSpPr>
                    <a:spLocks noChangeArrowheads="1"/>
                  </p:cNvSpPr>
                  <p:nvPr/>
                </p:nvSpPr>
                <p:spPr bwMode="auto">
                  <a:xfrm>
                    <a:off x="2067" y="-278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5452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73" name="Freeform 1508"/>
                  <p:cNvSpPr>
                    <a:spLocks/>
                  </p:cNvSpPr>
                  <p:nvPr/>
                </p:nvSpPr>
                <p:spPr bwMode="auto">
                  <a:xfrm>
                    <a:off x="1791" y="-27852"/>
                    <a:ext cx="273" cy="51"/>
                  </a:xfrm>
                  <a:custGeom>
                    <a:avLst/>
                    <a:gdLst>
                      <a:gd name="T0" fmla="*/ 0 w 273"/>
                      <a:gd name="T1" fmla="*/ 0 h 51"/>
                      <a:gd name="T2" fmla="*/ 0 w 273"/>
                      <a:gd name="T3" fmla="*/ 51 h 51"/>
                      <a:gd name="T4" fmla="*/ 273 w 27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7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74" name="Freeform 1509"/>
                  <p:cNvSpPr>
                    <a:spLocks/>
                  </p:cNvSpPr>
                  <p:nvPr/>
                </p:nvSpPr>
                <p:spPr bwMode="auto">
                  <a:xfrm>
                    <a:off x="1685" y="-27855"/>
                    <a:ext cx="106" cy="1882"/>
                  </a:xfrm>
                  <a:custGeom>
                    <a:avLst/>
                    <a:gdLst>
                      <a:gd name="T0" fmla="*/ 0 w 106"/>
                      <a:gd name="T1" fmla="*/ 1882 h 1882"/>
                      <a:gd name="T2" fmla="*/ 0 w 106"/>
                      <a:gd name="T3" fmla="*/ 0 h 1882"/>
                      <a:gd name="T4" fmla="*/ 106 w 106"/>
                      <a:gd name="T5" fmla="*/ 0 h 18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6" h="1882">
                        <a:moveTo>
                          <a:pt x="0" y="1882"/>
                        </a:moveTo>
                        <a:lnTo>
                          <a:pt x="0" y="0"/>
                        </a:lnTo>
                        <a:lnTo>
                          <a:pt x="10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75" name="Rectangle 1510"/>
                  <p:cNvSpPr>
                    <a:spLocks noChangeArrowheads="1"/>
                  </p:cNvSpPr>
                  <p:nvPr/>
                </p:nvSpPr>
                <p:spPr bwMode="auto">
                  <a:xfrm>
                    <a:off x="2514" y="-277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2134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76" name="Freeform 1511"/>
                  <p:cNvSpPr>
                    <a:spLocks/>
                  </p:cNvSpPr>
                  <p:nvPr/>
                </p:nvSpPr>
                <p:spPr bwMode="auto">
                  <a:xfrm>
                    <a:off x="2178" y="-27693"/>
                    <a:ext cx="333" cy="51"/>
                  </a:xfrm>
                  <a:custGeom>
                    <a:avLst/>
                    <a:gdLst>
                      <a:gd name="T0" fmla="*/ 0 w 333"/>
                      <a:gd name="T1" fmla="*/ 51 h 51"/>
                      <a:gd name="T2" fmla="*/ 0 w 333"/>
                      <a:gd name="T3" fmla="*/ 0 h 51"/>
                      <a:gd name="T4" fmla="*/ 333 w 33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33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77" name="Rectangle 1512"/>
                  <p:cNvSpPr>
                    <a:spLocks noChangeArrowheads="1"/>
                  </p:cNvSpPr>
                  <p:nvPr/>
                </p:nvSpPr>
                <p:spPr bwMode="auto">
                  <a:xfrm>
                    <a:off x="2737" y="-276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6661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78" name="Freeform 1513"/>
                  <p:cNvSpPr>
                    <a:spLocks/>
                  </p:cNvSpPr>
                  <p:nvPr/>
                </p:nvSpPr>
                <p:spPr bwMode="auto">
                  <a:xfrm>
                    <a:off x="2178" y="-27636"/>
                    <a:ext cx="556" cy="51"/>
                  </a:xfrm>
                  <a:custGeom>
                    <a:avLst/>
                    <a:gdLst>
                      <a:gd name="T0" fmla="*/ 0 w 556"/>
                      <a:gd name="T1" fmla="*/ 0 h 51"/>
                      <a:gd name="T2" fmla="*/ 0 w 556"/>
                      <a:gd name="T3" fmla="*/ 51 h 51"/>
                      <a:gd name="T4" fmla="*/ 556 w 556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56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556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79" name="Freeform 1514"/>
                  <p:cNvSpPr>
                    <a:spLocks/>
                  </p:cNvSpPr>
                  <p:nvPr/>
                </p:nvSpPr>
                <p:spPr bwMode="auto">
                  <a:xfrm>
                    <a:off x="1985" y="-27639"/>
                    <a:ext cx="193" cy="78"/>
                  </a:xfrm>
                  <a:custGeom>
                    <a:avLst/>
                    <a:gdLst>
                      <a:gd name="T0" fmla="*/ 0 w 193"/>
                      <a:gd name="T1" fmla="*/ 78 h 78"/>
                      <a:gd name="T2" fmla="*/ 0 w 193"/>
                      <a:gd name="T3" fmla="*/ 0 h 78"/>
                      <a:gd name="T4" fmla="*/ 193 w 193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3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9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80" name="Rectangle 1515"/>
                  <p:cNvSpPr>
                    <a:spLocks noChangeArrowheads="1"/>
                  </p:cNvSpPr>
                  <p:nvPr/>
                </p:nvSpPr>
                <p:spPr bwMode="auto">
                  <a:xfrm>
                    <a:off x="2175" y="-275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4855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81" name="Freeform 1516"/>
                  <p:cNvSpPr>
                    <a:spLocks/>
                  </p:cNvSpPr>
                  <p:nvPr/>
                </p:nvSpPr>
                <p:spPr bwMode="auto">
                  <a:xfrm>
                    <a:off x="1985" y="-27555"/>
                    <a:ext cx="187" cy="78"/>
                  </a:xfrm>
                  <a:custGeom>
                    <a:avLst/>
                    <a:gdLst>
                      <a:gd name="T0" fmla="*/ 0 w 187"/>
                      <a:gd name="T1" fmla="*/ 0 h 78"/>
                      <a:gd name="T2" fmla="*/ 0 w 187"/>
                      <a:gd name="T3" fmla="*/ 78 h 78"/>
                      <a:gd name="T4" fmla="*/ 187 w 187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7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87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82" name="Freeform 1517"/>
                  <p:cNvSpPr>
                    <a:spLocks/>
                  </p:cNvSpPr>
                  <p:nvPr/>
                </p:nvSpPr>
                <p:spPr bwMode="auto">
                  <a:xfrm>
                    <a:off x="1889" y="-27558"/>
                    <a:ext cx="96" cy="91"/>
                  </a:xfrm>
                  <a:custGeom>
                    <a:avLst/>
                    <a:gdLst>
                      <a:gd name="T0" fmla="*/ 0 w 96"/>
                      <a:gd name="T1" fmla="*/ 91 h 91"/>
                      <a:gd name="T2" fmla="*/ 0 w 96"/>
                      <a:gd name="T3" fmla="*/ 0 h 91"/>
                      <a:gd name="T4" fmla="*/ 96 w 96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6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9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83" name="Rectangle 1518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-274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6985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84" name="Freeform 1519"/>
                  <p:cNvSpPr>
                    <a:spLocks/>
                  </p:cNvSpPr>
                  <p:nvPr/>
                </p:nvSpPr>
                <p:spPr bwMode="auto">
                  <a:xfrm>
                    <a:off x="1889" y="-27461"/>
                    <a:ext cx="451" cy="92"/>
                  </a:xfrm>
                  <a:custGeom>
                    <a:avLst/>
                    <a:gdLst>
                      <a:gd name="T0" fmla="*/ 0 w 451"/>
                      <a:gd name="T1" fmla="*/ 0 h 92"/>
                      <a:gd name="T2" fmla="*/ 0 w 451"/>
                      <a:gd name="T3" fmla="*/ 92 h 92"/>
                      <a:gd name="T4" fmla="*/ 451 w 451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51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451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85" name="Freeform 1520"/>
                  <p:cNvSpPr>
                    <a:spLocks/>
                  </p:cNvSpPr>
                  <p:nvPr/>
                </p:nvSpPr>
                <p:spPr bwMode="auto">
                  <a:xfrm>
                    <a:off x="1832" y="-27464"/>
                    <a:ext cx="57" cy="98"/>
                  </a:xfrm>
                  <a:custGeom>
                    <a:avLst/>
                    <a:gdLst>
                      <a:gd name="T0" fmla="*/ 0 w 57"/>
                      <a:gd name="T1" fmla="*/ 98 h 98"/>
                      <a:gd name="T2" fmla="*/ 0 w 57"/>
                      <a:gd name="T3" fmla="*/ 0 h 98"/>
                      <a:gd name="T4" fmla="*/ 57 w 57"/>
                      <a:gd name="T5" fmla="*/ 0 h 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98">
                        <a:moveTo>
                          <a:pt x="0" y="98"/>
                        </a:moveTo>
                        <a:lnTo>
                          <a:pt x="0" y="0"/>
                        </a:lnTo>
                        <a:lnTo>
                          <a:pt x="5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86" name="Rectangle 1521"/>
                  <p:cNvSpPr>
                    <a:spLocks noChangeArrowheads="1"/>
                  </p:cNvSpPr>
                  <p:nvPr/>
                </p:nvSpPr>
                <p:spPr bwMode="auto">
                  <a:xfrm>
                    <a:off x="1991" y="-273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3755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87" name="Freeform 1522"/>
                  <p:cNvSpPr>
                    <a:spLocks/>
                  </p:cNvSpPr>
                  <p:nvPr/>
                </p:nvSpPr>
                <p:spPr bwMode="auto">
                  <a:xfrm>
                    <a:off x="1832" y="-27360"/>
                    <a:ext cx="156" cy="99"/>
                  </a:xfrm>
                  <a:custGeom>
                    <a:avLst/>
                    <a:gdLst>
                      <a:gd name="T0" fmla="*/ 0 w 156"/>
                      <a:gd name="T1" fmla="*/ 0 h 99"/>
                      <a:gd name="T2" fmla="*/ 0 w 156"/>
                      <a:gd name="T3" fmla="*/ 99 h 99"/>
                      <a:gd name="T4" fmla="*/ 156 w 156"/>
                      <a:gd name="T5" fmla="*/ 99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6" h="99">
                        <a:moveTo>
                          <a:pt x="0" y="0"/>
                        </a:moveTo>
                        <a:lnTo>
                          <a:pt x="0" y="99"/>
                        </a:lnTo>
                        <a:lnTo>
                          <a:pt x="156" y="9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88" name="Freeform 1523"/>
                  <p:cNvSpPr>
                    <a:spLocks/>
                  </p:cNvSpPr>
                  <p:nvPr/>
                </p:nvSpPr>
                <p:spPr bwMode="auto">
                  <a:xfrm>
                    <a:off x="1827" y="-27363"/>
                    <a:ext cx="5" cy="129"/>
                  </a:xfrm>
                  <a:custGeom>
                    <a:avLst/>
                    <a:gdLst>
                      <a:gd name="T0" fmla="*/ 0 w 5"/>
                      <a:gd name="T1" fmla="*/ 129 h 129"/>
                      <a:gd name="T2" fmla="*/ 0 w 5"/>
                      <a:gd name="T3" fmla="*/ 0 h 129"/>
                      <a:gd name="T4" fmla="*/ 5 w 5"/>
                      <a:gd name="T5" fmla="*/ 0 h 1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" h="129">
                        <a:moveTo>
                          <a:pt x="0" y="129"/>
                        </a:moveTo>
                        <a:lnTo>
                          <a:pt x="0" y="0"/>
                        </a:lnTo>
                        <a:lnTo>
                          <a:pt x="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89" name="Rectangle 1524"/>
                  <p:cNvSpPr>
                    <a:spLocks noChangeArrowheads="1"/>
                  </p:cNvSpPr>
                  <p:nvPr/>
                </p:nvSpPr>
                <p:spPr bwMode="auto">
                  <a:xfrm>
                    <a:off x="2163" y="-272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5333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90" name="Freeform 1525"/>
                  <p:cNvSpPr>
                    <a:spLocks/>
                  </p:cNvSpPr>
                  <p:nvPr/>
                </p:nvSpPr>
                <p:spPr bwMode="auto">
                  <a:xfrm>
                    <a:off x="1917" y="-27153"/>
                    <a:ext cx="243" cy="51"/>
                  </a:xfrm>
                  <a:custGeom>
                    <a:avLst/>
                    <a:gdLst>
                      <a:gd name="T0" fmla="*/ 0 w 243"/>
                      <a:gd name="T1" fmla="*/ 51 h 51"/>
                      <a:gd name="T2" fmla="*/ 0 w 243"/>
                      <a:gd name="T3" fmla="*/ 0 h 51"/>
                      <a:gd name="T4" fmla="*/ 243 w 24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4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91" name="Rectangle 1526"/>
                  <p:cNvSpPr>
                    <a:spLocks noChangeArrowheads="1"/>
                  </p:cNvSpPr>
                  <p:nvPr/>
                </p:nvSpPr>
                <p:spPr bwMode="auto">
                  <a:xfrm>
                    <a:off x="2301" y="-270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6524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92" name="Freeform 1527"/>
                  <p:cNvSpPr>
                    <a:spLocks/>
                  </p:cNvSpPr>
                  <p:nvPr/>
                </p:nvSpPr>
                <p:spPr bwMode="auto">
                  <a:xfrm>
                    <a:off x="1917" y="-27096"/>
                    <a:ext cx="381" cy="51"/>
                  </a:xfrm>
                  <a:custGeom>
                    <a:avLst/>
                    <a:gdLst>
                      <a:gd name="T0" fmla="*/ 0 w 381"/>
                      <a:gd name="T1" fmla="*/ 0 h 51"/>
                      <a:gd name="T2" fmla="*/ 0 w 381"/>
                      <a:gd name="T3" fmla="*/ 51 h 51"/>
                      <a:gd name="T4" fmla="*/ 381 w 381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81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381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93" name="Freeform 1528"/>
                  <p:cNvSpPr>
                    <a:spLocks/>
                  </p:cNvSpPr>
                  <p:nvPr/>
                </p:nvSpPr>
                <p:spPr bwMode="auto">
                  <a:xfrm>
                    <a:off x="1827" y="-27228"/>
                    <a:ext cx="90" cy="129"/>
                  </a:xfrm>
                  <a:custGeom>
                    <a:avLst/>
                    <a:gdLst>
                      <a:gd name="T0" fmla="*/ 0 w 90"/>
                      <a:gd name="T1" fmla="*/ 0 h 129"/>
                      <a:gd name="T2" fmla="*/ 0 w 90"/>
                      <a:gd name="T3" fmla="*/ 129 h 129"/>
                      <a:gd name="T4" fmla="*/ 90 w 90"/>
                      <a:gd name="T5" fmla="*/ 129 h 1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0" h="129">
                        <a:moveTo>
                          <a:pt x="0" y="0"/>
                        </a:moveTo>
                        <a:lnTo>
                          <a:pt x="0" y="129"/>
                        </a:lnTo>
                        <a:lnTo>
                          <a:pt x="90" y="12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94" name="Freeform 1529"/>
                  <p:cNvSpPr>
                    <a:spLocks/>
                  </p:cNvSpPr>
                  <p:nvPr/>
                </p:nvSpPr>
                <p:spPr bwMode="auto">
                  <a:xfrm>
                    <a:off x="1805" y="-27231"/>
                    <a:ext cx="22" cy="204"/>
                  </a:xfrm>
                  <a:custGeom>
                    <a:avLst/>
                    <a:gdLst>
                      <a:gd name="T0" fmla="*/ 0 w 22"/>
                      <a:gd name="T1" fmla="*/ 204 h 204"/>
                      <a:gd name="T2" fmla="*/ 0 w 22"/>
                      <a:gd name="T3" fmla="*/ 0 h 204"/>
                      <a:gd name="T4" fmla="*/ 22 w 22"/>
                      <a:gd name="T5" fmla="*/ 0 h 2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" h="204">
                        <a:moveTo>
                          <a:pt x="0" y="204"/>
                        </a:moveTo>
                        <a:lnTo>
                          <a:pt x="0" y="0"/>
                        </a:lnTo>
                        <a:lnTo>
                          <a:pt x="2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95" name="Rectangle 1530"/>
                  <p:cNvSpPr>
                    <a:spLocks noChangeArrowheads="1"/>
                  </p:cNvSpPr>
                  <p:nvPr/>
                </p:nvSpPr>
                <p:spPr bwMode="auto">
                  <a:xfrm>
                    <a:off x="1898" y="-269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2170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96" name="Freeform 1531"/>
                  <p:cNvSpPr>
                    <a:spLocks/>
                  </p:cNvSpPr>
                  <p:nvPr/>
                </p:nvSpPr>
                <p:spPr bwMode="auto">
                  <a:xfrm>
                    <a:off x="1851" y="-26937"/>
                    <a:ext cx="44" cy="118"/>
                  </a:xfrm>
                  <a:custGeom>
                    <a:avLst/>
                    <a:gdLst>
                      <a:gd name="T0" fmla="*/ 0 w 44"/>
                      <a:gd name="T1" fmla="*/ 118 h 118"/>
                      <a:gd name="T2" fmla="*/ 0 w 44"/>
                      <a:gd name="T3" fmla="*/ 0 h 118"/>
                      <a:gd name="T4" fmla="*/ 44 w 44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4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4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97" name="Rectangle 1532"/>
                  <p:cNvSpPr>
                    <a:spLocks noChangeArrowheads="1"/>
                  </p:cNvSpPr>
                  <p:nvPr/>
                </p:nvSpPr>
                <p:spPr bwMode="auto">
                  <a:xfrm>
                    <a:off x="2105" y="-268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7077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398" name="Freeform 1533"/>
                  <p:cNvSpPr>
                    <a:spLocks/>
                  </p:cNvSpPr>
                  <p:nvPr/>
                </p:nvSpPr>
                <p:spPr bwMode="auto">
                  <a:xfrm>
                    <a:off x="1898" y="-26829"/>
                    <a:ext cx="204" cy="132"/>
                  </a:xfrm>
                  <a:custGeom>
                    <a:avLst/>
                    <a:gdLst>
                      <a:gd name="T0" fmla="*/ 0 w 204"/>
                      <a:gd name="T1" fmla="*/ 132 h 132"/>
                      <a:gd name="T2" fmla="*/ 0 w 204"/>
                      <a:gd name="T3" fmla="*/ 0 h 132"/>
                      <a:gd name="T4" fmla="*/ 204 w 204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4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20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99" name="Rectangle 1534"/>
                  <p:cNvSpPr>
                    <a:spLocks noChangeArrowheads="1"/>
                  </p:cNvSpPr>
                  <p:nvPr/>
                </p:nvSpPr>
                <p:spPr bwMode="auto">
                  <a:xfrm>
                    <a:off x="2349" y="-267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6204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00" name="Freeform 1535"/>
                  <p:cNvSpPr>
                    <a:spLocks/>
                  </p:cNvSpPr>
                  <p:nvPr/>
                </p:nvSpPr>
                <p:spPr bwMode="auto">
                  <a:xfrm>
                    <a:off x="2049" y="-26721"/>
                    <a:ext cx="297" cy="51"/>
                  </a:xfrm>
                  <a:custGeom>
                    <a:avLst/>
                    <a:gdLst>
                      <a:gd name="T0" fmla="*/ 0 w 297"/>
                      <a:gd name="T1" fmla="*/ 51 h 51"/>
                      <a:gd name="T2" fmla="*/ 0 w 297"/>
                      <a:gd name="T3" fmla="*/ 0 h 51"/>
                      <a:gd name="T4" fmla="*/ 297 w 29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9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01" name="Rectangle 1536"/>
                  <p:cNvSpPr>
                    <a:spLocks noChangeArrowheads="1"/>
                  </p:cNvSpPr>
                  <p:nvPr/>
                </p:nvSpPr>
                <p:spPr bwMode="auto">
                  <a:xfrm>
                    <a:off x="2252" y="-266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6130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02" name="Freeform 1537"/>
                  <p:cNvSpPr>
                    <a:spLocks/>
                  </p:cNvSpPr>
                  <p:nvPr/>
                </p:nvSpPr>
                <p:spPr bwMode="auto">
                  <a:xfrm>
                    <a:off x="2049" y="-26664"/>
                    <a:ext cx="200" cy="51"/>
                  </a:xfrm>
                  <a:custGeom>
                    <a:avLst/>
                    <a:gdLst>
                      <a:gd name="T0" fmla="*/ 0 w 200"/>
                      <a:gd name="T1" fmla="*/ 0 h 51"/>
                      <a:gd name="T2" fmla="*/ 0 w 200"/>
                      <a:gd name="T3" fmla="*/ 51 h 51"/>
                      <a:gd name="T4" fmla="*/ 200 w 20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0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03" name="Freeform 1538"/>
                  <p:cNvSpPr>
                    <a:spLocks/>
                  </p:cNvSpPr>
                  <p:nvPr/>
                </p:nvSpPr>
                <p:spPr bwMode="auto">
                  <a:xfrm>
                    <a:off x="2037" y="-26667"/>
                    <a:ext cx="12" cy="105"/>
                  </a:xfrm>
                  <a:custGeom>
                    <a:avLst/>
                    <a:gdLst>
                      <a:gd name="T0" fmla="*/ 0 w 12"/>
                      <a:gd name="T1" fmla="*/ 105 h 105"/>
                      <a:gd name="T2" fmla="*/ 0 w 12"/>
                      <a:gd name="T3" fmla="*/ 0 h 105"/>
                      <a:gd name="T4" fmla="*/ 12 w 12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1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04" name="Rectangle 1539"/>
                  <p:cNvSpPr>
                    <a:spLocks noChangeArrowheads="1"/>
                  </p:cNvSpPr>
                  <p:nvPr/>
                </p:nvSpPr>
                <p:spPr bwMode="auto">
                  <a:xfrm>
                    <a:off x="2211" y="-265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5985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05" name="Freeform 1540"/>
                  <p:cNvSpPr>
                    <a:spLocks/>
                  </p:cNvSpPr>
                  <p:nvPr/>
                </p:nvSpPr>
                <p:spPr bwMode="auto">
                  <a:xfrm>
                    <a:off x="2208" y="-26505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06" name="Rectangle 1541"/>
                  <p:cNvSpPr>
                    <a:spLocks noChangeArrowheads="1"/>
                  </p:cNvSpPr>
                  <p:nvPr/>
                </p:nvSpPr>
                <p:spPr bwMode="auto">
                  <a:xfrm>
                    <a:off x="2211" y="-264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4081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07" name="Freeform 1542"/>
                  <p:cNvSpPr>
                    <a:spLocks/>
                  </p:cNvSpPr>
                  <p:nvPr/>
                </p:nvSpPr>
                <p:spPr bwMode="auto">
                  <a:xfrm>
                    <a:off x="2208" y="-26448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08" name="Freeform 1543"/>
                  <p:cNvSpPr>
                    <a:spLocks/>
                  </p:cNvSpPr>
                  <p:nvPr/>
                </p:nvSpPr>
                <p:spPr bwMode="auto">
                  <a:xfrm>
                    <a:off x="2037" y="-26556"/>
                    <a:ext cx="171" cy="105"/>
                  </a:xfrm>
                  <a:custGeom>
                    <a:avLst/>
                    <a:gdLst>
                      <a:gd name="T0" fmla="*/ 0 w 171"/>
                      <a:gd name="T1" fmla="*/ 0 h 105"/>
                      <a:gd name="T2" fmla="*/ 0 w 171"/>
                      <a:gd name="T3" fmla="*/ 105 h 105"/>
                      <a:gd name="T4" fmla="*/ 171 w 171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1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171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09" name="Freeform 1544"/>
                  <p:cNvSpPr>
                    <a:spLocks/>
                  </p:cNvSpPr>
                  <p:nvPr/>
                </p:nvSpPr>
                <p:spPr bwMode="auto">
                  <a:xfrm>
                    <a:off x="1898" y="-26691"/>
                    <a:ext cx="139" cy="132"/>
                  </a:xfrm>
                  <a:custGeom>
                    <a:avLst/>
                    <a:gdLst>
                      <a:gd name="T0" fmla="*/ 0 w 139"/>
                      <a:gd name="T1" fmla="*/ 0 h 132"/>
                      <a:gd name="T2" fmla="*/ 0 w 139"/>
                      <a:gd name="T3" fmla="*/ 132 h 132"/>
                      <a:gd name="T4" fmla="*/ 139 w 139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9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139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10" name="Freeform 1545"/>
                  <p:cNvSpPr>
                    <a:spLocks/>
                  </p:cNvSpPr>
                  <p:nvPr/>
                </p:nvSpPr>
                <p:spPr bwMode="auto">
                  <a:xfrm>
                    <a:off x="1851" y="-26813"/>
                    <a:ext cx="47" cy="119"/>
                  </a:xfrm>
                  <a:custGeom>
                    <a:avLst/>
                    <a:gdLst>
                      <a:gd name="T0" fmla="*/ 0 w 47"/>
                      <a:gd name="T1" fmla="*/ 0 h 119"/>
                      <a:gd name="T2" fmla="*/ 0 w 47"/>
                      <a:gd name="T3" fmla="*/ 119 h 119"/>
                      <a:gd name="T4" fmla="*/ 47 w 47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47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11" name="Freeform 1546"/>
                  <p:cNvSpPr>
                    <a:spLocks/>
                  </p:cNvSpPr>
                  <p:nvPr/>
                </p:nvSpPr>
                <p:spPr bwMode="auto">
                  <a:xfrm>
                    <a:off x="1805" y="-27021"/>
                    <a:ext cx="46" cy="205"/>
                  </a:xfrm>
                  <a:custGeom>
                    <a:avLst/>
                    <a:gdLst>
                      <a:gd name="T0" fmla="*/ 0 w 46"/>
                      <a:gd name="T1" fmla="*/ 0 h 205"/>
                      <a:gd name="T2" fmla="*/ 0 w 46"/>
                      <a:gd name="T3" fmla="*/ 205 h 205"/>
                      <a:gd name="T4" fmla="*/ 46 w 46"/>
                      <a:gd name="T5" fmla="*/ 205 h 2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6" h="205">
                        <a:moveTo>
                          <a:pt x="0" y="0"/>
                        </a:moveTo>
                        <a:lnTo>
                          <a:pt x="0" y="205"/>
                        </a:lnTo>
                        <a:lnTo>
                          <a:pt x="46" y="2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12" name="Freeform 1547"/>
                  <p:cNvSpPr>
                    <a:spLocks/>
                  </p:cNvSpPr>
                  <p:nvPr/>
                </p:nvSpPr>
                <p:spPr bwMode="auto">
                  <a:xfrm>
                    <a:off x="1778" y="-27024"/>
                    <a:ext cx="27" cy="477"/>
                  </a:xfrm>
                  <a:custGeom>
                    <a:avLst/>
                    <a:gdLst>
                      <a:gd name="T0" fmla="*/ 0 w 27"/>
                      <a:gd name="T1" fmla="*/ 477 h 477"/>
                      <a:gd name="T2" fmla="*/ 0 w 27"/>
                      <a:gd name="T3" fmla="*/ 0 h 477"/>
                      <a:gd name="T4" fmla="*/ 27 w 27"/>
                      <a:gd name="T5" fmla="*/ 0 h 4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" h="477">
                        <a:moveTo>
                          <a:pt x="0" y="477"/>
                        </a:moveTo>
                        <a:lnTo>
                          <a:pt x="0" y="0"/>
                        </a:lnTo>
                        <a:lnTo>
                          <a:pt x="2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13" name="Rectangle 1548"/>
                  <p:cNvSpPr>
                    <a:spLocks noChangeArrowheads="1"/>
                  </p:cNvSpPr>
                  <p:nvPr/>
                </p:nvSpPr>
                <p:spPr bwMode="auto">
                  <a:xfrm>
                    <a:off x="1986" y="-263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3507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14" name="Freeform 1549"/>
                  <p:cNvSpPr>
                    <a:spLocks/>
                  </p:cNvSpPr>
                  <p:nvPr/>
                </p:nvSpPr>
                <p:spPr bwMode="auto">
                  <a:xfrm>
                    <a:off x="1983" y="-2628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15" name="Rectangle 1550"/>
                  <p:cNvSpPr>
                    <a:spLocks noChangeArrowheads="1"/>
                  </p:cNvSpPr>
                  <p:nvPr/>
                </p:nvSpPr>
                <p:spPr bwMode="auto">
                  <a:xfrm>
                    <a:off x="1986" y="-26230"/>
                    <a:ext cx="1604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3 BAH75547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Desulfovibrio magneticus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RS-1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16" name="Freeform 1551"/>
                  <p:cNvSpPr>
                    <a:spLocks/>
                  </p:cNvSpPr>
                  <p:nvPr/>
                </p:nvSpPr>
                <p:spPr bwMode="auto">
                  <a:xfrm>
                    <a:off x="1983" y="-2623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17" name="Freeform 1552"/>
                  <p:cNvSpPr>
                    <a:spLocks/>
                  </p:cNvSpPr>
                  <p:nvPr/>
                </p:nvSpPr>
                <p:spPr bwMode="auto">
                  <a:xfrm>
                    <a:off x="1859" y="-26235"/>
                    <a:ext cx="124" cy="168"/>
                  </a:xfrm>
                  <a:custGeom>
                    <a:avLst/>
                    <a:gdLst>
                      <a:gd name="T0" fmla="*/ 0 w 124"/>
                      <a:gd name="T1" fmla="*/ 168 h 168"/>
                      <a:gd name="T2" fmla="*/ 0 w 124"/>
                      <a:gd name="T3" fmla="*/ 0 h 168"/>
                      <a:gd name="T4" fmla="*/ 124 w 124"/>
                      <a:gd name="T5" fmla="*/ 0 h 1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4" h="168">
                        <a:moveTo>
                          <a:pt x="0" y="168"/>
                        </a:moveTo>
                        <a:lnTo>
                          <a:pt x="0" y="0"/>
                        </a:lnTo>
                        <a:lnTo>
                          <a:pt x="12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18" name="Rectangle 1553"/>
                  <p:cNvSpPr>
                    <a:spLocks noChangeArrowheads="1"/>
                  </p:cNvSpPr>
                  <p:nvPr/>
                </p:nvSpPr>
                <p:spPr bwMode="auto">
                  <a:xfrm>
                    <a:off x="2187" y="-26122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834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19" name="Freeform 1554"/>
                  <p:cNvSpPr>
                    <a:spLocks/>
                  </p:cNvSpPr>
                  <p:nvPr/>
                </p:nvSpPr>
                <p:spPr bwMode="auto">
                  <a:xfrm>
                    <a:off x="1974" y="-26073"/>
                    <a:ext cx="210" cy="51"/>
                  </a:xfrm>
                  <a:custGeom>
                    <a:avLst/>
                    <a:gdLst>
                      <a:gd name="T0" fmla="*/ 0 w 210"/>
                      <a:gd name="T1" fmla="*/ 51 h 51"/>
                      <a:gd name="T2" fmla="*/ 0 w 210"/>
                      <a:gd name="T3" fmla="*/ 0 h 51"/>
                      <a:gd name="T4" fmla="*/ 210 w 210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0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1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20" name="Rectangle 1555"/>
                  <p:cNvSpPr>
                    <a:spLocks noChangeArrowheads="1"/>
                  </p:cNvSpPr>
                  <p:nvPr/>
                </p:nvSpPr>
                <p:spPr bwMode="auto">
                  <a:xfrm>
                    <a:off x="2136" y="-260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1103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21" name="Freeform 1556"/>
                  <p:cNvSpPr>
                    <a:spLocks/>
                  </p:cNvSpPr>
                  <p:nvPr/>
                </p:nvSpPr>
                <p:spPr bwMode="auto">
                  <a:xfrm>
                    <a:off x="1974" y="-26016"/>
                    <a:ext cx="159" cy="51"/>
                  </a:xfrm>
                  <a:custGeom>
                    <a:avLst/>
                    <a:gdLst>
                      <a:gd name="T0" fmla="*/ 0 w 159"/>
                      <a:gd name="T1" fmla="*/ 0 h 51"/>
                      <a:gd name="T2" fmla="*/ 0 w 159"/>
                      <a:gd name="T3" fmla="*/ 51 h 51"/>
                      <a:gd name="T4" fmla="*/ 159 w 15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5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22" name="Freeform 1557"/>
                  <p:cNvSpPr>
                    <a:spLocks/>
                  </p:cNvSpPr>
                  <p:nvPr/>
                </p:nvSpPr>
                <p:spPr bwMode="auto">
                  <a:xfrm>
                    <a:off x="1911" y="-26019"/>
                    <a:ext cx="63" cy="124"/>
                  </a:xfrm>
                  <a:custGeom>
                    <a:avLst/>
                    <a:gdLst>
                      <a:gd name="T0" fmla="*/ 0 w 63"/>
                      <a:gd name="T1" fmla="*/ 124 h 124"/>
                      <a:gd name="T2" fmla="*/ 0 w 63"/>
                      <a:gd name="T3" fmla="*/ 0 h 124"/>
                      <a:gd name="T4" fmla="*/ 63 w 63"/>
                      <a:gd name="T5" fmla="*/ 0 h 1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3" h="124">
                        <a:moveTo>
                          <a:pt x="0" y="124"/>
                        </a:moveTo>
                        <a:lnTo>
                          <a:pt x="0" y="0"/>
                        </a:lnTo>
                        <a:lnTo>
                          <a:pt x="6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23" name="Rectangle 1558"/>
                  <p:cNvSpPr>
                    <a:spLocks noChangeArrowheads="1"/>
                  </p:cNvSpPr>
                  <p:nvPr/>
                </p:nvSpPr>
                <p:spPr bwMode="auto">
                  <a:xfrm>
                    <a:off x="2028" y="-259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4497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24" name="Freeform 1559"/>
                  <p:cNvSpPr>
                    <a:spLocks/>
                  </p:cNvSpPr>
                  <p:nvPr/>
                </p:nvSpPr>
                <p:spPr bwMode="auto">
                  <a:xfrm>
                    <a:off x="1943" y="-25857"/>
                    <a:ext cx="82" cy="91"/>
                  </a:xfrm>
                  <a:custGeom>
                    <a:avLst/>
                    <a:gdLst>
                      <a:gd name="T0" fmla="*/ 0 w 82"/>
                      <a:gd name="T1" fmla="*/ 91 h 91"/>
                      <a:gd name="T2" fmla="*/ 0 w 82"/>
                      <a:gd name="T3" fmla="*/ 0 h 91"/>
                      <a:gd name="T4" fmla="*/ 82 w 82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2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8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25" name="Rectangle 1560"/>
                  <p:cNvSpPr>
                    <a:spLocks noChangeArrowheads="1"/>
                  </p:cNvSpPr>
                  <p:nvPr/>
                </p:nvSpPr>
                <p:spPr bwMode="auto">
                  <a:xfrm>
                    <a:off x="2133" y="-257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3242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26" name="Freeform 1561"/>
                  <p:cNvSpPr>
                    <a:spLocks/>
                  </p:cNvSpPr>
                  <p:nvPr/>
                </p:nvSpPr>
                <p:spPr bwMode="auto">
                  <a:xfrm>
                    <a:off x="1982" y="-25749"/>
                    <a:ext cx="148" cy="78"/>
                  </a:xfrm>
                  <a:custGeom>
                    <a:avLst/>
                    <a:gdLst>
                      <a:gd name="T0" fmla="*/ 0 w 148"/>
                      <a:gd name="T1" fmla="*/ 78 h 78"/>
                      <a:gd name="T2" fmla="*/ 0 w 148"/>
                      <a:gd name="T3" fmla="*/ 0 h 78"/>
                      <a:gd name="T4" fmla="*/ 148 w 148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8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4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27" name="Rectangle 1562"/>
                  <p:cNvSpPr>
                    <a:spLocks noChangeArrowheads="1"/>
                  </p:cNvSpPr>
                  <p:nvPr/>
                </p:nvSpPr>
                <p:spPr bwMode="auto">
                  <a:xfrm>
                    <a:off x="2234" y="-256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4537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28" name="Freeform 1563"/>
                  <p:cNvSpPr>
                    <a:spLocks/>
                  </p:cNvSpPr>
                  <p:nvPr/>
                </p:nvSpPr>
                <p:spPr bwMode="auto">
                  <a:xfrm>
                    <a:off x="2018" y="-25641"/>
                    <a:ext cx="213" cy="51"/>
                  </a:xfrm>
                  <a:custGeom>
                    <a:avLst/>
                    <a:gdLst>
                      <a:gd name="T0" fmla="*/ 0 w 213"/>
                      <a:gd name="T1" fmla="*/ 51 h 51"/>
                      <a:gd name="T2" fmla="*/ 0 w 213"/>
                      <a:gd name="T3" fmla="*/ 0 h 51"/>
                      <a:gd name="T4" fmla="*/ 213 w 21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1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29" name="Rectangle 1564"/>
                  <p:cNvSpPr>
                    <a:spLocks noChangeArrowheads="1"/>
                  </p:cNvSpPr>
                  <p:nvPr/>
                </p:nvSpPr>
                <p:spPr bwMode="auto">
                  <a:xfrm>
                    <a:off x="2175" y="-255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6904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30" name="Freeform 1565"/>
                  <p:cNvSpPr>
                    <a:spLocks/>
                  </p:cNvSpPr>
                  <p:nvPr/>
                </p:nvSpPr>
                <p:spPr bwMode="auto">
                  <a:xfrm>
                    <a:off x="2018" y="-25584"/>
                    <a:ext cx="154" cy="51"/>
                  </a:xfrm>
                  <a:custGeom>
                    <a:avLst/>
                    <a:gdLst>
                      <a:gd name="T0" fmla="*/ 0 w 154"/>
                      <a:gd name="T1" fmla="*/ 0 h 51"/>
                      <a:gd name="T2" fmla="*/ 0 w 154"/>
                      <a:gd name="T3" fmla="*/ 51 h 51"/>
                      <a:gd name="T4" fmla="*/ 154 w 15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5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31" name="Freeform 1566"/>
                  <p:cNvSpPr>
                    <a:spLocks/>
                  </p:cNvSpPr>
                  <p:nvPr/>
                </p:nvSpPr>
                <p:spPr bwMode="auto">
                  <a:xfrm>
                    <a:off x="1982" y="-25665"/>
                    <a:ext cx="36" cy="78"/>
                  </a:xfrm>
                  <a:custGeom>
                    <a:avLst/>
                    <a:gdLst>
                      <a:gd name="T0" fmla="*/ 0 w 36"/>
                      <a:gd name="T1" fmla="*/ 0 h 78"/>
                      <a:gd name="T2" fmla="*/ 0 w 36"/>
                      <a:gd name="T3" fmla="*/ 78 h 78"/>
                      <a:gd name="T4" fmla="*/ 36 w 36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6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32" name="Freeform 1567"/>
                  <p:cNvSpPr>
                    <a:spLocks/>
                  </p:cNvSpPr>
                  <p:nvPr/>
                </p:nvSpPr>
                <p:spPr bwMode="auto">
                  <a:xfrm>
                    <a:off x="1943" y="-25760"/>
                    <a:ext cx="39" cy="92"/>
                  </a:xfrm>
                  <a:custGeom>
                    <a:avLst/>
                    <a:gdLst>
                      <a:gd name="T0" fmla="*/ 0 w 39"/>
                      <a:gd name="T1" fmla="*/ 0 h 92"/>
                      <a:gd name="T2" fmla="*/ 0 w 39"/>
                      <a:gd name="T3" fmla="*/ 92 h 92"/>
                      <a:gd name="T4" fmla="*/ 39 w 39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39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33" name="Freeform 1568"/>
                  <p:cNvSpPr>
                    <a:spLocks/>
                  </p:cNvSpPr>
                  <p:nvPr/>
                </p:nvSpPr>
                <p:spPr bwMode="auto">
                  <a:xfrm>
                    <a:off x="1911" y="-25889"/>
                    <a:ext cx="32" cy="126"/>
                  </a:xfrm>
                  <a:custGeom>
                    <a:avLst/>
                    <a:gdLst>
                      <a:gd name="T0" fmla="*/ 0 w 32"/>
                      <a:gd name="T1" fmla="*/ 0 h 126"/>
                      <a:gd name="T2" fmla="*/ 0 w 32"/>
                      <a:gd name="T3" fmla="*/ 126 h 126"/>
                      <a:gd name="T4" fmla="*/ 32 w 32"/>
                      <a:gd name="T5" fmla="*/ 126 h 1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2" h="126">
                        <a:moveTo>
                          <a:pt x="0" y="0"/>
                        </a:moveTo>
                        <a:lnTo>
                          <a:pt x="0" y="126"/>
                        </a:lnTo>
                        <a:lnTo>
                          <a:pt x="32" y="12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34" name="Freeform 1569"/>
                  <p:cNvSpPr>
                    <a:spLocks/>
                  </p:cNvSpPr>
                  <p:nvPr/>
                </p:nvSpPr>
                <p:spPr bwMode="auto">
                  <a:xfrm>
                    <a:off x="1859" y="-26061"/>
                    <a:ext cx="52" cy="169"/>
                  </a:xfrm>
                  <a:custGeom>
                    <a:avLst/>
                    <a:gdLst>
                      <a:gd name="T0" fmla="*/ 0 w 52"/>
                      <a:gd name="T1" fmla="*/ 0 h 169"/>
                      <a:gd name="T2" fmla="*/ 0 w 52"/>
                      <a:gd name="T3" fmla="*/ 169 h 169"/>
                      <a:gd name="T4" fmla="*/ 52 w 52"/>
                      <a:gd name="T5" fmla="*/ 169 h 1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2" h="169">
                        <a:moveTo>
                          <a:pt x="0" y="0"/>
                        </a:moveTo>
                        <a:lnTo>
                          <a:pt x="0" y="169"/>
                        </a:lnTo>
                        <a:lnTo>
                          <a:pt x="52" y="16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35" name="Freeform 1570"/>
                  <p:cNvSpPr>
                    <a:spLocks/>
                  </p:cNvSpPr>
                  <p:nvPr/>
                </p:nvSpPr>
                <p:spPr bwMode="auto">
                  <a:xfrm>
                    <a:off x="1778" y="-26541"/>
                    <a:ext cx="81" cy="477"/>
                  </a:xfrm>
                  <a:custGeom>
                    <a:avLst/>
                    <a:gdLst>
                      <a:gd name="T0" fmla="*/ 0 w 81"/>
                      <a:gd name="T1" fmla="*/ 0 h 477"/>
                      <a:gd name="T2" fmla="*/ 0 w 81"/>
                      <a:gd name="T3" fmla="*/ 477 h 477"/>
                      <a:gd name="T4" fmla="*/ 81 w 81"/>
                      <a:gd name="T5" fmla="*/ 477 h 4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1" h="477">
                        <a:moveTo>
                          <a:pt x="0" y="0"/>
                        </a:moveTo>
                        <a:lnTo>
                          <a:pt x="0" y="477"/>
                        </a:lnTo>
                        <a:lnTo>
                          <a:pt x="81" y="47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36" name="Freeform 1571"/>
                  <p:cNvSpPr>
                    <a:spLocks/>
                  </p:cNvSpPr>
                  <p:nvPr/>
                </p:nvSpPr>
                <p:spPr bwMode="auto">
                  <a:xfrm>
                    <a:off x="1737" y="-26544"/>
                    <a:ext cx="41" cy="556"/>
                  </a:xfrm>
                  <a:custGeom>
                    <a:avLst/>
                    <a:gdLst>
                      <a:gd name="T0" fmla="*/ 0 w 41"/>
                      <a:gd name="T1" fmla="*/ 556 h 556"/>
                      <a:gd name="T2" fmla="*/ 0 w 41"/>
                      <a:gd name="T3" fmla="*/ 0 h 556"/>
                      <a:gd name="T4" fmla="*/ 41 w 41"/>
                      <a:gd name="T5" fmla="*/ 0 h 5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556">
                        <a:moveTo>
                          <a:pt x="0" y="556"/>
                        </a:moveTo>
                        <a:lnTo>
                          <a:pt x="0" y="0"/>
                        </a:lnTo>
                        <a:lnTo>
                          <a:pt x="4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37" name="Rectangle 1572"/>
                  <p:cNvSpPr>
                    <a:spLocks noChangeArrowheads="1"/>
                  </p:cNvSpPr>
                  <p:nvPr/>
                </p:nvSpPr>
                <p:spPr bwMode="auto">
                  <a:xfrm>
                    <a:off x="1964" y="-254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6927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38" name="Freeform 1573"/>
                  <p:cNvSpPr>
                    <a:spLocks/>
                  </p:cNvSpPr>
                  <p:nvPr/>
                </p:nvSpPr>
                <p:spPr bwMode="auto">
                  <a:xfrm>
                    <a:off x="1737" y="-25982"/>
                    <a:ext cx="224" cy="557"/>
                  </a:xfrm>
                  <a:custGeom>
                    <a:avLst/>
                    <a:gdLst>
                      <a:gd name="T0" fmla="*/ 0 w 224"/>
                      <a:gd name="T1" fmla="*/ 0 h 557"/>
                      <a:gd name="T2" fmla="*/ 0 w 224"/>
                      <a:gd name="T3" fmla="*/ 557 h 557"/>
                      <a:gd name="T4" fmla="*/ 224 w 224"/>
                      <a:gd name="T5" fmla="*/ 557 h 5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4" h="557">
                        <a:moveTo>
                          <a:pt x="0" y="0"/>
                        </a:moveTo>
                        <a:lnTo>
                          <a:pt x="0" y="557"/>
                        </a:lnTo>
                        <a:lnTo>
                          <a:pt x="224" y="55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39" name="Freeform 1574"/>
                  <p:cNvSpPr>
                    <a:spLocks/>
                  </p:cNvSpPr>
                  <p:nvPr/>
                </p:nvSpPr>
                <p:spPr bwMode="auto">
                  <a:xfrm>
                    <a:off x="1721" y="-25985"/>
                    <a:ext cx="16" cy="419"/>
                  </a:xfrm>
                  <a:custGeom>
                    <a:avLst/>
                    <a:gdLst>
                      <a:gd name="T0" fmla="*/ 0 w 16"/>
                      <a:gd name="T1" fmla="*/ 419 h 419"/>
                      <a:gd name="T2" fmla="*/ 0 w 16"/>
                      <a:gd name="T3" fmla="*/ 0 h 419"/>
                      <a:gd name="T4" fmla="*/ 16 w 16"/>
                      <a:gd name="T5" fmla="*/ 0 h 4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" h="419">
                        <a:moveTo>
                          <a:pt x="0" y="419"/>
                        </a:move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40" name="Rectangle 1575"/>
                  <p:cNvSpPr>
                    <a:spLocks noChangeArrowheads="1"/>
                  </p:cNvSpPr>
                  <p:nvPr/>
                </p:nvSpPr>
                <p:spPr bwMode="auto">
                  <a:xfrm>
                    <a:off x="2157" y="-253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6877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41" name="Freeform 1576"/>
                  <p:cNvSpPr>
                    <a:spLocks/>
                  </p:cNvSpPr>
                  <p:nvPr/>
                </p:nvSpPr>
                <p:spPr bwMode="auto">
                  <a:xfrm>
                    <a:off x="1973" y="-25317"/>
                    <a:ext cx="181" cy="51"/>
                  </a:xfrm>
                  <a:custGeom>
                    <a:avLst/>
                    <a:gdLst>
                      <a:gd name="T0" fmla="*/ 0 w 181"/>
                      <a:gd name="T1" fmla="*/ 51 h 51"/>
                      <a:gd name="T2" fmla="*/ 0 w 181"/>
                      <a:gd name="T3" fmla="*/ 0 h 51"/>
                      <a:gd name="T4" fmla="*/ 181 w 18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8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42" name="Rectangle 1577"/>
                  <p:cNvSpPr>
                    <a:spLocks noChangeArrowheads="1"/>
                  </p:cNvSpPr>
                  <p:nvPr/>
                </p:nvSpPr>
                <p:spPr bwMode="auto">
                  <a:xfrm>
                    <a:off x="2163" y="-252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5329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43" name="Freeform 1578"/>
                  <p:cNvSpPr>
                    <a:spLocks/>
                  </p:cNvSpPr>
                  <p:nvPr/>
                </p:nvSpPr>
                <p:spPr bwMode="auto">
                  <a:xfrm>
                    <a:off x="1973" y="-25260"/>
                    <a:ext cx="187" cy="51"/>
                  </a:xfrm>
                  <a:custGeom>
                    <a:avLst/>
                    <a:gdLst>
                      <a:gd name="T0" fmla="*/ 0 w 187"/>
                      <a:gd name="T1" fmla="*/ 0 h 51"/>
                      <a:gd name="T2" fmla="*/ 0 w 187"/>
                      <a:gd name="T3" fmla="*/ 51 h 51"/>
                      <a:gd name="T4" fmla="*/ 187 w 18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8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44" name="Freeform 1579"/>
                  <p:cNvSpPr>
                    <a:spLocks/>
                  </p:cNvSpPr>
                  <p:nvPr/>
                </p:nvSpPr>
                <p:spPr bwMode="auto">
                  <a:xfrm>
                    <a:off x="1806" y="-25263"/>
                    <a:ext cx="167" cy="118"/>
                  </a:xfrm>
                  <a:custGeom>
                    <a:avLst/>
                    <a:gdLst>
                      <a:gd name="T0" fmla="*/ 0 w 167"/>
                      <a:gd name="T1" fmla="*/ 118 h 118"/>
                      <a:gd name="T2" fmla="*/ 0 w 167"/>
                      <a:gd name="T3" fmla="*/ 0 h 118"/>
                      <a:gd name="T4" fmla="*/ 167 w 167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7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16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45" name="Rectangle 1580"/>
                  <p:cNvSpPr>
                    <a:spLocks noChangeArrowheads="1"/>
                  </p:cNvSpPr>
                  <p:nvPr/>
                </p:nvSpPr>
                <p:spPr bwMode="auto">
                  <a:xfrm>
                    <a:off x="2243" y="-251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4378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46" name="Freeform 1581"/>
                  <p:cNvSpPr>
                    <a:spLocks/>
                  </p:cNvSpPr>
                  <p:nvPr/>
                </p:nvSpPr>
                <p:spPr bwMode="auto">
                  <a:xfrm>
                    <a:off x="1931" y="-25101"/>
                    <a:ext cx="309" cy="78"/>
                  </a:xfrm>
                  <a:custGeom>
                    <a:avLst/>
                    <a:gdLst>
                      <a:gd name="T0" fmla="*/ 0 w 309"/>
                      <a:gd name="T1" fmla="*/ 78 h 78"/>
                      <a:gd name="T2" fmla="*/ 0 w 309"/>
                      <a:gd name="T3" fmla="*/ 0 h 78"/>
                      <a:gd name="T4" fmla="*/ 309 w 309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9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30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47" name="Rectangle 1582"/>
                  <p:cNvSpPr>
                    <a:spLocks noChangeArrowheads="1"/>
                  </p:cNvSpPr>
                  <p:nvPr/>
                </p:nvSpPr>
                <p:spPr bwMode="auto">
                  <a:xfrm>
                    <a:off x="1995" y="-250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5266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48" name="Freeform 1583"/>
                  <p:cNvSpPr>
                    <a:spLocks/>
                  </p:cNvSpPr>
                  <p:nvPr/>
                </p:nvSpPr>
                <p:spPr bwMode="auto">
                  <a:xfrm>
                    <a:off x="1992" y="-2499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49" name="Rectangle 1584"/>
                  <p:cNvSpPr>
                    <a:spLocks noChangeArrowheads="1"/>
                  </p:cNvSpPr>
                  <p:nvPr/>
                </p:nvSpPr>
                <p:spPr bwMode="auto">
                  <a:xfrm>
                    <a:off x="2123" y="-249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2872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50" name="Freeform 1585"/>
                  <p:cNvSpPr>
                    <a:spLocks/>
                  </p:cNvSpPr>
                  <p:nvPr/>
                </p:nvSpPr>
                <p:spPr bwMode="auto">
                  <a:xfrm>
                    <a:off x="1992" y="-24936"/>
                    <a:ext cx="128" cy="51"/>
                  </a:xfrm>
                  <a:custGeom>
                    <a:avLst/>
                    <a:gdLst>
                      <a:gd name="T0" fmla="*/ 0 w 128"/>
                      <a:gd name="T1" fmla="*/ 0 h 51"/>
                      <a:gd name="T2" fmla="*/ 0 w 128"/>
                      <a:gd name="T3" fmla="*/ 51 h 51"/>
                      <a:gd name="T4" fmla="*/ 128 w 128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8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28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51" name="Freeform 1586"/>
                  <p:cNvSpPr>
                    <a:spLocks/>
                  </p:cNvSpPr>
                  <p:nvPr/>
                </p:nvSpPr>
                <p:spPr bwMode="auto">
                  <a:xfrm>
                    <a:off x="1931" y="-25017"/>
                    <a:ext cx="61" cy="78"/>
                  </a:xfrm>
                  <a:custGeom>
                    <a:avLst/>
                    <a:gdLst>
                      <a:gd name="T0" fmla="*/ 0 w 61"/>
                      <a:gd name="T1" fmla="*/ 0 h 78"/>
                      <a:gd name="T2" fmla="*/ 0 w 61"/>
                      <a:gd name="T3" fmla="*/ 78 h 78"/>
                      <a:gd name="T4" fmla="*/ 61 w 61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1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61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52" name="Freeform 1587"/>
                  <p:cNvSpPr>
                    <a:spLocks/>
                  </p:cNvSpPr>
                  <p:nvPr/>
                </p:nvSpPr>
                <p:spPr bwMode="auto">
                  <a:xfrm>
                    <a:off x="1806" y="-25139"/>
                    <a:ext cx="125" cy="119"/>
                  </a:xfrm>
                  <a:custGeom>
                    <a:avLst/>
                    <a:gdLst>
                      <a:gd name="T0" fmla="*/ 0 w 125"/>
                      <a:gd name="T1" fmla="*/ 0 h 119"/>
                      <a:gd name="T2" fmla="*/ 0 w 125"/>
                      <a:gd name="T3" fmla="*/ 119 h 119"/>
                      <a:gd name="T4" fmla="*/ 125 w 125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5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125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53" name="Freeform 1588"/>
                  <p:cNvSpPr>
                    <a:spLocks/>
                  </p:cNvSpPr>
                  <p:nvPr/>
                </p:nvSpPr>
                <p:spPr bwMode="auto">
                  <a:xfrm>
                    <a:off x="1721" y="-25560"/>
                    <a:ext cx="85" cy="418"/>
                  </a:xfrm>
                  <a:custGeom>
                    <a:avLst/>
                    <a:gdLst>
                      <a:gd name="T0" fmla="*/ 0 w 85"/>
                      <a:gd name="T1" fmla="*/ 0 h 418"/>
                      <a:gd name="T2" fmla="*/ 0 w 85"/>
                      <a:gd name="T3" fmla="*/ 418 h 418"/>
                      <a:gd name="T4" fmla="*/ 85 w 85"/>
                      <a:gd name="T5" fmla="*/ 418 h 4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5" h="418">
                        <a:moveTo>
                          <a:pt x="0" y="0"/>
                        </a:moveTo>
                        <a:lnTo>
                          <a:pt x="0" y="418"/>
                        </a:lnTo>
                        <a:lnTo>
                          <a:pt x="85" y="41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54" name="Freeform 1589"/>
                  <p:cNvSpPr>
                    <a:spLocks/>
                  </p:cNvSpPr>
                  <p:nvPr/>
                </p:nvSpPr>
                <p:spPr bwMode="auto">
                  <a:xfrm>
                    <a:off x="1704" y="-25563"/>
                    <a:ext cx="17" cy="1476"/>
                  </a:xfrm>
                  <a:custGeom>
                    <a:avLst/>
                    <a:gdLst>
                      <a:gd name="T0" fmla="*/ 0 w 17"/>
                      <a:gd name="T1" fmla="*/ 1476 h 1476"/>
                      <a:gd name="T2" fmla="*/ 0 w 17"/>
                      <a:gd name="T3" fmla="*/ 0 h 1476"/>
                      <a:gd name="T4" fmla="*/ 17 w 17"/>
                      <a:gd name="T5" fmla="*/ 0 h 14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1476">
                        <a:moveTo>
                          <a:pt x="0" y="1476"/>
                        </a:moveTo>
                        <a:lnTo>
                          <a:pt x="0" y="0"/>
                        </a:lnTo>
                        <a:lnTo>
                          <a:pt x="1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55" name="Rectangle 1590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-248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1526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56" name="Freeform 1591"/>
                  <p:cNvSpPr>
                    <a:spLocks/>
                  </p:cNvSpPr>
                  <p:nvPr/>
                </p:nvSpPr>
                <p:spPr bwMode="auto">
                  <a:xfrm>
                    <a:off x="2213" y="-24777"/>
                    <a:ext cx="127" cy="51"/>
                  </a:xfrm>
                  <a:custGeom>
                    <a:avLst/>
                    <a:gdLst>
                      <a:gd name="T0" fmla="*/ 0 w 127"/>
                      <a:gd name="T1" fmla="*/ 51 h 51"/>
                      <a:gd name="T2" fmla="*/ 0 w 127"/>
                      <a:gd name="T3" fmla="*/ 0 h 51"/>
                      <a:gd name="T4" fmla="*/ 127 w 12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2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57" name="Rectangle 1592"/>
                  <p:cNvSpPr>
                    <a:spLocks noChangeArrowheads="1"/>
                  </p:cNvSpPr>
                  <p:nvPr/>
                </p:nvSpPr>
                <p:spPr bwMode="auto">
                  <a:xfrm>
                    <a:off x="2331" y="-247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6959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58" name="Freeform 1593"/>
                  <p:cNvSpPr>
                    <a:spLocks/>
                  </p:cNvSpPr>
                  <p:nvPr/>
                </p:nvSpPr>
                <p:spPr bwMode="auto">
                  <a:xfrm>
                    <a:off x="2213" y="-24720"/>
                    <a:ext cx="115" cy="51"/>
                  </a:xfrm>
                  <a:custGeom>
                    <a:avLst/>
                    <a:gdLst>
                      <a:gd name="T0" fmla="*/ 0 w 115"/>
                      <a:gd name="T1" fmla="*/ 0 h 51"/>
                      <a:gd name="T2" fmla="*/ 0 w 115"/>
                      <a:gd name="T3" fmla="*/ 51 h 51"/>
                      <a:gd name="T4" fmla="*/ 115 w 115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5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15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59" name="Freeform 1594"/>
                  <p:cNvSpPr>
                    <a:spLocks/>
                  </p:cNvSpPr>
                  <p:nvPr/>
                </p:nvSpPr>
                <p:spPr bwMode="auto">
                  <a:xfrm>
                    <a:off x="2156" y="-24723"/>
                    <a:ext cx="57" cy="78"/>
                  </a:xfrm>
                  <a:custGeom>
                    <a:avLst/>
                    <a:gdLst>
                      <a:gd name="T0" fmla="*/ 0 w 57"/>
                      <a:gd name="T1" fmla="*/ 78 h 78"/>
                      <a:gd name="T2" fmla="*/ 0 w 57"/>
                      <a:gd name="T3" fmla="*/ 0 h 78"/>
                      <a:gd name="T4" fmla="*/ 57 w 57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5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60" name="Rectangle 1595"/>
                  <p:cNvSpPr>
                    <a:spLocks noChangeArrowheads="1"/>
                  </p:cNvSpPr>
                  <p:nvPr/>
                </p:nvSpPr>
                <p:spPr bwMode="auto">
                  <a:xfrm>
                    <a:off x="2223" y="-246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2971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61" name="Freeform 1596"/>
                  <p:cNvSpPr>
                    <a:spLocks/>
                  </p:cNvSpPr>
                  <p:nvPr/>
                </p:nvSpPr>
                <p:spPr bwMode="auto">
                  <a:xfrm>
                    <a:off x="2156" y="-24639"/>
                    <a:ext cx="64" cy="78"/>
                  </a:xfrm>
                  <a:custGeom>
                    <a:avLst/>
                    <a:gdLst>
                      <a:gd name="T0" fmla="*/ 0 w 64"/>
                      <a:gd name="T1" fmla="*/ 0 h 78"/>
                      <a:gd name="T2" fmla="*/ 0 w 64"/>
                      <a:gd name="T3" fmla="*/ 78 h 78"/>
                      <a:gd name="T4" fmla="*/ 64 w 64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4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64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62" name="Freeform 1597"/>
                  <p:cNvSpPr>
                    <a:spLocks/>
                  </p:cNvSpPr>
                  <p:nvPr/>
                </p:nvSpPr>
                <p:spPr bwMode="auto">
                  <a:xfrm>
                    <a:off x="2126" y="-24642"/>
                    <a:ext cx="30" cy="91"/>
                  </a:xfrm>
                  <a:custGeom>
                    <a:avLst/>
                    <a:gdLst>
                      <a:gd name="T0" fmla="*/ 0 w 30"/>
                      <a:gd name="T1" fmla="*/ 91 h 91"/>
                      <a:gd name="T2" fmla="*/ 0 w 30"/>
                      <a:gd name="T3" fmla="*/ 0 h 91"/>
                      <a:gd name="T4" fmla="*/ 30 w 30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3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63" name="Rectangle 1598"/>
                  <p:cNvSpPr>
                    <a:spLocks noChangeArrowheads="1"/>
                  </p:cNvSpPr>
                  <p:nvPr/>
                </p:nvSpPr>
                <p:spPr bwMode="auto">
                  <a:xfrm>
                    <a:off x="2220" y="-245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5313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64" name="Freeform 1599"/>
                  <p:cNvSpPr>
                    <a:spLocks/>
                  </p:cNvSpPr>
                  <p:nvPr/>
                </p:nvSpPr>
                <p:spPr bwMode="auto">
                  <a:xfrm>
                    <a:off x="2126" y="-24545"/>
                    <a:ext cx="91" cy="92"/>
                  </a:xfrm>
                  <a:custGeom>
                    <a:avLst/>
                    <a:gdLst>
                      <a:gd name="T0" fmla="*/ 0 w 91"/>
                      <a:gd name="T1" fmla="*/ 0 h 92"/>
                      <a:gd name="T2" fmla="*/ 0 w 91"/>
                      <a:gd name="T3" fmla="*/ 92 h 92"/>
                      <a:gd name="T4" fmla="*/ 91 w 91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1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91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65" name="Freeform 1600"/>
                  <p:cNvSpPr>
                    <a:spLocks/>
                  </p:cNvSpPr>
                  <p:nvPr/>
                </p:nvSpPr>
                <p:spPr bwMode="auto">
                  <a:xfrm>
                    <a:off x="2066" y="-24548"/>
                    <a:ext cx="60" cy="146"/>
                  </a:xfrm>
                  <a:custGeom>
                    <a:avLst/>
                    <a:gdLst>
                      <a:gd name="T0" fmla="*/ 0 w 60"/>
                      <a:gd name="T1" fmla="*/ 146 h 146"/>
                      <a:gd name="T2" fmla="*/ 0 w 60"/>
                      <a:gd name="T3" fmla="*/ 0 h 146"/>
                      <a:gd name="T4" fmla="*/ 60 w 60"/>
                      <a:gd name="T5" fmla="*/ 0 h 1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146">
                        <a:moveTo>
                          <a:pt x="0" y="146"/>
                        </a:moveTo>
                        <a:lnTo>
                          <a:pt x="0" y="0"/>
                        </a:lnTo>
                        <a:lnTo>
                          <a:pt x="6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66" name="Rectangle 1601"/>
                  <p:cNvSpPr>
                    <a:spLocks noChangeArrowheads="1"/>
                  </p:cNvSpPr>
                  <p:nvPr/>
                </p:nvSpPr>
                <p:spPr bwMode="auto">
                  <a:xfrm>
                    <a:off x="2366" y="-24394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906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67" name="Freeform 1602"/>
                  <p:cNvSpPr>
                    <a:spLocks/>
                  </p:cNvSpPr>
                  <p:nvPr/>
                </p:nvSpPr>
                <p:spPr bwMode="auto">
                  <a:xfrm>
                    <a:off x="2093" y="-24345"/>
                    <a:ext cx="270" cy="91"/>
                  </a:xfrm>
                  <a:custGeom>
                    <a:avLst/>
                    <a:gdLst>
                      <a:gd name="T0" fmla="*/ 0 w 270"/>
                      <a:gd name="T1" fmla="*/ 91 h 91"/>
                      <a:gd name="T2" fmla="*/ 0 w 270"/>
                      <a:gd name="T3" fmla="*/ 0 h 91"/>
                      <a:gd name="T4" fmla="*/ 270 w 270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0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27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68" name="Rectangle 1603"/>
                  <p:cNvSpPr>
                    <a:spLocks noChangeArrowheads="1"/>
                  </p:cNvSpPr>
                  <p:nvPr/>
                </p:nvSpPr>
                <p:spPr bwMode="auto">
                  <a:xfrm>
                    <a:off x="2228" y="-242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2135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69" name="Freeform 1604"/>
                  <p:cNvSpPr>
                    <a:spLocks/>
                  </p:cNvSpPr>
                  <p:nvPr/>
                </p:nvSpPr>
                <p:spPr bwMode="auto">
                  <a:xfrm>
                    <a:off x="2198" y="-24237"/>
                    <a:ext cx="27" cy="78"/>
                  </a:xfrm>
                  <a:custGeom>
                    <a:avLst/>
                    <a:gdLst>
                      <a:gd name="T0" fmla="*/ 0 w 27"/>
                      <a:gd name="T1" fmla="*/ 78 h 78"/>
                      <a:gd name="T2" fmla="*/ 0 w 27"/>
                      <a:gd name="T3" fmla="*/ 0 h 78"/>
                      <a:gd name="T4" fmla="*/ 27 w 27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70" name="Rectangle 1605"/>
                  <p:cNvSpPr>
                    <a:spLocks noChangeArrowheads="1"/>
                  </p:cNvSpPr>
                  <p:nvPr/>
                </p:nvSpPr>
                <p:spPr bwMode="auto">
                  <a:xfrm>
                    <a:off x="2417" y="-241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4169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71" name="Freeform 1606"/>
                  <p:cNvSpPr>
                    <a:spLocks/>
                  </p:cNvSpPr>
                  <p:nvPr/>
                </p:nvSpPr>
                <p:spPr bwMode="auto">
                  <a:xfrm>
                    <a:off x="2414" y="-2412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72" name="Rectangle 1607"/>
                  <p:cNvSpPr>
                    <a:spLocks noChangeArrowheads="1"/>
                  </p:cNvSpPr>
                  <p:nvPr/>
                </p:nvSpPr>
                <p:spPr bwMode="auto">
                  <a:xfrm>
                    <a:off x="2417" y="-24070"/>
                    <a:ext cx="1005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U68183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Desulfovibrio gigas</a:t>
                    </a:r>
                    <a:endParaRPr kumimoji="0" lang="zh-CN" altLang="zh-CN" sz="18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73" name="Freeform 1608"/>
                  <p:cNvSpPr>
                    <a:spLocks/>
                  </p:cNvSpPr>
                  <p:nvPr/>
                </p:nvSpPr>
                <p:spPr bwMode="auto">
                  <a:xfrm>
                    <a:off x="2414" y="-2407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74" name="Freeform 1609"/>
                  <p:cNvSpPr>
                    <a:spLocks/>
                  </p:cNvSpPr>
                  <p:nvPr/>
                </p:nvSpPr>
                <p:spPr bwMode="auto">
                  <a:xfrm>
                    <a:off x="2198" y="-24153"/>
                    <a:ext cx="216" cy="78"/>
                  </a:xfrm>
                  <a:custGeom>
                    <a:avLst/>
                    <a:gdLst>
                      <a:gd name="T0" fmla="*/ 0 w 216"/>
                      <a:gd name="T1" fmla="*/ 0 h 78"/>
                      <a:gd name="T2" fmla="*/ 0 w 216"/>
                      <a:gd name="T3" fmla="*/ 78 h 78"/>
                      <a:gd name="T4" fmla="*/ 216 w 216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16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75" name="Freeform 1610"/>
                  <p:cNvSpPr>
                    <a:spLocks/>
                  </p:cNvSpPr>
                  <p:nvPr/>
                </p:nvSpPr>
                <p:spPr bwMode="auto">
                  <a:xfrm>
                    <a:off x="2093" y="-24248"/>
                    <a:ext cx="105" cy="92"/>
                  </a:xfrm>
                  <a:custGeom>
                    <a:avLst/>
                    <a:gdLst>
                      <a:gd name="T0" fmla="*/ 0 w 105"/>
                      <a:gd name="T1" fmla="*/ 0 h 92"/>
                      <a:gd name="T2" fmla="*/ 0 w 105"/>
                      <a:gd name="T3" fmla="*/ 92 h 92"/>
                      <a:gd name="T4" fmla="*/ 105 w 105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5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105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76" name="Freeform 1611"/>
                  <p:cNvSpPr>
                    <a:spLocks/>
                  </p:cNvSpPr>
                  <p:nvPr/>
                </p:nvSpPr>
                <p:spPr bwMode="auto">
                  <a:xfrm>
                    <a:off x="2066" y="-24396"/>
                    <a:ext cx="27" cy="145"/>
                  </a:xfrm>
                  <a:custGeom>
                    <a:avLst/>
                    <a:gdLst>
                      <a:gd name="T0" fmla="*/ 0 w 27"/>
                      <a:gd name="T1" fmla="*/ 0 h 145"/>
                      <a:gd name="T2" fmla="*/ 0 w 27"/>
                      <a:gd name="T3" fmla="*/ 145 h 145"/>
                      <a:gd name="T4" fmla="*/ 27 w 27"/>
                      <a:gd name="T5" fmla="*/ 145 h 1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" h="145">
                        <a:moveTo>
                          <a:pt x="0" y="0"/>
                        </a:moveTo>
                        <a:lnTo>
                          <a:pt x="0" y="145"/>
                        </a:lnTo>
                        <a:lnTo>
                          <a:pt x="27" y="14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77" name="Freeform 1612"/>
                  <p:cNvSpPr>
                    <a:spLocks/>
                  </p:cNvSpPr>
                  <p:nvPr/>
                </p:nvSpPr>
                <p:spPr bwMode="auto">
                  <a:xfrm>
                    <a:off x="2024" y="-24399"/>
                    <a:ext cx="42" cy="327"/>
                  </a:xfrm>
                  <a:custGeom>
                    <a:avLst/>
                    <a:gdLst>
                      <a:gd name="T0" fmla="*/ 0 w 42"/>
                      <a:gd name="T1" fmla="*/ 327 h 327"/>
                      <a:gd name="T2" fmla="*/ 0 w 42"/>
                      <a:gd name="T3" fmla="*/ 0 h 327"/>
                      <a:gd name="T4" fmla="*/ 42 w 42"/>
                      <a:gd name="T5" fmla="*/ 0 h 3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327">
                        <a:moveTo>
                          <a:pt x="0" y="327"/>
                        </a:moveTo>
                        <a:lnTo>
                          <a:pt x="0" y="0"/>
                        </a:lnTo>
                        <a:lnTo>
                          <a:pt x="4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78" name="Rectangle 1613"/>
                  <p:cNvSpPr>
                    <a:spLocks noChangeArrowheads="1"/>
                  </p:cNvSpPr>
                  <p:nvPr/>
                </p:nvSpPr>
                <p:spPr bwMode="auto">
                  <a:xfrm>
                    <a:off x="2285" y="-23962"/>
                    <a:ext cx="1777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CP000607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Chlorobium phaeovibrioides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265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479" name="Freeform 1614"/>
                  <p:cNvSpPr>
                    <a:spLocks/>
                  </p:cNvSpPr>
                  <p:nvPr/>
                </p:nvSpPr>
                <p:spPr bwMode="auto">
                  <a:xfrm>
                    <a:off x="2282" y="-2391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80" name="Rectangle 1615"/>
                  <p:cNvSpPr>
                    <a:spLocks noChangeArrowheads="1"/>
                  </p:cNvSpPr>
                  <p:nvPr/>
                </p:nvSpPr>
                <p:spPr bwMode="auto">
                  <a:xfrm>
                    <a:off x="2285" y="-238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3990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</p:grpSp>
            <p:grpSp>
              <p:nvGrpSpPr>
                <p:cNvPr id="14" name="Group 1817"/>
                <p:cNvGrpSpPr>
                  <a:grpSpLocks/>
                </p:cNvGrpSpPr>
                <p:nvPr/>
              </p:nvGrpSpPr>
              <p:grpSpPr bwMode="auto">
                <a:xfrm>
                  <a:off x="1550" y="-28343"/>
                  <a:ext cx="2211" cy="11852"/>
                  <a:chOff x="1550" y="-28343"/>
                  <a:chExt cx="2211" cy="11852"/>
                </a:xfrm>
              </p:grpSpPr>
              <p:sp>
                <p:nvSpPr>
                  <p:cNvPr id="4081" name="Freeform 1617"/>
                  <p:cNvSpPr>
                    <a:spLocks/>
                  </p:cNvSpPr>
                  <p:nvPr/>
                </p:nvSpPr>
                <p:spPr bwMode="auto">
                  <a:xfrm>
                    <a:off x="2282" y="-2385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82" name="Freeform 1618"/>
                  <p:cNvSpPr>
                    <a:spLocks/>
                  </p:cNvSpPr>
                  <p:nvPr/>
                </p:nvSpPr>
                <p:spPr bwMode="auto">
                  <a:xfrm>
                    <a:off x="2090" y="-23859"/>
                    <a:ext cx="192" cy="118"/>
                  </a:xfrm>
                  <a:custGeom>
                    <a:avLst/>
                    <a:gdLst>
                      <a:gd name="T0" fmla="*/ 0 w 192"/>
                      <a:gd name="T1" fmla="*/ 118 h 118"/>
                      <a:gd name="T2" fmla="*/ 0 w 192"/>
                      <a:gd name="T3" fmla="*/ 0 h 118"/>
                      <a:gd name="T4" fmla="*/ 192 w 192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2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19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83" name="Rectangle 1619"/>
                  <p:cNvSpPr>
                    <a:spLocks noChangeArrowheads="1"/>
                  </p:cNvSpPr>
                  <p:nvPr/>
                </p:nvSpPr>
                <p:spPr bwMode="auto">
                  <a:xfrm>
                    <a:off x="2265" y="-237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1652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84" name="Freeform 1620"/>
                  <p:cNvSpPr>
                    <a:spLocks/>
                  </p:cNvSpPr>
                  <p:nvPr/>
                </p:nvSpPr>
                <p:spPr bwMode="auto">
                  <a:xfrm>
                    <a:off x="2144" y="-23697"/>
                    <a:ext cx="118" cy="78"/>
                  </a:xfrm>
                  <a:custGeom>
                    <a:avLst/>
                    <a:gdLst>
                      <a:gd name="T0" fmla="*/ 0 w 118"/>
                      <a:gd name="T1" fmla="*/ 78 h 78"/>
                      <a:gd name="T2" fmla="*/ 0 w 118"/>
                      <a:gd name="T3" fmla="*/ 0 h 78"/>
                      <a:gd name="T4" fmla="*/ 118 w 118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8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1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85" name="Rectangle 1621"/>
                  <p:cNvSpPr>
                    <a:spLocks noChangeArrowheads="1"/>
                  </p:cNvSpPr>
                  <p:nvPr/>
                </p:nvSpPr>
                <p:spPr bwMode="auto">
                  <a:xfrm>
                    <a:off x="2267" y="-236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2194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86" name="Freeform 1622"/>
                  <p:cNvSpPr>
                    <a:spLocks/>
                  </p:cNvSpPr>
                  <p:nvPr/>
                </p:nvSpPr>
                <p:spPr bwMode="auto">
                  <a:xfrm>
                    <a:off x="2208" y="-23589"/>
                    <a:ext cx="56" cy="51"/>
                  </a:xfrm>
                  <a:custGeom>
                    <a:avLst/>
                    <a:gdLst>
                      <a:gd name="T0" fmla="*/ 0 w 56"/>
                      <a:gd name="T1" fmla="*/ 51 h 51"/>
                      <a:gd name="T2" fmla="*/ 0 w 56"/>
                      <a:gd name="T3" fmla="*/ 0 h 51"/>
                      <a:gd name="T4" fmla="*/ 56 w 5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5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87" name="Rectangle 1623"/>
                  <p:cNvSpPr>
                    <a:spLocks noChangeArrowheads="1"/>
                  </p:cNvSpPr>
                  <p:nvPr/>
                </p:nvSpPr>
                <p:spPr bwMode="auto">
                  <a:xfrm>
                    <a:off x="2276" y="-235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3527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88" name="Freeform 1624"/>
                  <p:cNvSpPr>
                    <a:spLocks/>
                  </p:cNvSpPr>
                  <p:nvPr/>
                </p:nvSpPr>
                <p:spPr bwMode="auto">
                  <a:xfrm>
                    <a:off x="2208" y="-23532"/>
                    <a:ext cx="65" cy="51"/>
                  </a:xfrm>
                  <a:custGeom>
                    <a:avLst/>
                    <a:gdLst>
                      <a:gd name="T0" fmla="*/ 0 w 65"/>
                      <a:gd name="T1" fmla="*/ 0 h 51"/>
                      <a:gd name="T2" fmla="*/ 0 w 65"/>
                      <a:gd name="T3" fmla="*/ 51 h 51"/>
                      <a:gd name="T4" fmla="*/ 65 w 65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5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65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89" name="Freeform 1625"/>
                  <p:cNvSpPr>
                    <a:spLocks/>
                  </p:cNvSpPr>
                  <p:nvPr/>
                </p:nvSpPr>
                <p:spPr bwMode="auto">
                  <a:xfrm>
                    <a:off x="2144" y="-23613"/>
                    <a:ext cx="64" cy="78"/>
                  </a:xfrm>
                  <a:custGeom>
                    <a:avLst/>
                    <a:gdLst>
                      <a:gd name="T0" fmla="*/ 0 w 64"/>
                      <a:gd name="T1" fmla="*/ 0 h 78"/>
                      <a:gd name="T2" fmla="*/ 0 w 64"/>
                      <a:gd name="T3" fmla="*/ 78 h 78"/>
                      <a:gd name="T4" fmla="*/ 64 w 64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4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64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90" name="Freeform 1626"/>
                  <p:cNvSpPr>
                    <a:spLocks/>
                  </p:cNvSpPr>
                  <p:nvPr/>
                </p:nvSpPr>
                <p:spPr bwMode="auto">
                  <a:xfrm>
                    <a:off x="2090" y="-23735"/>
                    <a:ext cx="54" cy="119"/>
                  </a:xfrm>
                  <a:custGeom>
                    <a:avLst/>
                    <a:gdLst>
                      <a:gd name="T0" fmla="*/ 0 w 54"/>
                      <a:gd name="T1" fmla="*/ 0 h 119"/>
                      <a:gd name="T2" fmla="*/ 0 w 54"/>
                      <a:gd name="T3" fmla="*/ 119 h 119"/>
                      <a:gd name="T4" fmla="*/ 54 w 54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4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54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91" name="Freeform 1627"/>
                  <p:cNvSpPr>
                    <a:spLocks/>
                  </p:cNvSpPr>
                  <p:nvPr/>
                </p:nvSpPr>
                <p:spPr bwMode="auto">
                  <a:xfrm>
                    <a:off x="2024" y="-24066"/>
                    <a:ext cx="66" cy="328"/>
                  </a:xfrm>
                  <a:custGeom>
                    <a:avLst/>
                    <a:gdLst>
                      <a:gd name="T0" fmla="*/ 0 w 66"/>
                      <a:gd name="T1" fmla="*/ 0 h 328"/>
                      <a:gd name="T2" fmla="*/ 0 w 66"/>
                      <a:gd name="T3" fmla="*/ 328 h 328"/>
                      <a:gd name="T4" fmla="*/ 66 w 66"/>
                      <a:gd name="T5" fmla="*/ 32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6" h="328">
                        <a:moveTo>
                          <a:pt x="0" y="0"/>
                        </a:moveTo>
                        <a:lnTo>
                          <a:pt x="0" y="328"/>
                        </a:lnTo>
                        <a:lnTo>
                          <a:pt x="66" y="32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92" name="Freeform 1628"/>
                  <p:cNvSpPr>
                    <a:spLocks/>
                  </p:cNvSpPr>
                  <p:nvPr/>
                </p:nvSpPr>
                <p:spPr bwMode="auto">
                  <a:xfrm>
                    <a:off x="1898" y="-24069"/>
                    <a:ext cx="126" cy="432"/>
                  </a:xfrm>
                  <a:custGeom>
                    <a:avLst/>
                    <a:gdLst>
                      <a:gd name="T0" fmla="*/ 0 w 126"/>
                      <a:gd name="T1" fmla="*/ 432 h 432"/>
                      <a:gd name="T2" fmla="*/ 0 w 126"/>
                      <a:gd name="T3" fmla="*/ 0 h 432"/>
                      <a:gd name="T4" fmla="*/ 126 w 126"/>
                      <a:gd name="T5" fmla="*/ 0 h 4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6" h="432">
                        <a:moveTo>
                          <a:pt x="0" y="432"/>
                        </a:moveTo>
                        <a:lnTo>
                          <a:pt x="0" y="0"/>
                        </a:lnTo>
                        <a:lnTo>
                          <a:pt x="12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93" name="Rectangle 1629"/>
                  <p:cNvSpPr>
                    <a:spLocks noChangeArrowheads="1"/>
                  </p:cNvSpPr>
                  <p:nvPr/>
                </p:nvSpPr>
                <p:spPr bwMode="auto">
                  <a:xfrm>
                    <a:off x="2238" y="-234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5242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94" name="Freeform 1630"/>
                  <p:cNvSpPr>
                    <a:spLocks/>
                  </p:cNvSpPr>
                  <p:nvPr/>
                </p:nvSpPr>
                <p:spPr bwMode="auto">
                  <a:xfrm>
                    <a:off x="2019" y="-23373"/>
                    <a:ext cx="216" cy="51"/>
                  </a:xfrm>
                  <a:custGeom>
                    <a:avLst/>
                    <a:gdLst>
                      <a:gd name="T0" fmla="*/ 0 w 216"/>
                      <a:gd name="T1" fmla="*/ 51 h 51"/>
                      <a:gd name="T2" fmla="*/ 0 w 216"/>
                      <a:gd name="T3" fmla="*/ 0 h 51"/>
                      <a:gd name="T4" fmla="*/ 216 w 21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1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95" name="Rectangle 1631"/>
                  <p:cNvSpPr>
                    <a:spLocks noChangeArrowheads="1"/>
                  </p:cNvSpPr>
                  <p:nvPr/>
                </p:nvSpPr>
                <p:spPr bwMode="auto">
                  <a:xfrm>
                    <a:off x="2175" y="-233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2802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96" name="Freeform 1632"/>
                  <p:cNvSpPr>
                    <a:spLocks/>
                  </p:cNvSpPr>
                  <p:nvPr/>
                </p:nvSpPr>
                <p:spPr bwMode="auto">
                  <a:xfrm>
                    <a:off x="2019" y="-23316"/>
                    <a:ext cx="153" cy="51"/>
                  </a:xfrm>
                  <a:custGeom>
                    <a:avLst/>
                    <a:gdLst>
                      <a:gd name="T0" fmla="*/ 0 w 153"/>
                      <a:gd name="T1" fmla="*/ 0 h 51"/>
                      <a:gd name="T2" fmla="*/ 0 w 153"/>
                      <a:gd name="T3" fmla="*/ 51 h 51"/>
                      <a:gd name="T4" fmla="*/ 153 w 15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5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97" name="Freeform 1633"/>
                  <p:cNvSpPr>
                    <a:spLocks/>
                  </p:cNvSpPr>
                  <p:nvPr/>
                </p:nvSpPr>
                <p:spPr bwMode="auto">
                  <a:xfrm>
                    <a:off x="2003" y="-23319"/>
                    <a:ext cx="16" cy="118"/>
                  </a:xfrm>
                  <a:custGeom>
                    <a:avLst/>
                    <a:gdLst>
                      <a:gd name="T0" fmla="*/ 0 w 16"/>
                      <a:gd name="T1" fmla="*/ 118 h 118"/>
                      <a:gd name="T2" fmla="*/ 0 w 16"/>
                      <a:gd name="T3" fmla="*/ 0 h 118"/>
                      <a:gd name="T4" fmla="*/ 16 w 16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98" name="Rectangle 1634"/>
                  <p:cNvSpPr>
                    <a:spLocks noChangeArrowheads="1"/>
                  </p:cNvSpPr>
                  <p:nvPr/>
                </p:nvSpPr>
                <p:spPr bwMode="auto">
                  <a:xfrm>
                    <a:off x="2321" y="-232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2579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99" name="Freeform 1635"/>
                  <p:cNvSpPr>
                    <a:spLocks/>
                  </p:cNvSpPr>
                  <p:nvPr/>
                </p:nvSpPr>
                <p:spPr bwMode="auto">
                  <a:xfrm>
                    <a:off x="2097" y="-23157"/>
                    <a:ext cx="221" cy="78"/>
                  </a:xfrm>
                  <a:custGeom>
                    <a:avLst/>
                    <a:gdLst>
                      <a:gd name="T0" fmla="*/ 0 w 221"/>
                      <a:gd name="T1" fmla="*/ 78 h 78"/>
                      <a:gd name="T2" fmla="*/ 0 w 221"/>
                      <a:gd name="T3" fmla="*/ 0 h 78"/>
                      <a:gd name="T4" fmla="*/ 221 w 221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1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2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00" name="Rectangle 1636"/>
                  <p:cNvSpPr>
                    <a:spLocks noChangeArrowheads="1"/>
                  </p:cNvSpPr>
                  <p:nvPr/>
                </p:nvSpPr>
                <p:spPr bwMode="auto">
                  <a:xfrm>
                    <a:off x="2375" y="-230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1638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01" name="Freeform 1637"/>
                  <p:cNvSpPr>
                    <a:spLocks/>
                  </p:cNvSpPr>
                  <p:nvPr/>
                </p:nvSpPr>
                <p:spPr bwMode="auto">
                  <a:xfrm>
                    <a:off x="2124" y="-23049"/>
                    <a:ext cx="248" cy="51"/>
                  </a:xfrm>
                  <a:custGeom>
                    <a:avLst/>
                    <a:gdLst>
                      <a:gd name="T0" fmla="*/ 0 w 248"/>
                      <a:gd name="T1" fmla="*/ 51 h 51"/>
                      <a:gd name="T2" fmla="*/ 0 w 248"/>
                      <a:gd name="T3" fmla="*/ 0 h 51"/>
                      <a:gd name="T4" fmla="*/ 248 w 24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4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02" name="Rectangle 1638"/>
                  <p:cNvSpPr>
                    <a:spLocks noChangeArrowheads="1"/>
                  </p:cNvSpPr>
                  <p:nvPr/>
                </p:nvSpPr>
                <p:spPr bwMode="auto">
                  <a:xfrm>
                    <a:off x="2375" y="-229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5708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03" name="Freeform 1639"/>
                  <p:cNvSpPr>
                    <a:spLocks/>
                  </p:cNvSpPr>
                  <p:nvPr/>
                </p:nvSpPr>
                <p:spPr bwMode="auto">
                  <a:xfrm>
                    <a:off x="2124" y="-22992"/>
                    <a:ext cx="248" cy="51"/>
                  </a:xfrm>
                  <a:custGeom>
                    <a:avLst/>
                    <a:gdLst>
                      <a:gd name="T0" fmla="*/ 0 w 248"/>
                      <a:gd name="T1" fmla="*/ 0 h 51"/>
                      <a:gd name="T2" fmla="*/ 0 w 248"/>
                      <a:gd name="T3" fmla="*/ 51 h 51"/>
                      <a:gd name="T4" fmla="*/ 248 w 248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8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48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04" name="Freeform 1640"/>
                  <p:cNvSpPr>
                    <a:spLocks/>
                  </p:cNvSpPr>
                  <p:nvPr/>
                </p:nvSpPr>
                <p:spPr bwMode="auto">
                  <a:xfrm>
                    <a:off x="2097" y="-23073"/>
                    <a:ext cx="27" cy="78"/>
                  </a:xfrm>
                  <a:custGeom>
                    <a:avLst/>
                    <a:gdLst>
                      <a:gd name="T0" fmla="*/ 0 w 27"/>
                      <a:gd name="T1" fmla="*/ 0 h 78"/>
                      <a:gd name="T2" fmla="*/ 0 w 27"/>
                      <a:gd name="T3" fmla="*/ 78 h 78"/>
                      <a:gd name="T4" fmla="*/ 27 w 27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7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05" name="Freeform 1641"/>
                  <p:cNvSpPr>
                    <a:spLocks/>
                  </p:cNvSpPr>
                  <p:nvPr/>
                </p:nvSpPr>
                <p:spPr bwMode="auto">
                  <a:xfrm>
                    <a:off x="2003" y="-23195"/>
                    <a:ext cx="94" cy="119"/>
                  </a:xfrm>
                  <a:custGeom>
                    <a:avLst/>
                    <a:gdLst>
                      <a:gd name="T0" fmla="*/ 0 w 94"/>
                      <a:gd name="T1" fmla="*/ 0 h 119"/>
                      <a:gd name="T2" fmla="*/ 0 w 94"/>
                      <a:gd name="T3" fmla="*/ 119 h 119"/>
                      <a:gd name="T4" fmla="*/ 94 w 94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4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94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06" name="Freeform 1642"/>
                  <p:cNvSpPr>
                    <a:spLocks/>
                  </p:cNvSpPr>
                  <p:nvPr/>
                </p:nvSpPr>
                <p:spPr bwMode="auto">
                  <a:xfrm>
                    <a:off x="1898" y="-23631"/>
                    <a:ext cx="105" cy="433"/>
                  </a:xfrm>
                  <a:custGeom>
                    <a:avLst/>
                    <a:gdLst>
                      <a:gd name="T0" fmla="*/ 0 w 105"/>
                      <a:gd name="T1" fmla="*/ 0 h 433"/>
                      <a:gd name="T2" fmla="*/ 0 w 105"/>
                      <a:gd name="T3" fmla="*/ 433 h 433"/>
                      <a:gd name="T4" fmla="*/ 105 w 105"/>
                      <a:gd name="T5" fmla="*/ 433 h 4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5" h="433">
                        <a:moveTo>
                          <a:pt x="0" y="0"/>
                        </a:moveTo>
                        <a:lnTo>
                          <a:pt x="0" y="433"/>
                        </a:lnTo>
                        <a:lnTo>
                          <a:pt x="105" y="43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07" name="Freeform 1643"/>
                  <p:cNvSpPr>
                    <a:spLocks/>
                  </p:cNvSpPr>
                  <p:nvPr/>
                </p:nvSpPr>
                <p:spPr bwMode="auto">
                  <a:xfrm>
                    <a:off x="1824" y="-23634"/>
                    <a:ext cx="74" cy="397"/>
                  </a:xfrm>
                  <a:custGeom>
                    <a:avLst/>
                    <a:gdLst>
                      <a:gd name="T0" fmla="*/ 0 w 74"/>
                      <a:gd name="T1" fmla="*/ 397 h 397"/>
                      <a:gd name="T2" fmla="*/ 0 w 74"/>
                      <a:gd name="T3" fmla="*/ 0 h 397"/>
                      <a:gd name="T4" fmla="*/ 74 w 74"/>
                      <a:gd name="T5" fmla="*/ 0 h 3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4" h="397">
                        <a:moveTo>
                          <a:pt x="0" y="397"/>
                        </a:moveTo>
                        <a:lnTo>
                          <a:pt x="0" y="0"/>
                        </a:lnTo>
                        <a:lnTo>
                          <a:pt x="7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08" name="Rectangle 1644"/>
                  <p:cNvSpPr>
                    <a:spLocks noChangeArrowheads="1"/>
                  </p:cNvSpPr>
                  <p:nvPr/>
                </p:nvSpPr>
                <p:spPr bwMode="auto">
                  <a:xfrm>
                    <a:off x="2250" y="-228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4202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09" name="Freeform 1645"/>
                  <p:cNvSpPr>
                    <a:spLocks/>
                  </p:cNvSpPr>
                  <p:nvPr/>
                </p:nvSpPr>
                <p:spPr bwMode="auto">
                  <a:xfrm>
                    <a:off x="1824" y="-23231"/>
                    <a:ext cx="423" cy="398"/>
                  </a:xfrm>
                  <a:custGeom>
                    <a:avLst/>
                    <a:gdLst>
                      <a:gd name="T0" fmla="*/ 0 w 423"/>
                      <a:gd name="T1" fmla="*/ 0 h 398"/>
                      <a:gd name="T2" fmla="*/ 0 w 423"/>
                      <a:gd name="T3" fmla="*/ 398 h 398"/>
                      <a:gd name="T4" fmla="*/ 423 w 423"/>
                      <a:gd name="T5" fmla="*/ 398 h 3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3" h="398">
                        <a:moveTo>
                          <a:pt x="0" y="0"/>
                        </a:moveTo>
                        <a:lnTo>
                          <a:pt x="0" y="398"/>
                        </a:lnTo>
                        <a:lnTo>
                          <a:pt x="423" y="39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10" name="Freeform 1646"/>
                  <p:cNvSpPr>
                    <a:spLocks/>
                  </p:cNvSpPr>
                  <p:nvPr/>
                </p:nvSpPr>
                <p:spPr bwMode="auto">
                  <a:xfrm>
                    <a:off x="1758" y="-23234"/>
                    <a:ext cx="66" cy="626"/>
                  </a:xfrm>
                  <a:custGeom>
                    <a:avLst/>
                    <a:gdLst>
                      <a:gd name="T0" fmla="*/ 0 w 66"/>
                      <a:gd name="T1" fmla="*/ 626 h 626"/>
                      <a:gd name="T2" fmla="*/ 0 w 66"/>
                      <a:gd name="T3" fmla="*/ 0 h 626"/>
                      <a:gd name="T4" fmla="*/ 66 w 66"/>
                      <a:gd name="T5" fmla="*/ 0 h 6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6" h="626">
                        <a:moveTo>
                          <a:pt x="0" y="626"/>
                        </a:moveTo>
                        <a:lnTo>
                          <a:pt x="0" y="0"/>
                        </a:lnTo>
                        <a:lnTo>
                          <a:pt x="6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11" name="Rectangle 1647"/>
                  <p:cNvSpPr>
                    <a:spLocks noChangeArrowheads="1"/>
                  </p:cNvSpPr>
                  <p:nvPr/>
                </p:nvSpPr>
                <p:spPr bwMode="auto">
                  <a:xfrm>
                    <a:off x="2094" y="-227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3141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12" name="Freeform 1648"/>
                  <p:cNvSpPr>
                    <a:spLocks/>
                  </p:cNvSpPr>
                  <p:nvPr/>
                </p:nvSpPr>
                <p:spPr bwMode="auto">
                  <a:xfrm>
                    <a:off x="2004" y="-22725"/>
                    <a:ext cx="87" cy="51"/>
                  </a:xfrm>
                  <a:custGeom>
                    <a:avLst/>
                    <a:gdLst>
                      <a:gd name="T0" fmla="*/ 0 w 87"/>
                      <a:gd name="T1" fmla="*/ 51 h 51"/>
                      <a:gd name="T2" fmla="*/ 0 w 87"/>
                      <a:gd name="T3" fmla="*/ 0 h 51"/>
                      <a:gd name="T4" fmla="*/ 87 w 8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8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13" name="Rectangle 1649"/>
                  <p:cNvSpPr>
                    <a:spLocks noChangeArrowheads="1"/>
                  </p:cNvSpPr>
                  <p:nvPr/>
                </p:nvSpPr>
                <p:spPr bwMode="auto">
                  <a:xfrm>
                    <a:off x="2040" y="-22666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808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14" name="Freeform 1650"/>
                  <p:cNvSpPr>
                    <a:spLocks/>
                  </p:cNvSpPr>
                  <p:nvPr/>
                </p:nvSpPr>
                <p:spPr bwMode="auto">
                  <a:xfrm>
                    <a:off x="2004" y="-22668"/>
                    <a:ext cx="33" cy="51"/>
                  </a:xfrm>
                  <a:custGeom>
                    <a:avLst/>
                    <a:gdLst>
                      <a:gd name="T0" fmla="*/ 0 w 33"/>
                      <a:gd name="T1" fmla="*/ 0 h 51"/>
                      <a:gd name="T2" fmla="*/ 0 w 33"/>
                      <a:gd name="T3" fmla="*/ 51 h 51"/>
                      <a:gd name="T4" fmla="*/ 33 w 3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3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15" name="Freeform 1651"/>
                  <p:cNvSpPr>
                    <a:spLocks/>
                  </p:cNvSpPr>
                  <p:nvPr/>
                </p:nvSpPr>
                <p:spPr bwMode="auto">
                  <a:xfrm>
                    <a:off x="1883" y="-22671"/>
                    <a:ext cx="121" cy="78"/>
                  </a:xfrm>
                  <a:custGeom>
                    <a:avLst/>
                    <a:gdLst>
                      <a:gd name="T0" fmla="*/ 0 w 121"/>
                      <a:gd name="T1" fmla="*/ 78 h 78"/>
                      <a:gd name="T2" fmla="*/ 0 w 121"/>
                      <a:gd name="T3" fmla="*/ 0 h 78"/>
                      <a:gd name="T4" fmla="*/ 121 w 121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1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2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16" name="Rectangle 1652"/>
                  <p:cNvSpPr>
                    <a:spLocks noChangeArrowheads="1"/>
                  </p:cNvSpPr>
                  <p:nvPr/>
                </p:nvSpPr>
                <p:spPr bwMode="auto">
                  <a:xfrm>
                    <a:off x="2264" y="-225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5838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17" name="Freeform 1653"/>
                  <p:cNvSpPr>
                    <a:spLocks/>
                  </p:cNvSpPr>
                  <p:nvPr/>
                </p:nvSpPr>
                <p:spPr bwMode="auto">
                  <a:xfrm>
                    <a:off x="1883" y="-22587"/>
                    <a:ext cx="378" cy="78"/>
                  </a:xfrm>
                  <a:custGeom>
                    <a:avLst/>
                    <a:gdLst>
                      <a:gd name="T0" fmla="*/ 0 w 378"/>
                      <a:gd name="T1" fmla="*/ 0 h 78"/>
                      <a:gd name="T2" fmla="*/ 0 w 378"/>
                      <a:gd name="T3" fmla="*/ 78 h 78"/>
                      <a:gd name="T4" fmla="*/ 378 w 378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78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78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18" name="Freeform 1654"/>
                  <p:cNvSpPr>
                    <a:spLocks/>
                  </p:cNvSpPr>
                  <p:nvPr/>
                </p:nvSpPr>
                <p:spPr bwMode="auto">
                  <a:xfrm>
                    <a:off x="1800" y="-22590"/>
                    <a:ext cx="83" cy="612"/>
                  </a:xfrm>
                  <a:custGeom>
                    <a:avLst/>
                    <a:gdLst>
                      <a:gd name="T0" fmla="*/ 0 w 83"/>
                      <a:gd name="T1" fmla="*/ 612 h 612"/>
                      <a:gd name="T2" fmla="*/ 0 w 83"/>
                      <a:gd name="T3" fmla="*/ 0 h 612"/>
                      <a:gd name="T4" fmla="*/ 83 w 83"/>
                      <a:gd name="T5" fmla="*/ 0 h 6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3" h="612">
                        <a:moveTo>
                          <a:pt x="0" y="612"/>
                        </a:moveTo>
                        <a:lnTo>
                          <a:pt x="0" y="0"/>
                        </a:lnTo>
                        <a:lnTo>
                          <a:pt x="8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19" name="Rectangle 1655"/>
                  <p:cNvSpPr>
                    <a:spLocks noChangeArrowheads="1"/>
                  </p:cNvSpPr>
                  <p:nvPr/>
                </p:nvSpPr>
                <p:spPr bwMode="auto">
                  <a:xfrm>
                    <a:off x="2193" y="-224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6916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20" name="Freeform 1656"/>
                  <p:cNvSpPr>
                    <a:spLocks/>
                  </p:cNvSpPr>
                  <p:nvPr/>
                </p:nvSpPr>
                <p:spPr bwMode="auto">
                  <a:xfrm>
                    <a:off x="1994" y="-22401"/>
                    <a:ext cx="196" cy="51"/>
                  </a:xfrm>
                  <a:custGeom>
                    <a:avLst/>
                    <a:gdLst>
                      <a:gd name="T0" fmla="*/ 0 w 196"/>
                      <a:gd name="T1" fmla="*/ 51 h 51"/>
                      <a:gd name="T2" fmla="*/ 0 w 196"/>
                      <a:gd name="T3" fmla="*/ 0 h 51"/>
                      <a:gd name="T4" fmla="*/ 196 w 19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9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21" name="Rectangle 1657"/>
                  <p:cNvSpPr>
                    <a:spLocks noChangeArrowheads="1"/>
                  </p:cNvSpPr>
                  <p:nvPr/>
                </p:nvSpPr>
                <p:spPr bwMode="auto">
                  <a:xfrm>
                    <a:off x="2169" y="-223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6783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22" name="Freeform 1658"/>
                  <p:cNvSpPr>
                    <a:spLocks/>
                  </p:cNvSpPr>
                  <p:nvPr/>
                </p:nvSpPr>
                <p:spPr bwMode="auto">
                  <a:xfrm>
                    <a:off x="1994" y="-22344"/>
                    <a:ext cx="172" cy="51"/>
                  </a:xfrm>
                  <a:custGeom>
                    <a:avLst/>
                    <a:gdLst>
                      <a:gd name="T0" fmla="*/ 0 w 172"/>
                      <a:gd name="T1" fmla="*/ 0 h 51"/>
                      <a:gd name="T2" fmla="*/ 0 w 172"/>
                      <a:gd name="T3" fmla="*/ 51 h 51"/>
                      <a:gd name="T4" fmla="*/ 172 w 17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7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23" name="Freeform 1659"/>
                  <p:cNvSpPr>
                    <a:spLocks/>
                  </p:cNvSpPr>
                  <p:nvPr/>
                </p:nvSpPr>
                <p:spPr bwMode="auto">
                  <a:xfrm>
                    <a:off x="1937" y="-22347"/>
                    <a:ext cx="57" cy="105"/>
                  </a:xfrm>
                  <a:custGeom>
                    <a:avLst/>
                    <a:gdLst>
                      <a:gd name="T0" fmla="*/ 0 w 57"/>
                      <a:gd name="T1" fmla="*/ 105 h 105"/>
                      <a:gd name="T2" fmla="*/ 0 w 57"/>
                      <a:gd name="T3" fmla="*/ 0 h 105"/>
                      <a:gd name="T4" fmla="*/ 57 w 57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5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24" name="Rectangle 1660"/>
                  <p:cNvSpPr>
                    <a:spLocks noChangeArrowheads="1"/>
                  </p:cNvSpPr>
                  <p:nvPr/>
                </p:nvSpPr>
                <p:spPr bwMode="auto">
                  <a:xfrm>
                    <a:off x="2067" y="-222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7080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25" name="Freeform 1661"/>
                  <p:cNvSpPr>
                    <a:spLocks/>
                  </p:cNvSpPr>
                  <p:nvPr/>
                </p:nvSpPr>
                <p:spPr bwMode="auto">
                  <a:xfrm>
                    <a:off x="2004" y="-22185"/>
                    <a:ext cx="60" cy="51"/>
                  </a:xfrm>
                  <a:custGeom>
                    <a:avLst/>
                    <a:gdLst>
                      <a:gd name="T0" fmla="*/ 0 w 60"/>
                      <a:gd name="T1" fmla="*/ 51 h 51"/>
                      <a:gd name="T2" fmla="*/ 0 w 60"/>
                      <a:gd name="T3" fmla="*/ 0 h 51"/>
                      <a:gd name="T4" fmla="*/ 60 w 60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6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26" name="Rectangle 1662"/>
                  <p:cNvSpPr>
                    <a:spLocks noChangeArrowheads="1"/>
                  </p:cNvSpPr>
                  <p:nvPr/>
                </p:nvSpPr>
                <p:spPr bwMode="auto">
                  <a:xfrm>
                    <a:off x="2067" y="-221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1788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27" name="Freeform 1663"/>
                  <p:cNvSpPr>
                    <a:spLocks/>
                  </p:cNvSpPr>
                  <p:nvPr/>
                </p:nvSpPr>
                <p:spPr bwMode="auto">
                  <a:xfrm>
                    <a:off x="2004" y="-22128"/>
                    <a:ext cx="60" cy="51"/>
                  </a:xfrm>
                  <a:custGeom>
                    <a:avLst/>
                    <a:gdLst>
                      <a:gd name="T0" fmla="*/ 0 w 60"/>
                      <a:gd name="T1" fmla="*/ 0 h 51"/>
                      <a:gd name="T2" fmla="*/ 0 w 60"/>
                      <a:gd name="T3" fmla="*/ 51 h 51"/>
                      <a:gd name="T4" fmla="*/ 60 w 6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6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28" name="Freeform 1664"/>
                  <p:cNvSpPr>
                    <a:spLocks/>
                  </p:cNvSpPr>
                  <p:nvPr/>
                </p:nvSpPr>
                <p:spPr bwMode="auto">
                  <a:xfrm>
                    <a:off x="1937" y="-22236"/>
                    <a:ext cx="67" cy="105"/>
                  </a:xfrm>
                  <a:custGeom>
                    <a:avLst/>
                    <a:gdLst>
                      <a:gd name="T0" fmla="*/ 0 w 67"/>
                      <a:gd name="T1" fmla="*/ 0 h 105"/>
                      <a:gd name="T2" fmla="*/ 0 w 67"/>
                      <a:gd name="T3" fmla="*/ 105 h 105"/>
                      <a:gd name="T4" fmla="*/ 67 w 67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7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67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29" name="Freeform 1665"/>
                  <p:cNvSpPr>
                    <a:spLocks/>
                  </p:cNvSpPr>
                  <p:nvPr/>
                </p:nvSpPr>
                <p:spPr bwMode="auto">
                  <a:xfrm>
                    <a:off x="1880" y="-22239"/>
                    <a:ext cx="57" cy="172"/>
                  </a:xfrm>
                  <a:custGeom>
                    <a:avLst/>
                    <a:gdLst>
                      <a:gd name="T0" fmla="*/ 0 w 57"/>
                      <a:gd name="T1" fmla="*/ 172 h 172"/>
                      <a:gd name="T2" fmla="*/ 0 w 57"/>
                      <a:gd name="T3" fmla="*/ 0 h 172"/>
                      <a:gd name="T4" fmla="*/ 57 w 57"/>
                      <a:gd name="T5" fmla="*/ 0 h 1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172">
                        <a:moveTo>
                          <a:pt x="0" y="172"/>
                        </a:moveTo>
                        <a:lnTo>
                          <a:pt x="0" y="0"/>
                        </a:lnTo>
                        <a:lnTo>
                          <a:pt x="5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30" name="Rectangle 1666"/>
                  <p:cNvSpPr>
                    <a:spLocks noChangeArrowheads="1"/>
                  </p:cNvSpPr>
                  <p:nvPr/>
                </p:nvSpPr>
                <p:spPr bwMode="auto">
                  <a:xfrm>
                    <a:off x="2403" y="-220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3371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31" name="Freeform 1667"/>
                  <p:cNvSpPr>
                    <a:spLocks/>
                  </p:cNvSpPr>
                  <p:nvPr/>
                </p:nvSpPr>
                <p:spPr bwMode="auto">
                  <a:xfrm>
                    <a:off x="1968" y="-21969"/>
                    <a:ext cx="432" cy="78"/>
                  </a:xfrm>
                  <a:custGeom>
                    <a:avLst/>
                    <a:gdLst>
                      <a:gd name="T0" fmla="*/ 0 w 432"/>
                      <a:gd name="T1" fmla="*/ 78 h 78"/>
                      <a:gd name="T2" fmla="*/ 0 w 432"/>
                      <a:gd name="T3" fmla="*/ 0 h 78"/>
                      <a:gd name="T4" fmla="*/ 432 w 432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2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43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32" name="Rectangle 1668"/>
                  <p:cNvSpPr>
                    <a:spLocks noChangeArrowheads="1"/>
                  </p:cNvSpPr>
                  <p:nvPr/>
                </p:nvSpPr>
                <p:spPr bwMode="auto">
                  <a:xfrm>
                    <a:off x="2166" y="-219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3791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33" name="Freeform 1669"/>
                  <p:cNvSpPr>
                    <a:spLocks/>
                  </p:cNvSpPr>
                  <p:nvPr/>
                </p:nvSpPr>
                <p:spPr bwMode="auto">
                  <a:xfrm>
                    <a:off x="2042" y="-21861"/>
                    <a:ext cx="121" cy="51"/>
                  </a:xfrm>
                  <a:custGeom>
                    <a:avLst/>
                    <a:gdLst>
                      <a:gd name="T0" fmla="*/ 0 w 121"/>
                      <a:gd name="T1" fmla="*/ 51 h 51"/>
                      <a:gd name="T2" fmla="*/ 0 w 121"/>
                      <a:gd name="T3" fmla="*/ 0 h 51"/>
                      <a:gd name="T4" fmla="*/ 121 w 12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2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34" name="Rectangle 1670"/>
                  <p:cNvSpPr>
                    <a:spLocks noChangeArrowheads="1"/>
                  </p:cNvSpPr>
                  <p:nvPr/>
                </p:nvSpPr>
                <p:spPr bwMode="auto">
                  <a:xfrm>
                    <a:off x="2292" y="-218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6846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35" name="Freeform 1671"/>
                  <p:cNvSpPr>
                    <a:spLocks/>
                  </p:cNvSpPr>
                  <p:nvPr/>
                </p:nvSpPr>
                <p:spPr bwMode="auto">
                  <a:xfrm>
                    <a:off x="2042" y="-21804"/>
                    <a:ext cx="247" cy="51"/>
                  </a:xfrm>
                  <a:custGeom>
                    <a:avLst/>
                    <a:gdLst>
                      <a:gd name="T0" fmla="*/ 0 w 247"/>
                      <a:gd name="T1" fmla="*/ 0 h 51"/>
                      <a:gd name="T2" fmla="*/ 0 w 247"/>
                      <a:gd name="T3" fmla="*/ 51 h 51"/>
                      <a:gd name="T4" fmla="*/ 247 w 24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4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36" name="Freeform 1672"/>
                  <p:cNvSpPr>
                    <a:spLocks/>
                  </p:cNvSpPr>
                  <p:nvPr/>
                </p:nvSpPr>
                <p:spPr bwMode="auto">
                  <a:xfrm>
                    <a:off x="1968" y="-21885"/>
                    <a:ext cx="74" cy="78"/>
                  </a:xfrm>
                  <a:custGeom>
                    <a:avLst/>
                    <a:gdLst>
                      <a:gd name="T0" fmla="*/ 0 w 74"/>
                      <a:gd name="T1" fmla="*/ 0 h 78"/>
                      <a:gd name="T2" fmla="*/ 0 w 74"/>
                      <a:gd name="T3" fmla="*/ 78 h 78"/>
                      <a:gd name="T4" fmla="*/ 74 w 74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4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74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37" name="Freeform 1673"/>
                  <p:cNvSpPr>
                    <a:spLocks/>
                  </p:cNvSpPr>
                  <p:nvPr/>
                </p:nvSpPr>
                <p:spPr bwMode="auto">
                  <a:xfrm>
                    <a:off x="1880" y="-22061"/>
                    <a:ext cx="88" cy="173"/>
                  </a:xfrm>
                  <a:custGeom>
                    <a:avLst/>
                    <a:gdLst>
                      <a:gd name="T0" fmla="*/ 0 w 88"/>
                      <a:gd name="T1" fmla="*/ 0 h 173"/>
                      <a:gd name="T2" fmla="*/ 0 w 88"/>
                      <a:gd name="T3" fmla="*/ 173 h 173"/>
                      <a:gd name="T4" fmla="*/ 88 w 88"/>
                      <a:gd name="T5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173">
                        <a:moveTo>
                          <a:pt x="0" y="0"/>
                        </a:moveTo>
                        <a:lnTo>
                          <a:pt x="0" y="173"/>
                        </a:lnTo>
                        <a:lnTo>
                          <a:pt x="88" y="17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38" name="Freeform 1674"/>
                  <p:cNvSpPr>
                    <a:spLocks/>
                  </p:cNvSpPr>
                  <p:nvPr/>
                </p:nvSpPr>
                <p:spPr bwMode="auto">
                  <a:xfrm>
                    <a:off x="1862" y="-22064"/>
                    <a:ext cx="18" cy="702"/>
                  </a:xfrm>
                  <a:custGeom>
                    <a:avLst/>
                    <a:gdLst>
                      <a:gd name="T0" fmla="*/ 0 w 18"/>
                      <a:gd name="T1" fmla="*/ 702 h 702"/>
                      <a:gd name="T2" fmla="*/ 0 w 18"/>
                      <a:gd name="T3" fmla="*/ 0 h 702"/>
                      <a:gd name="T4" fmla="*/ 18 w 18"/>
                      <a:gd name="T5" fmla="*/ 0 h 7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" h="702">
                        <a:moveTo>
                          <a:pt x="0" y="702"/>
                        </a:moveTo>
                        <a:lnTo>
                          <a:pt x="0" y="0"/>
                        </a:lnTo>
                        <a:lnTo>
                          <a:pt x="1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39" name="Rectangle 1675"/>
                  <p:cNvSpPr>
                    <a:spLocks noChangeArrowheads="1"/>
                  </p:cNvSpPr>
                  <p:nvPr/>
                </p:nvSpPr>
                <p:spPr bwMode="auto">
                  <a:xfrm>
                    <a:off x="2238" y="-21694"/>
                    <a:ext cx="1523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AP010904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Desulfovibrio magneticus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RS-1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40" name="Freeform 1676"/>
                  <p:cNvSpPr>
                    <a:spLocks/>
                  </p:cNvSpPr>
                  <p:nvPr/>
                </p:nvSpPr>
                <p:spPr bwMode="auto">
                  <a:xfrm>
                    <a:off x="2235" y="-21645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41" name="Rectangle 1677"/>
                  <p:cNvSpPr>
                    <a:spLocks noChangeArrowheads="1"/>
                  </p:cNvSpPr>
                  <p:nvPr/>
                </p:nvSpPr>
                <p:spPr bwMode="auto">
                  <a:xfrm>
                    <a:off x="2238" y="-215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2927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42" name="Freeform 1678"/>
                  <p:cNvSpPr>
                    <a:spLocks/>
                  </p:cNvSpPr>
                  <p:nvPr/>
                </p:nvSpPr>
                <p:spPr bwMode="auto">
                  <a:xfrm>
                    <a:off x="2235" y="-21588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43" name="Rectangle 1679"/>
                  <p:cNvSpPr>
                    <a:spLocks noChangeArrowheads="1"/>
                  </p:cNvSpPr>
                  <p:nvPr/>
                </p:nvSpPr>
                <p:spPr bwMode="auto">
                  <a:xfrm>
                    <a:off x="2238" y="-214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3155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44" name="Freeform 1680"/>
                  <p:cNvSpPr>
                    <a:spLocks/>
                  </p:cNvSpPr>
                  <p:nvPr/>
                </p:nvSpPr>
                <p:spPr bwMode="auto">
                  <a:xfrm>
                    <a:off x="2235" y="-21534"/>
                    <a:ext cx="0" cy="105"/>
                  </a:xfrm>
                  <a:custGeom>
                    <a:avLst/>
                    <a:gdLst>
                      <a:gd name="T0" fmla="*/ 0 h 105"/>
                      <a:gd name="T1" fmla="*/ 105 h 105"/>
                      <a:gd name="T2" fmla="*/ 105 h 105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0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45" name="Line 1681"/>
                  <p:cNvSpPr>
                    <a:spLocks noChangeShapeType="1"/>
                  </p:cNvSpPr>
                  <p:nvPr/>
                </p:nvSpPr>
                <p:spPr bwMode="auto">
                  <a:xfrm>
                    <a:off x="2235" y="-21645"/>
                    <a:ext cx="0" cy="105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46" name="Freeform 1682"/>
                  <p:cNvSpPr>
                    <a:spLocks/>
                  </p:cNvSpPr>
                  <p:nvPr/>
                </p:nvSpPr>
                <p:spPr bwMode="auto">
                  <a:xfrm>
                    <a:off x="2076" y="-21537"/>
                    <a:ext cx="159" cy="105"/>
                  </a:xfrm>
                  <a:custGeom>
                    <a:avLst/>
                    <a:gdLst>
                      <a:gd name="T0" fmla="*/ 0 w 159"/>
                      <a:gd name="T1" fmla="*/ 105 h 105"/>
                      <a:gd name="T2" fmla="*/ 0 w 159"/>
                      <a:gd name="T3" fmla="*/ 0 h 105"/>
                      <a:gd name="T4" fmla="*/ 159 w 159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9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15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47" name="Rectangle 1683"/>
                  <p:cNvSpPr>
                    <a:spLocks noChangeArrowheads="1"/>
                  </p:cNvSpPr>
                  <p:nvPr/>
                </p:nvSpPr>
                <p:spPr bwMode="auto">
                  <a:xfrm>
                    <a:off x="2165" y="-213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1539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48" name="Freeform 1684"/>
                  <p:cNvSpPr>
                    <a:spLocks/>
                  </p:cNvSpPr>
                  <p:nvPr/>
                </p:nvSpPr>
                <p:spPr bwMode="auto">
                  <a:xfrm>
                    <a:off x="2076" y="-21426"/>
                    <a:ext cx="86" cy="105"/>
                  </a:xfrm>
                  <a:custGeom>
                    <a:avLst/>
                    <a:gdLst>
                      <a:gd name="T0" fmla="*/ 0 w 86"/>
                      <a:gd name="T1" fmla="*/ 0 h 105"/>
                      <a:gd name="T2" fmla="*/ 0 w 86"/>
                      <a:gd name="T3" fmla="*/ 105 h 105"/>
                      <a:gd name="T4" fmla="*/ 86 w 86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6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86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49" name="Freeform 1685"/>
                  <p:cNvSpPr>
                    <a:spLocks/>
                  </p:cNvSpPr>
                  <p:nvPr/>
                </p:nvSpPr>
                <p:spPr bwMode="auto">
                  <a:xfrm>
                    <a:off x="2033" y="-21429"/>
                    <a:ext cx="43" cy="132"/>
                  </a:xfrm>
                  <a:custGeom>
                    <a:avLst/>
                    <a:gdLst>
                      <a:gd name="T0" fmla="*/ 0 w 43"/>
                      <a:gd name="T1" fmla="*/ 132 h 132"/>
                      <a:gd name="T2" fmla="*/ 0 w 43"/>
                      <a:gd name="T3" fmla="*/ 0 h 132"/>
                      <a:gd name="T4" fmla="*/ 43 w 43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4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50" name="Rectangle 168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-212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3784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51" name="Freeform 1687"/>
                  <p:cNvSpPr>
                    <a:spLocks/>
                  </p:cNvSpPr>
                  <p:nvPr/>
                </p:nvSpPr>
                <p:spPr bwMode="auto">
                  <a:xfrm>
                    <a:off x="2178" y="-21213"/>
                    <a:ext cx="132" cy="51"/>
                  </a:xfrm>
                  <a:custGeom>
                    <a:avLst/>
                    <a:gdLst>
                      <a:gd name="T0" fmla="*/ 0 w 132"/>
                      <a:gd name="T1" fmla="*/ 51 h 51"/>
                      <a:gd name="T2" fmla="*/ 0 w 132"/>
                      <a:gd name="T3" fmla="*/ 0 h 51"/>
                      <a:gd name="T4" fmla="*/ 132 w 13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3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52" name="Rectangle 1688"/>
                  <p:cNvSpPr>
                    <a:spLocks noChangeArrowheads="1"/>
                  </p:cNvSpPr>
                  <p:nvPr/>
                </p:nvSpPr>
                <p:spPr bwMode="auto">
                  <a:xfrm>
                    <a:off x="2418" y="-211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6359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53" name="Freeform 1689"/>
                  <p:cNvSpPr>
                    <a:spLocks/>
                  </p:cNvSpPr>
                  <p:nvPr/>
                </p:nvSpPr>
                <p:spPr bwMode="auto">
                  <a:xfrm>
                    <a:off x="2178" y="-21156"/>
                    <a:ext cx="237" cy="51"/>
                  </a:xfrm>
                  <a:custGeom>
                    <a:avLst/>
                    <a:gdLst>
                      <a:gd name="T0" fmla="*/ 0 w 237"/>
                      <a:gd name="T1" fmla="*/ 0 h 51"/>
                      <a:gd name="T2" fmla="*/ 0 w 237"/>
                      <a:gd name="T3" fmla="*/ 51 h 51"/>
                      <a:gd name="T4" fmla="*/ 237 w 23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3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54" name="Freeform 1690"/>
                  <p:cNvSpPr>
                    <a:spLocks/>
                  </p:cNvSpPr>
                  <p:nvPr/>
                </p:nvSpPr>
                <p:spPr bwMode="auto">
                  <a:xfrm>
                    <a:off x="2033" y="-21291"/>
                    <a:ext cx="145" cy="132"/>
                  </a:xfrm>
                  <a:custGeom>
                    <a:avLst/>
                    <a:gdLst>
                      <a:gd name="T0" fmla="*/ 0 w 145"/>
                      <a:gd name="T1" fmla="*/ 0 h 132"/>
                      <a:gd name="T2" fmla="*/ 0 w 145"/>
                      <a:gd name="T3" fmla="*/ 132 h 132"/>
                      <a:gd name="T4" fmla="*/ 145 w 145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5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145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55" name="Freeform 1691"/>
                  <p:cNvSpPr>
                    <a:spLocks/>
                  </p:cNvSpPr>
                  <p:nvPr/>
                </p:nvSpPr>
                <p:spPr bwMode="auto">
                  <a:xfrm>
                    <a:off x="2015" y="-21294"/>
                    <a:ext cx="18" cy="172"/>
                  </a:xfrm>
                  <a:custGeom>
                    <a:avLst/>
                    <a:gdLst>
                      <a:gd name="T0" fmla="*/ 0 w 18"/>
                      <a:gd name="T1" fmla="*/ 172 h 172"/>
                      <a:gd name="T2" fmla="*/ 0 w 18"/>
                      <a:gd name="T3" fmla="*/ 0 h 172"/>
                      <a:gd name="T4" fmla="*/ 18 w 18"/>
                      <a:gd name="T5" fmla="*/ 0 h 1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" h="172">
                        <a:moveTo>
                          <a:pt x="0" y="172"/>
                        </a:moveTo>
                        <a:lnTo>
                          <a:pt x="0" y="0"/>
                        </a:lnTo>
                        <a:lnTo>
                          <a:pt x="1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56" name="Rectangle 1692"/>
                  <p:cNvSpPr>
                    <a:spLocks noChangeArrowheads="1"/>
                  </p:cNvSpPr>
                  <p:nvPr/>
                </p:nvSpPr>
                <p:spPr bwMode="auto">
                  <a:xfrm>
                    <a:off x="2187" y="-210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1002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57" name="Freeform 1693"/>
                  <p:cNvSpPr>
                    <a:spLocks/>
                  </p:cNvSpPr>
                  <p:nvPr/>
                </p:nvSpPr>
                <p:spPr bwMode="auto">
                  <a:xfrm>
                    <a:off x="2108" y="-20997"/>
                    <a:ext cx="76" cy="51"/>
                  </a:xfrm>
                  <a:custGeom>
                    <a:avLst/>
                    <a:gdLst>
                      <a:gd name="T0" fmla="*/ 0 w 76"/>
                      <a:gd name="T1" fmla="*/ 51 h 51"/>
                      <a:gd name="T2" fmla="*/ 0 w 76"/>
                      <a:gd name="T3" fmla="*/ 0 h 51"/>
                      <a:gd name="T4" fmla="*/ 76 w 7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7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58" name="Rectangle 1694"/>
                  <p:cNvSpPr>
                    <a:spLocks noChangeArrowheads="1"/>
                  </p:cNvSpPr>
                  <p:nvPr/>
                </p:nvSpPr>
                <p:spPr bwMode="auto">
                  <a:xfrm>
                    <a:off x="2277" y="-209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3684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59" name="Freeform 1695"/>
                  <p:cNvSpPr>
                    <a:spLocks/>
                  </p:cNvSpPr>
                  <p:nvPr/>
                </p:nvSpPr>
                <p:spPr bwMode="auto">
                  <a:xfrm>
                    <a:off x="2108" y="-20940"/>
                    <a:ext cx="166" cy="51"/>
                  </a:xfrm>
                  <a:custGeom>
                    <a:avLst/>
                    <a:gdLst>
                      <a:gd name="T0" fmla="*/ 0 w 166"/>
                      <a:gd name="T1" fmla="*/ 0 h 51"/>
                      <a:gd name="T2" fmla="*/ 0 w 166"/>
                      <a:gd name="T3" fmla="*/ 51 h 51"/>
                      <a:gd name="T4" fmla="*/ 166 w 166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6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66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60" name="Freeform 1696"/>
                  <p:cNvSpPr>
                    <a:spLocks/>
                  </p:cNvSpPr>
                  <p:nvPr/>
                </p:nvSpPr>
                <p:spPr bwMode="auto">
                  <a:xfrm>
                    <a:off x="2015" y="-21116"/>
                    <a:ext cx="93" cy="173"/>
                  </a:xfrm>
                  <a:custGeom>
                    <a:avLst/>
                    <a:gdLst>
                      <a:gd name="T0" fmla="*/ 0 w 93"/>
                      <a:gd name="T1" fmla="*/ 0 h 173"/>
                      <a:gd name="T2" fmla="*/ 0 w 93"/>
                      <a:gd name="T3" fmla="*/ 173 h 173"/>
                      <a:gd name="T4" fmla="*/ 93 w 93"/>
                      <a:gd name="T5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3" h="173">
                        <a:moveTo>
                          <a:pt x="0" y="0"/>
                        </a:moveTo>
                        <a:lnTo>
                          <a:pt x="0" y="173"/>
                        </a:lnTo>
                        <a:lnTo>
                          <a:pt x="93" y="17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61" name="Freeform 1697"/>
                  <p:cNvSpPr>
                    <a:spLocks/>
                  </p:cNvSpPr>
                  <p:nvPr/>
                </p:nvSpPr>
                <p:spPr bwMode="auto">
                  <a:xfrm>
                    <a:off x="1982" y="-21119"/>
                    <a:ext cx="33" cy="464"/>
                  </a:xfrm>
                  <a:custGeom>
                    <a:avLst/>
                    <a:gdLst>
                      <a:gd name="T0" fmla="*/ 0 w 33"/>
                      <a:gd name="T1" fmla="*/ 464 h 464"/>
                      <a:gd name="T2" fmla="*/ 0 w 33"/>
                      <a:gd name="T3" fmla="*/ 0 h 464"/>
                      <a:gd name="T4" fmla="*/ 33 w 33"/>
                      <a:gd name="T5" fmla="*/ 0 h 4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464">
                        <a:moveTo>
                          <a:pt x="0" y="464"/>
                        </a:moveTo>
                        <a:lnTo>
                          <a:pt x="0" y="0"/>
                        </a:lnTo>
                        <a:lnTo>
                          <a:pt x="3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62" name="Rectangle 1698"/>
                  <p:cNvSpPr>
                    <a:spLocks noChangeArrowheads="1"/>
                  </p:cNvSpPr>
                  <p:nvPr/>
                </p:nvSpPr>
                <p:spPr bwMode="auto">
                  <a:xfrm>
                    <a:off x="2303" y="-208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4839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63" name="Freeform 1699"/>
                  <p:cNvSpPr>
                    <a:spLocks/>
                  </p:cNvSpPr>
                  <p:nvPr/>
                </p:nvSpPr>
                <p:spPr bwMode="auto">
                  <a:xfrm>
                    <a:off x="2124" y="-20781"/>
                    <a:ext cx="176" cy="51"/>
                  </a:xfrm>
                  <a:custGeom>
                    <a:avLst/>
                    <a:gdLst>
                      <a:gd name="T0" fmla="*/ 0 w 176"/>
                      <a:gd name="T1" fmla="*/ 51 h 51"/>
                      <a:gd name="T2" fmla="*/ 0 w 176"/>
                      <a:gd name="T3" fmla="*/ 0 h 51"/>
                      <a:gd name="T4" fmla="*/ 176 w 17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7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64" name="Rectangle 1700"/>
                  <p:cNvSpPr>
                    <a:spLocks noChangeArrowheads="1"/>
                  </p:cNvSpPr>
                  <p:nvPr/>
                </p:nvSpPr>
                <p:spPr bwMode="auto">
                  <a:xfrm>
                    <a:off x="2195" y="-207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1195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65" name="Freeform 1701"/>
                  <p:cNvSpPr>
                    <a:spLocks/>
                  </p:cNvSpPr>
                  <p:nvPr/>
                </p:nvSpPr>
                <p:spPr bwMode="auto">
                  <a:xfrm>
                    <a:off x="2124" y="-20724"/>
                    <a:ext cx="68" cy="51"/>
                  </a:xfrm>
                  <a:custGeom>
                    <a:avLst/>
                    <a:gdLst>
                      <a:gd name="T0" fmla="*/ 0 w 68"/>
                      <a:gd name="T1" fmla="*/ 0 h 51"/>
                      <a:gd name="T2" fmla="*/ 0 w 68"/>
                      <a:gd name="T3" fmla="*/ 51 h 51"/>
                      <a:gd name="T4" fmla="*/ 68 w 68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8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68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66" name="Freeform 1702"/>
                  <p:cNvSpPr>
                    <a:spLocks/>
                  </p:cNvSpPr>
                  <p:nvPr/>
                </p:nvSpPr>
                <p:spPr bwMode="auto">
                  <a:xfrm>
                    <a:off x="2105" y="-20727"/>
                    <a:ext cx="19" cy="78"/>
                  </a:xfrm>
                  <a:custGeom>
                    <a:avLst/>
                    <a:gdLst>
                      <a:gd name="T0" fmla="*/ 0 w 19"/>
                      <a:gd name="T1" fmla="*/ 78 h 78"/>
                      <a:gd name="T2" fmla="*/ 0 w 19"/>
                      <a:gd name="T3" fmla="*/ 0 h 78"/>
                      <a:gd name="T4" fmla="*/ 19 w 19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67" name="Rectangle 1703"/>
                  <p:cNvSpPr>
                    <a:spLocks noChangeArrowheads="1"/>
                  </p:cNvSpPr>
                  <p:nvPr/>
                </p:nvSpPr>
                <p:spPr bwMode="auto">
                  <a:xfrm>
                    <a:off x="2273" y="-206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2402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68" name="Freeform 1704"/>
                  <p:cNvSpPr>
                    <a:spLocks/>
                  </p:cNvSpPr>
                  <p:nvPr/>
                </p:nvSpPr>
                <p:spPr bwMode="auto">
                  <a:xfrm>
                    <a:off x="2105" y="-20643"/>
                    <a:ext cx="165" cy="78"/>
                  </a:xfrm>
                  <a:custGeom>
                    <a:avLst/>
                    <a:gdLst>
                      <a:gd name="T0" fmla="*/ 0 w 165"/>
                      <a:gd name="T1" fmla="*/ 0 h 78"/>
                      <a:gd name="T2" fmla="*/ 0 w 165"/>
                      <a:gd name="T3" fmla="*/ 78 h 78"/>
                      <a:gd name="T4" fmla="*/ 165 w 165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5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65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69" name="Freeform 1705"/>
                  <p:cNvSpPr>
                    <a:spLocks/>
                  </p:cNvSpPr>
                  <p:nvPr/>
                </p:nvSpPr>
                <p:spPr bwMode="auto">
                  <a:xfrm>
                    <a:off x="2021" y="-20646"/>
                    <a:ext cx="84" cy="459"/>
                  </a:xfrm>
                  <a:custGeom>
                    <a:avLst/>
                    <a:gdLst>
                      <a:gd name="T0" fmla="*/ 0 w 84"/>
                      <a:gd name="T1" fmla="*/ 459 h 459"/>
                      <a:gd name="T2" fmla="*/ 0 w 84"/>
                      <a:gd name="T3" fmla="*/ 0 h 459"/>
                      <a:gd name="T4" fmla="*/ 84 w 84"/>
                      <a:gd name="T5" fmla="*/ 0 h 4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4" h="459">
                        <a:moveTo>
                          <a:pt x="0" y="459"/>
                        </a:moveTo>
                        <a:lnTo>
                          <a:pt x="0" y="0"/>
                        </a:lnTo>
                        <a:lnTo>
                          <a:pt x="8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70" name="Rectangle 1706"/>
                  <p:cNvSpPr>
                    <a:spLocks noChangeArrowheads="1"/>
                  </p:cNvSpPr>
                  <p:nvPr/>
                </p:nvSpPr>
                <p:spPr bwMode="auto">
                  <a:xfrm>
                    <a:off x="2270" y="-205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5356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71" name="Freeform 1707"/>
                  <p:cNvSpPr>
                    <a:spLocks/>
                  </p:cNvSpPr>
                  <p:nvPr/>
                </p:nvSpPr>
                <p:spPr bwMode="auto">
                  <a:xfrm>
                    <a:off x="2142" y="-20457"/>
                    <a:ext cx="125" cy="51"/>
                  </a:xfrm>
                  <a:custGeom>
                    <a:avLst/>
                    <a:gdLst>
                      <a:gd name="T0" fmla="*/ 0 w 125"/>
                      <a:gd name="T1" fmla="*/ 51 h 51"/>
                      <a:gd name="T2" fmla="*/ 0 w 125"/>
                      <a:gd name="T3" fmla="*/ 0 h 51"/>
                      <a:gd name="T4" fmla="*/ 125 w 125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5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2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72" name="Rectangle 1708"/>
                  <p:cNvSpPr>
                    <a:spLocks noChangeArrowheads="1"/>
                  </p:cNvSpPr>
                  <p:nvPr/>
                </p:nvSpPr>
                <p:spPr bwMode="auto">
                  <a:xfrm>
                    <a:off x="2264" y="-203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4861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73" name="Freeform 1709"/>
                  <p:cNvSpPr>
                    <a:spLocks/>
                  </p:cNvSpPr>
                  <p:nvPr/>
                </p:nvSpPr>
                <p:spPr bwMode="auto">
                  <a:xfrm>
                    <a:off x="2142" y="-20400"/>
                    <a:ext cx="119" cy="51"/>
                  </a:xfrm>
                  <a:custGeom>
                    <a:avLst/>
                    <a:gdLst>
                      <a:gd name="T0" fmla="*/ 0 w 119"/>
                      <a:gd name="T1" fmla="*/ 0 h 51"/>
                      <a:gd name="T2" fmla="*/ 0 w 119"/>
                      <a:gd name="T3" fmla="*/ 51 h 51"/>
                      <a:gd name="T4" fmla="*/ 119 w 11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1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74" name="Freeform 1710"/>
                  <p:cNvSpPr>
                    <a:spLocks/>
                  </p:cNvSpPr>
                  <p:nvPr/>
                </p:nvSpPr>
                <p:spPr bwMode="auto">
                  <a:xfrm>
                    <a:off x="2105" y="-20403"/>
                    <a:ext cx="37" cy="78"/>
                  </a:xfrm>
                  <a:custGeom>
                    <a:avLst/>
                    <a:gdLst>
                      <a:gd name="T0" fmla="*/ 0 w 37"/>
                      <a:gd name="T1" fmla="*/ 78 h 78"/>
                      <a:gd name="T2" fmla="*/ 0 w 37"/>
                      <a:gd name="T3" fmla="*/ 0 h 78"/>
                      <a:gd name="T4" fmla="*/ 37 w 37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7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3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75" name="Rectangle 1711"/>
                  <p:cNvSpPr>
                    <a:spLocks noChangeArrowheads="1"/>
                  </p:cNvSpPr>
                  <p:nvPr/>
                </p:nvSpPr>
                <p:spPr bwMode="auto">
                  <a:xfrm>
                    <a:off x="2192" y="-202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4501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76" name="Freeform 1712"/>
                  <p:cNvSpPr>
                    <a:spLocks/>
                  </p:cNvSpPr>
                  <p:nvPr/>
                </p:nvSpPr>
                <p:spPr bwMode="auto">
                  <a:xfrm>
                    <a:off x="2105" y="-20319"/>
                    <a:ext cx="84" cy="78"/>
                  </a:xfrm>
                  <a:custGeom>
                    <a:avLst/>
                    <a:gdLst>
                      <a:gd name="T0" fmla="*/ 0 w 84"/>
                      <a:gd name="T1" fmla="*/ 0 h 78"/>
                      <a:gd name="T2" fmla="*/ 0 w 84"/>
                      <a:gd name="T3" fmla="*/ 78 h 78"/>
                      <a:gd name="T4" fmla="*/ 84 w 84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4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84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77" name="Freeform 1713"/>
                  <p:cNvSpPr>
                    <a:spLocks/>
                  </p:cNvSpPr>
                  <p:nvPr/>
                </p:nvSpPr>
                <p:spPr bwMode="auto">
                  <a:xfrm>
                    <a:off x="2054" y="-20322"/>
                    <a:ext cx="51" cy="118"/>
                  </a:xfrm>
                  <a:custGeom>
                    <a:avLst/>
                    <a:gdLst>
                      <a:gd name="T0" fmla="*/ 0 w 51"/>
                      <a:gd name="T1" fmla="*/ 118 h 118"/>
                      <a:gd name="T2" fmla="*/ 0 w 51"/>
                      <a:gd name="T3" fmla="*/ 0 h 118"/>
                      <a:gd name="T4" fmla="*/ 51 w 51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1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5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78" name="Rectangle 1714"/>
                  <p:cNvSpPr>
                    <a:spLocks noChangeArrowheads="1"/>
                  </p:cNvSpPr>
                  <p:nvPr/>
                </p:nvSpPr>
                <p:spPr bwMode="auto">
                  <a:xfrm>
                    <a:off x="2366" y="-201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1072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79" name="Freeform 1715"/>
                  <p:cNvSpPr>
                    <a:spLocks/>
                  </p:cNvSpPr>
                  <p:nvPr/>
                </p:nvSpPr>
                <p:spPr bwMode="auto">
                  <a:xfrm>
                    <a:off x="2190" y="-20133"/>
                    <a:ext cx="173" cy="51"/>
                  </a:xfrm>
                  <a:custGeom>
                    <a:avLst/>
                    <a:gdLst>
                      <a:gd name="T0" fmla="*/ 0 w 173"/>
                      <a:gd name="T1" fmla="*/ 51 h 51"/>
                      <a:gd name="T2" fmla="*/ 0 w 173"/>
                      <a:gd name="T3" fmla="*/ 0 h 51"/>
                      <a:gd name="T4" fmla="*/ 173 w 17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7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80" name="Rectangle 1716"/>
                  <p:cNvSpPr>
                    <a:spLocks noChangeArrowheads="1"/>
                  </p:cNvSpPr>
                  <p:nvPr/>
                </p:nvSpPr>
                <p:spPr bwMode="auto">
                  <a:xfrm>
                    <a:off x="2265" y="-200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5092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81" name="Freeform 1717"/>
                  <p:cNvSpPr>
                    <a:spLocks/>
                  </p:cNvSpPr>
                  <p:nvPr/>
                </p:nvSpPr>
                <p:spPr bwMode="auto">
                  <a:xfrm>
                    <a:off x="2190" y="-20076"/>
                    <a:ext cx="72" cy="51"/>
                  </a:xfrm>
                  <a:custGeom>
                    <a:avLst/>
                    <a:gdLst>
                      <a:gd name="T0" fmla="*/ 0 w 72"/>
                      <a:gd name="T1" fmla="*/ 0 h 51"/>
                      <a:gd name="T2" fmla="*/ 0 w 72"/>
                      <a:gd name="T3" fmla="*/ 51 h 51"/>
                      <a:gd name="T4" fmla="*/ 72 w 7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7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82" name="Freeform 1718"/>
                  <p:cNvSpPr>
                    <a:spLocks/>
                  </p:cNvSpPr>
                  <p:nvPr/>
                </p:nvSpPr>
                <p:spPr bwMode="auto">
                  <a:xfrm>
                    <a:off x="2054" y="-20198"/>
                    <a:ext cx="136" cy="119"/>
                  </a:xfrm>
                  <a:custGeom>
                    <a:avLst/>
                    <a:gdLst>
                      <a:gd name="T0" fmla="*/ 0 w 136"/>
                      <a:gd name="T1" fmla="*/ 0 h 119"/>
                      <a:gd name="T2" fmla="*/ 0 w 136"/>
                      <a:gd name="T3" fmla="*/ 119 h 119"/>
                      <a:gd name="T4" fmla="*/ 136 w 136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136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83" name="Freeform 1719"/>
                  <p:cNvSpPr>
                    <a:spLocks/>
                  </p:cNvSpPr>
                  <p:nvPr/>
                </p:nvSpPr>
                <p:spPr bwMode="auto">
                  <a:xfrm>
                    <a:off x="2037" y="-20201"/>
                    <a:ext cx="17" cy="477"/>
                  </a:xfrm>
                  <a:custGeom>
                    <a:avLst/>
                    <a:gdLst>
                      <a:gd name="T0" fmla="*/ 0 w 17"/>
                      <a:gd name="T1" fmla="*/ 477 h 477"/>
                      <a:gd name="T2" fmla="*/ 0 w 17"/>
                      <a:gd name="T3" fmla="*/ 0 h 477"/>
                      <a:gd name="T4" fmla="*/ 17 w 17"/>
                      <a:gd name="T5" fmla="*/ 0 h 4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477">
                        <a:moveTo>
                          <a:pt x="0" y="477"/>
                        </a:moveTo>
                        <a:lnTo>
                          <a:pt x="0" y="0"/>
                        </a:lnTo>
                        <a:lnTo>
                          <a:pt x="1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84" name="Rectangle 1720"/>
                  <p:cNvSpPr>
                    <a:spLocks noChangeArrowheads="1"/>
                  </p:cNvSpPr>
                  <p:nvPr/>
                </p:nvSpPr>
                <p:spPr bwMode="auto">
                  <a:xfrm>
                    <a:off x="2211" y="-199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6600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85" name="Freeform 1721"/>
                  <p:cNvSpPr>
                    <a:spLocks/>
                  </p:cNvSpPr>
                  <p:nvPr/>
                </p:nvSpPr>
                <p:spPr bwMode="auto">
                  <a:xfrm>
                    <a:off x="2154" y="-19917"/>
                    <a:ext cx="54" cy="51"/>
                  </a:xfrm>
                  <a:custGeom>
                    <a:avLst/>
                    <a:gdLst>
                      <a:gd name="T0" fmla="*/ 0 w 54"/>
                      <a:gd name="T1" fmla="*/ 51 h 51"/>
                      <a:gd name="T2" fmla="*/ 0 w 54"/>
                      <a:gd name="T3" fmla="*/ 0 h 51"/>
                      <a:gd name="T4" fmla="*/ 54 w 54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4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5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86" name="Rectangle 1722"/>
                  <p:cNvSpPr>
                    <a:spLocks noChangeArrowheads="1"/>
                  </p:cNvSpPr>
                  <p:nvPr/>
                </p:nvSpPr>
                <p:spPr bwMode="auto">
                  <a:xfrm>
                    <a:off x="2348" y="-198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6243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87" name="Freeform 1723"/>
                  <p:cNvSpPr>
                    <a:spLocks/>
                  </p:cNvSpPr>
                  <p:nvPr/>
                </p:nvSpPr>
                <p:spPr bwMode="auto">
                  <a:xfrm>
                    <a:off x="2154" y="-19860"/>
                    <a:ext cx="191" cy="51"/>
                  </a:xfrm>
                  <a:custGeom>
                    <a:avLst/>
                    <a:gdLst>
                      <a:gd name="T0" fmla="*/ 0 w 191"/>
                      <a:gd name="T1" fmla="*/ 0 h 51"/>
                      <a:gd name="T2" fmla="*/ 0 w 191"/>
                      <a:gd name="T3" fmla="*/ 51 h 51"/>
                      <a:gd name="T4" fmla="*/ 191 w 191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1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91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88" name="Freeform 1724"/>
                  <p:cNvSpPr>
                    <a:spLocks/>
                  </p:cNvSpPr>
                  <p:nvPr/>
                </p:nvSpPr>
                <p:spPr bwMode="auto">
                  <a:xfrm>
                    <a:off x="2151" y="-19863"/>
                    <a:ext cx="3" cy="78"/>
                  </a:xfrm>
                  <a:custGeom>
                    <a:avLst/>
                    <a:gdLst>
                      <a:gd name="T0" fmla="*/ 0 w 3"/>
                      <a:gd name="T1" fmla="*/ 78 h 78"/>
                      <a:gd name="T2" fmla="*/ 0 w 3"/>
                      <a:gd name="T3" fmla="*/ 0 h 78"/>
                      <a:gd name="T4" fmla="*/ 3 w 3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89" name="Rectangle 1725"/>
                  <p:cNvSpPr>
                    <a:spLocks noChangeArrowheads="1"/>
                  </p:cNvSpPr>
                  <p:nvPr/>
                </p:nvSpPr>
                <p:spPr bwMode="auto">
                  <a:xfrm>
                    <a:off x="2211" y="-197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5150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90" name="Freeform 1726"/>
                  <p:cNvSpPr>
                    <a:spLocks/>
                  </p:cNvSpPr>
                  <p:nvPr/>
                </p:nvSpPr>
                <p:spPr bwMode="auto">
                  <a:xfrm>
                    <a:off x="2151" y="-19779"/>
                    <a:ext cx="57" cy="78"/>
                  </a:xfrm>
                  <a:custGeom>
                    <a:avLst/>
                    <a:gdLst>
                      <a:gd name="T0" fmla="*/ 0 w 57"/>
                      <a:gd name="T1" fmla="*/ 0 h 78"/>
                      <a:gd name="T2" fmla="*/ 0 w 57"/>
                      <a:gd name="T3" fmla="*/ 78 h 78"/>
                      <a:gd name="T4" fmla="*/ 57 w 57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57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91" name="Freeform 1727"/>
                  <p:cNvSpPr>
                    <a:spLocks/>
                  </p:cNvSpPr>
                  <p:nvPr/>
                </p:nvSpPr>
                <p:spPr bwMode="auto">
                  <a:xfrm>
                    <a:off x="2130" y="-19782"/>
                    <a:ext cx="21" cy="118"/>
                  </a:xfrm>
                  <a:custGeom>
                    <a:avLst/>
                    <a:gdLst>
                      <a:gd name="T0" fmla="*/ 0 w 21"/>
                      <a:gd name="T1" fmla="*/ 118 h 118"/>
                      <a:gd name="T2" fmla="*/ 0 w 21"/>
                      <a:gd name="T3" fmla="*/ 0 h 118"/>
                      <a:gd name="T4" fmla="*/ 21 w 21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2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92" name="Rectangle 1728"/>
                  <p:cNvSpPr>
                    <a:spLocks noChangeArrowheads="1"/>
                  </p:cNvSpPr>
                  <p:nvPr/>
                </p:nvSpPr>
                <p:spPr bwMode="auto">
                  <a:xfrm>
                    <a:off x="2174" y="-196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1317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93" name="Freeform 1729"/>
                  <p:cNvSpPr>
                    <a:spLocks/>
                  </p:cNvSpPr>
                  <p:nvPr/>
                </p:nvSpPr>
                <p:spPr bwMode="auto">
                  <a:xfrm>
                    <a:off x="2171" y="-1959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94" name="Rectangle 1730"/>
                  <p:cNvSpPr>
                    <a:spLocks noChangeArrowheads="1"/>
                  </p:cNvSpPr>
                  <p:nvPr/>
                </p:nvSpPr>
                <p:spPr bwMode="auto">
                  <a:xfrm>
                    <a:off x="2174" y="-19534"/>
                    <a:ext cx="100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AAZ06721 sea water B178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95" name="Freeform 1731"/>
                  <p:cNvSpPr>
                    <a:spLocks/>
                  </p:cNvSpPr>
                  <p:nvPr/>
                </p:nvSpPr>
                <p:spPr bwMode="auto">
                  <a:xfrm>
                    <a:off x="2171" y="-1953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96" name="Freeform 1732"/>
                  <p:cNvSpPr>
                    <a:spLocks/>
                  </p:cNvSpPr>
                  <p:nvPr/>
                </p:nvSpPr>
                <p:spPr bwMode="auto">
                  <a:xfrm>
                    <a:off x="2130" y="-19658"/>
                    <a:ext cx="41" cy="119"/>
                  </a:xfrm>
                  <a:custGeom>
                    <a:avLst/>
                    <a:gdLst>
                      <a:gd name="T0" fmla="*/ 0 w 41"/>
                      <a:gd name="T1" fmla="*/ 0 h 119"/>
                      <a:gd name="T2" fmla="*/ 0 w 41"/>
                      <a:gd name="T3" fmla="*/ 119 h 119"/>
                      <a:gd name="T4" fmla="*/ 41 w 41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41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97" name="Freeform 1733"/>
                  <p:cNvSpPr>
                    <a:spLocks/>
                  </p:cNvSpPr>
                  <p:nvPr/>
                </p:nvSpPr>
                <p:spPr bwMode="auto">
                  <a:xfrm>
                    <a:off x="2097" y="-19661"/>
                    <a:ext cx="33" cy="138"/>
                  </a:xfrm>
                  <a:custGeom>
                    <a:avLst/>
                    <a:gdLst>
                      <a:gd name="T0" fmla="*/ 0 w 33"/>
                      <a:gd name="T1" fmla="*/ 138 h 138"/>
                      <a:gd name="T2" fmla="*/ 0 w 33"/>
                      <a:gd name="T3" fmla="*/ 0 h 138"/>
                      <a:gd name="T4" fmla="*/ 33 w 33"/>
                      <a:gd name="T5" fmla="*/ 0 h 1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138">
                        <a:moveTo>
                          <a:pt x="0" y="138"/>
                        </a:moveTo>
                        <a:lnTo>
                          <a:pt x="0" y="0"/>
                        </a:lnTo>
                        <a:lnTo>
                          <a:pt x="3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198" name="Rectangle 1734"/>
                  <p:cNvSpPr>
                    <a:spLocks noChangeArrowheads="1"/>
                  </p:cNvSpPr>
                  <p:nvPr/>
                </p:nvSpPr>
                <p:spPr bwMode="auto">
                  <a:xfrm>
                    <a:off x="2129" y="-194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5919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199" name="Freeform 1735"/>
                  <p:cNvSpPr>
                    <a:spLocks/>
                  </p:cNvSpPr>
                  <p:nvPr/>
                </p:nvSpPr>
                <p:spPr bwMode="auto">
                  <a:xfrm>
                    <a:off x="2097" y="-19517"/>
                    <a:ext cx="29" cy="140"/>
                  </a:xfrm>
                  <a:custGeom>
                    <a:avLst/>
                    <a:gdLst>
                      <a:gd name="T0" fmla="*/ 0 w 29"/>
                      <a:gd name="T1" fmla="*/ 0 h 140"/>
                      <a:gd name="T2" fmla="*/ 0 w 29"/>
                      <a:gd name="T3" fmla="*/ 140 h 140"/>
                      <a:gd name="T4" fmla="*/ 29 w 29"/>
                      <a:gd name="T5" fmla="*/ 140 h 1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" h="140">
                        <a:moveTo>
                          <a:pt x="0" y="0"/>
                        </a:moveTo>
                        <a:lnTo>
                          <a:pt x="0" y="140"/>
                        </a:lnTo>
                        <a:lnTo>
                          <a:pt x="29" y="14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00" name="Freeform 1736"/>
                  <p:cNvSpPr>
                    <a:spLocks/>
                  </p:cNvSpPr>
                  <p:nvPr/>
                </p:nvSpPr>
                <p:spPr bwMode="auto">
                  <a:xfrm>
                    <a:off x="2045" y="-19520"/>
                    <a:ext cx="52" cy="278"/>
                  </a:xfrm>
                  <a:custGeom>
                    <a:avLst/>
                    <a:gdLst>
                      <a:gd name="T0" fmla="*/ 0 w 52"/>
                      <a:gd name="T1" fmla="*/ 278 h 278"/>
                      <a:gd name="T2" fmla="*/ 0 w 52"/>
                      <a:gd name="T3" fmla="*/ 0 h 278"/>
                      <a:gd name="T4" fmla="*/ 52 w 52"/>
                      <a:gd name="T5" fmla="*/ 0 h 2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2" h="278">
                        <a:moveTo>
                          <a:pt x="0" y="278"/>
                        </a:moveTo>
                        <a:lnTo>
                          <a:pt x="0" y="0"/>
                        </a:lnTo>
                        <a:lnTo>
                          <a:pt x="5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01" name="Rectangle 1737"/>
                  <p:cNvSpPr>
                    <a:spLocks noChangeArrowheads="1"/>
                  </p:cNvSpPr>
                  <p:nvPr/>
                </p:nvSpPr>
                <p:spPr bwMode="auto">
                  <a:xfrm>
                    <a:off x="2210" y="-193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3753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202" name="Freeform 1738"/>
                  <p:cNvSpPr>
                    <a:spLocks/>
                  </p:cNvSpPr>
                  <p:nvPr/>
                </p:nvSpPr>
                <p:spPr bwMode="auto">
                  <a:xfrm>
                    <a:off x="2207" y="-1926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03" name="Rectangle 1739"/>
                  <p:cNvSpPr>
                    <a:spLocks noChangeArrowheads="1"/>
                  </p:cNvSpPr>
                  <p:nvPr/>
                </p:nvSpPr>
                <p:spPr bwMode="auto">
                  <a:xfrm>
                    <a:off x="2334" y="-192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1703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204" name="Freeform 1740"/>
                  <p:cNvSpPr>
                    <a:spLocks/>
                  </p:cNvSpPr>
                  <p:nvPr/>
                </p:nvSpPr>
                <p:spPr bwMode="auto">
                  <a:xfrm>
                    <a:off x="2207" y="-19212"/>
                    <a:ext cx="124" cy="51"/>
                  </a:xfrm>
                  <a:custGeom>
                    <a:avLst/>
                    <a:gdLst>
                      <a:gd name="T0" fmla="*/ 0 w 124"/>
                      <a:gd name="T1" fmla="*/ 0 h 51"/>
                      <a:gd name="T2" fmla="*/ 0 w 124"/>
                      <a:gd name="T3" fmla="*/ 51 h 51"/>
                      <a:gd name="T4" fmla="*/ 124 w 12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2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05" name="Freeform 1741"/>
                  <p:cNvSpPr>
                    <a:spLocks/>
                  </p:cNvSpPr>
                  <p:nvPr/>
                </p:nvSpPr>
                <p:spPr bwMode="auto">
                  <a:xfrm>
                    <a:off x="2130" y="-19215"/>
                    <a:ext cx="77" cy="78"/>
                  </a:xfrm>
                  <a:custGeom>
                    <a:avLst/>
                    <a:gdLst>
                      <a:gd name="T0" fmla="*/ 0 w 77"/>
                      <a:gd name="T1" fmla="*/ 78 h 78"/>
                      <a:gd name="T2" fmla="*/ 0 w 77"/>
                      <a:gd name="T3" fmla="*/ 0 h 78"/>
                      <a:gd name="T4" fmla="*/ 77 w 77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7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7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06" name="Rectangle 1742"/>
                  <p:cNvSpPr>
                    <a:spLocks noChangeArrowheads="1"/>
                  </p:cNvSpPr>
                  <p:nvPr/>
                </p:nvSpPr>
                <p:spPr bwMode="auto">
                  <a:xfrm>
                    <a:off x="2180" y="-191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1076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207" name="Freeform 1743"/>
                  <p:cNvSpPr>
                    <a:spLocks/>
                  </p:cNvSpPr>
                  <p:nvPr/>
                </p:nvSpPr>
                <p:spPr bwMode="auto">
                  <a:xfrm>
                    <a:off x="2130" y="-19131"/>
                    <a:ext cx="47" cy="78"/>
                  </a:xfrm>
                  <a:custGeom>
                    <a:avLst/>
                    <a:gdLst>
                      <a:gd name="T0" fmla="*/ 0 w 47"/>
                      <a:gd name="T1" fmla="*/ 0 h 78"/>
                      <a:gd name="T2" fmla="*/ 0 w 47"/>
                      <a:gd name="T3" fmla="*/ 78 h 78"/>
                      <a:gd name="T4" fmla="*/ 47 w 47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47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08" name="Freeform 1744"/>
                  <p:cNvSpPr>
                    <a:spLocks/>
                  </p:cNvSpPr>
                  <p:nvPr/>
                </p:nvSpPr>
                <p:spPr bwMode="auto">
                  <a:xfrm>
                    <a:off x="2069" y="-19134"/>
                    <a:ext cx="61" cy="172"/>
                  </a:xfrm>
                  <a:custGeom>
                    <a:avLst/>
                    <a:gdLst>
                      <a:gd name="T0" fmla="*/ 0 w 61"/>
                      <a:gd name="T1" fmla="*/ 172 h 172"/>
                      <a:gd name="T2" fmla="*/ 0 w 61"/>
                      <a:gd name="T3" fmla="*/ 0 h 172"/>
                      <a:gd name="T4" fmla="*/ 61 w 61"/>
                      <a:gd name="T5" fmla="*/ 0 h 1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1" h="172">
                        <a:moveTo>
                          <a:pt x="0" y="172"/>
                        </a:moveTo>
                        <a:lnTo>
                          <a:pt x="0" y="0"/>
                        </a:lnTo>
                        <a:lnTo>
                          <a:pt x="6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09" name="Rectangle 1745"/>
                  <p:cNvSpPr>
                    <a:spLocks noChangeArrowheads="1"/>
                  </p:cNvSpPr>
                  <p:nvPr/>
                </p:nvSpPr>
                <p:spPr bwMode="auto">
                  <a:xfrm>
                    <a:off x="2133" y="-18994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509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210" name="Freeform 1746"/>
                  <p:cNvSpPr>
                    <a:spLocks/>
                  </p:cNvSpPr>
                  <p:nvPr/>
                </p:nvSpPr>
                <p:spPr bwMode="auto">
                  <a:xfrm>
                    <a:off x="2130" y="-18945"/>
                    <a:ext cx="0" cy="159"/>
                  </a:xfrm>
                  <a:custGeom>
                    <a:avLst/>
                    <a:gdLst>
                      <a:gd name="T0" fmla="*/ 159 h 159"/>
                      <a:gd name="T1" fmla="*/ 0 h 159"/>
                      <a:gd name="T2" fmla="*/ 0 h 159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159">
                        <a:moveTo>
                          <a:pt x="0" y="159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11" name="Rectangle 1747"/>
                  <p:cNvSpPr>
                    <a:spLocks noChangeArrowheads="1"/>
                  </p:cNvSpPr>
                  <p:nvPr/>
                </p:nvSpPr>
                <p:spPr bwMode="auto">
                  <a:xfrm>
                    <a:off x="2133" y="-188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2631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212" name="Freeform 1748"/>
                  <p:cNvSpPr>
                    <a:spLocks/>
                  </p:cNvSpPr>
                  <p:nvPr/>
                </p:nvSpPr>
                <p:spPr bwMode="auto">
                  <a:xfrm>
                    <a:off x="2130" y="-18837"/>
                    <a:ext cx="0" cy="105"/>
                  </a:xfrm>
                  <a:custGeom>
                    <a:avLst/>
                    <a:gdLst>
                      <a:gd name="T0" fmla="*/ 105 h 105"/>
                      <a:gd name="T1" fmla="*/ 0 h 105"/>
                      <a:gd name="T2" fmla="*/ 0 h 105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13" name="Rectangle 1749"/>
                  <p:cNvSpPr>
                    <a:spLocks noChangeArrowheads="1"/>
                  </p:cNvSpPr>
                  <p:nvPr/>
                </p:nvSpPr>
                <p:spPr bwMode="auto">
                  <a:xfrm>
                    <a:off x="2133" y="-187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1494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214" name="Freeform 1750"/>
                  <p:cNvSpPr>
                    <a:spLocks/>
                  </p:cNvSpPr>
                  <p:nvPr/>
                </p:nvSpPr>
                <p:spPr bwMode="auto">
                  <a:xfrm>
                    <a:off x="2130" y="-1872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15" name="Rectangle 1751"/>
                  <p:cNvSpPr>
                    <a:spLocks noChangeArrowheads="1"/>
                  </p:cNvSpPr>
                  <p:nvPr/>
                </p:nvSpPr>
                <p:spPr bwMode="auto">
                  <a:xfrm>
                    <a:off x="2133" y="-186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6447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216" name="Freeform 1752"/>
                  <p:cNvSpPr>
                    <a:spLocks/>
                  </p:cNvSpPr>
                  <p:nvPr/>
                </p:nvSpPr>
                <p:spPr bwMode="auto">
                  <a:xfrm>
                    <a:off x="2130" y="-1867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17" name="Line 1753"/>
                  <p:cNvSpPr>
                    <a:spLocks noChangeShapeType="1"/>
                  </p:cNvSpPr>
                  <p:nvPr/>
                </p:nvSpPr>
                <p:spPr bwMode="auto">
                  <a:xfrm>
                    <a:off x="2130" y="-18780"/>
                    <a:ext cx="0" cy="159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18" name="Freeform 1754"/>
                  <p:cNvSpPr>
                    <a:spLocks/>
                  </p:cNvSpPr>
                  <p:nvPr/>
                </p:nvSpPr>
                <p:spPr bwMode="auto">
                  <a:xfrm>
                    <a:off x="2069" y="-18956"/>
                    <a:ext cx="61" cy="173"/>
                  </a:xfrm>
                  <a:custGeom>
                    <a:avLst/>
                    <a:gdLst>
                      <a:gd name="T0" fmla="*/ 0 w 61"/>
                      <a:gd name="T1" fmla="*/ 0 h 173"/>
                      <a:gd name="T2" fmla="*/ 0 w 61"/>
                      <a:gd name="T3" fmla="*/ 173 h 173"/>
                      <a:gd name="T4" fmla="*/ 61 w 61"/>
                      <a:gd name="T5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1" h="173">
                        <a:moveTo>
                          <a:pt x="0" y="0"/>
                        </a:moveTo>
                        <a:lnTo>
                          <a:pt x="0" y="173"/>
                        </a:lnTo>
                        <a:lnTo>
                          <a:pt x="61" y="17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19" name="Freeform 1755"/>
                  <p:cNvSpPr>
                    <a:spLocks/>
                  </p:cNvSpPr>
                  <p:nvPr/>
                </p:nvSpPr>
                <p:spPr bwMode="auto">
                  <a:xfrm>
                    <a:off x="2045" y="-19236"/>
                    <a:ext cx="24" cy="277"/>
                  </a:xfrm>
                  <a:custGeom>
                    <a:avLst/>
                    <a:gdLst>
                      <a:gd name="T0" fmla="*/ 0 w 24"/>
                      <a:gd name="T1" fmla="*/ 0 h 277"/>
                      <a:gd name="T2" fmla="*/ 0 w 24"/>
                      <a:gd name="T3" fmla="*/ 277 h 277"/>
                      <a:gd name="T4" fmla="*/ 24 w 24"/>
                      <a:gd name="T5" fmla="*/ 277 h 2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" h="277">
                        <a:moveTo>
                          <a:pt x="0" y="0"/>
                        </a:moveTo>
                        <a:lnTo>
                          <a:pt x="0" y="277"/>
                        </a:lnTo>
                        <a:lnTo>
                          <a:pt x="24" y="27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20" name="Freeform 1756"/>
                  <p:cNvSpPr>
                    <a:spLocks/>
                  </p:cNvSpPr>
                  <p:nvPr/>
                </p:nvSpPr>
                <p:spPr bwMode="auto">
                  <a:xfrm>
                    <a:off x="2037" y="-19718"/>
                    <a:ext cx="8" cy="479"/>
                  </a:xfrm>
                  <a:custGeom>
                    <a:avLst/>
                    <a:gdLst>
                      <a:gd name="T0" fmla="*/ 0 w 8"/>
                      <a:gd name="T1" fmla="*/ 0 h 479"/>
                      <a:gd name="T2" fmla="*/ 0 w 8"/>
                      <a:gd name="T3" fmla="*/ 479 h 479"/>
                      <a:gd name="T4" fmla="*/ 8 w 8"/>
                      <a:gd name="T5" fmla="*/ 479 h 4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" h="479">
                        <a:moveTo>
                          <a:pt x="0" y="0"/>
                        </a:moveTo>
                        <a:lnTo>
                          <a:pt x="0" y="479"/>
                        </a:lnTo>
                        <a:lnTo>
                          <a:pt x="8" y="47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21" name="Freeform 1757"/>
                  <p:cNvSpPr>
                    <a:spLocks/>
                  </p:cNvSpPr>
                  <p:nvPr/>
                </p:nvSpPr>
                <p:spPr bwMode="auto">
                  <a:xfrm>
                    <a:off x="2021" y="-20181"/>
                    <a:ext cx="16" cy="460"/>
                  </a:xfrm>
                  <a:custGeom>
                    <a:avLst/>
                    <a:gdLst>
                      <a:gd name="T0" fmla="*/ 0 w 16"/>
                      <a:gd name="T1" fmla="*/ 0 h 460"/>
                      <a:gd name="T2" fmla="*/ 0 w 16"/>
                      <a:gd name="T3" fmla="*/ 460 h 460"/>
                      <a:gd name="T4" fmla="*/ 16 w 16"/>
                      <a:gd name="T5" fmla="*/ 460 h 46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" h="460">
                        <a:moveTo>
                          <a:pt x="0" y="0"/>
                        </a:moveTo>
                        <a:lnTo>
                          <a:pt x="0" y="460"/>
                        </a:lnTo>
                        <a:lnTo>
                          <a:pt x="16" y="46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22" name="Freeform 1758"/>
                  <p:cNvSpPr>
                    <a:spLocks/>
                  </p:cNvSpPr>
                  <p:nvPr/>
                </p:nvSpPr>
                <p:spPr bwMode="auto">
                  <a:xfrm>
                    <a:off x="1982" y="-20649"/>
                    <a:ext cx="39" cy="465"/>
                  </a:xfrm>
                  <a:custGeom>
                    <a:avLst/>
                    <a:gdLst>
                      <a:gd name="T0" fmla="*/ 0 w 39"/>
                      <a:gd name="T1" fmla="*/ 0 h 465"/>
                      <a:gd name="T2" fmla="*/ 0 w 39"/>
                      <a:gd name="T3" fmla="*/ 465 h 465"/>
                      <a:gd name="T4" fmla="*/ 39 w 39"/>
                      <a:gd name="T5" fmla="*/ 465 h 4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465">
                        <a:moveTo>
                          <a:pt x="0" y="0"/>
                        </a:moveTo>
                        <a:lnTo>
                          <a:pt x="0" y="465"/>
                        </a:lnTo>
                        <a:lnTo>
                          <a:pt x="39" y="46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23" name="Freeform 1759"/>
                  <p:cNvSpPr>
                    <a:spLocks/>
                  </p:cNvSpPr>
                  <p:nvPr/>
                </p:nvSpPr>
                <p:spPr bwMode="auto">
                  <a:xfrm>
                    <a:off x="1862" y="-21356"/>
                    <a:ext cx="120" cy="704"/>
                  </a:xfrm>
                  <a:custGeom>
                    <a:avLst/>
                    <a:gdLst>
                      <a:gd name="T0" fmla="*/ 0 w 120"/>
                      <a:gd name="T1" fmla="*/ 0 h 704"/>
                      <a:gd name="T2" fmla="*/ 0 w 120"/>
                      <a:gd name="T3" fmla="*/ 704 h 704"/>
                      <a:gd name="T4" fmla="*/ 120 w 120"/>
                      <a:gd name="T5" fmla="*/ 704 h 7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0" h="704">
                        <a:moveTo>
                          <a:pt x="0" y="0"/>
                        </a:moveTo>
                        <a:lnTo>
                          <a:pt x="0" y="704"/>
                        </a:lnTo>
                        <a:lnTo>
                          <a:pt x="120" y="70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24" name="Freeform 1760"/>
                  <p:cNvSpPr>
                    <a:spLocks/>
                  </p:cNvSpPr>
                  <p:nvPr/>
                </p:nvSpPr>
                <p:spPr bwMode="auto">
                  <a:xfrm>
                    <a:off x="1800" y="-21972"/>
                    <a:ext cx="62" cy="613"/>
                  </a:xfrm>
                  <a:custGeom>
                    <a:avLst/>
                    <a:gdLst>
                      <a:gd name="T0" fmla="*/ 0 w 62"/>
                      <a:gd name="T1" fmla="*/ 0 h 613"/>
                      <a:gd name="T2" fmla="*/ 0 w 62"/>
                      <a:gd name="T3" fmla="*/ 613 h 613"/>
                      <a:gd name="T4" fmla="*/ 62 w 62"/>
                      <a:gd name="T5" fmla="*/ 613 h 6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2" h="613">
                        <a:moveTo>
                          <a:pt x="0" y="0"/>
                        </a:moveTo>
                        <a:lnTo>
                          <a:pt x="0" y="613"/>
                        </a:lnTo>
                        <a:lnTo>
                          <a:pt x="62" y="61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25" name="Freeform 1761"/>
                  <p:cNvSpPr>
                    <a:spLocks/>
                  </p:cNvSpPr>
                  <p:nvPr/>
                </p:nvSpPr>
                <p:spPr bwMode="auto">
                  <a:xfrm>
                    <a:off x="1758" y="-22602"/>
                    <a:ext cx="42" cy="627"/>
                  </a:xfrm>
                  <a:custGeom>
                    <a:avLst/>
                    <a:gdLst>
                      <a:gd name="T0" fmla="*/ 0 w 42"/>
                      <a:gd name="T1" fmla="*/ 0 h 627"/>
                      <a:gd name="T2" fmla="*/ 0 w 42"/>
                      <a:gd name="T3" fmla="*/ 627 h 627"/>
                      <a:gd name="T4" fmla="*/ 42 w 42"/>
                      <a:gd name="T5" fmla="*/ 627 h 6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627">
                        <a:moveTo>
                          <a:pt x="0" y="0"/>
                        </a:moveTo>
                        <a:lnTo>
                          <a:pt x="0" y="627"/>
                        </a:lnTo>
                        <a:lnTo>
                          <a:pt x="42" y="62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26" name="Freeform 1762"/>
                  <p:cNvSpPr>
                    <a:spLocks/>
                  </p:cNvSpPr>
                  <p:nvPr/>
                </p:nvSpPr>
                <p:spPr bwMode="auto">
                  <a:xfrm>
                    <a:off x="1704" y="-24081"/>
                    <a:ext cx="54" cy="1476"/>
                  </a:xfrm>
                  <a:custGeom>
                    <a:avLst/>
                    <a:gdLst>
                      <a:gd name="T0" fmla="*/ 0 w 54"/>
                      <a:gd name="T1" fmla="*/ 0 h 1476"/>
                      <a:gd name="T2" fmla="*/ 0 w 54"/>
                      <a:gd name="T3" fmla="*/ 1476 h 1476"/>
                      <a:gd name="T4" fmla="*/ 54 w 54"/>
                      <a:gd name="T5" fmla="*/ 1476 h 14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4" h="1476">
                        <a:moveTo>
                          <a:pt x="0" y="0"/>
                        </a:moveTo>
                        <a:lnTo>
                          <a:pt x="0" y="1476"/>
                        </a:lnTo>
                        <a:lnTo>
                          <a:pt x="54" y="147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27" name="Freeform 1763"/>
                  <p:cNvSpPr>
                    <a:spLocks/>
                  </p:cNvSpPr>
                  <p:nvPr/>
                </p:nvSpPr>
                <p:spPr bwMode="auto">
                  <a:xfrm>
                    <a:off x="1685" y="-25967"/>
                    <a:ext cx="19" cy="1883"/>
                  </a:xfrm>
                  <a:custGeom>
                    <a:avLst/>
                    <a:gdLst>
                      <a:gd name="T0" fmla="*/ 0 w 19"/>
                      <a:gd name="T1" fmla="*/ 0 h 1883"/>
                      <a:gd name="T2" fmla="*/ 0 w 19"/>
                      <a:gd name="T3" fmla="*/ 1883 h 1883"/>
                      <a:gd name="T4" fmla="*/ 19 w 19"/>
                      <a:gd name="T5" fmla="*/ 1883 h 18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1883">
                        <a:moveTo>
                          <a:pt x="0" y="0"/>
                        </a:moveTo>
                        <a:lnTo>
                          <a:pt x="0" y="1883"/>
                        </a:lnTo>
                        <a:lnTo>
                          <a:pt x="19" y="188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28" name="Freeform 1764"/>
                  <p:cNvSpPr>
                    <a:spLocks/>
                  </p:cNvSpPr>
                  <p:nvPr/>
                </p:nvSpPr>
                <p:spPr bwMode="auto">
                  <a:xfrm>
                    <a:off x="1658" y="-28340"/>
                    <a:ext cx="27" cy="2370"/>
                  </a:xfrm>
                  <a:custGeom>
                    <a:avLst/>
                    <a:gdLst>
                      <a:gd name="T0" fmla="*/ 0 w 27"/>
                      <a:gd name="T1" fmla="*/ 0 h 2370"/>
                      <a:gd name="T2" fmla="*/ 0 w 27"/>
                      <a:gd name="T3" fmla="*/ 2370 h 2370"/>
                      <a:gd name="T4" fmla="*/ 27 w 27"/>
                      <a:gd name="T5" fmla="*/ 2370 h 237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" h="2370">
                        <a:moveTo>
                          <a:pt x="0" y="0"/>
                        </a:moveTo>
                        <a:lnTo>
                          <a:pt x="0" y="2370"/>
                        </a:lnTo>
                        <a:lnTo>
                          <a:pt x="27" y="237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29" name="Freeform 1765"/>
                  <p:cNvSpPr>
                    <a:spLocks/>
                  </p:cNvSpPr>
                  <p:nvPr/>
                </p:nvSpPr>
                <p:spPr bwMode="auto">
                  <a:xfrm>
                    <a:off x="1635" y="-28343"/>
                    <a:ext cx="23" cy="4959"/>
                  </a:xfrm>
                  <a:custGeom>
                    <a:avLst/>
                    <a:gdLst>
                      <a:gd name="T0" fmla="*/ 0 w 23"/>
                      <a:gd name="T1" fmla="*/ 4959 h 4959"/>
                      <a:gd name="T2" fmla="*/ 0 w 23"/>
                      <a:gd name="T3" fmla="*/ 0 h 4959"/>
                      <a:gd name="T4" fmla="*/ 23 w 23"/>
                      <a:gd name="T5" fmla="*/ 0 h 49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" h="4959">
                        <a:moveTo>
                          <a:pt x="0" y="4959"/>
                        </a:moveTo>
                        <a:lnTo>
                          <a:pt x="0" y="0"/>
                        </a:lnTo>
                        <a:lnTo>
                          <a:pt x="2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30" name="Rectangle 1766"/>
                  <p:cNvSpPr>
                    <a:spLocks noChangeArrowheads="1"/>
                  </p:cNvSpPr>
                  <p:nvPr/>
                </p:nvSpPr>
                <p:spPr bwMode="auto">
                  <a:xfrm>
                    <a:off x="1832" y="-185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6710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231" name="Freeform 1767"/>
                  <p:cNvSpPr>
                    <a:spLocks/>
                  </p:cNvSpPr>
                  <p:nvPr/>
                </p:nvSpPr>
                <p:spPr bwMode="auto">
                  <a:xfrm>
                    <a:off x="1682" y="-18513"/>
                    <a:ext cx="147" cy="91"/>
                  </a:xfrm>
                  <a:custGeom>
                    <a:avLst/>
                    <a:gdLst>
                      <a:gd name="T0" fmla="*/ 0 w 147"/>
                      <a:gd name="T1" fmla="*/ 91 h 91"/>
                      <a:gd name="T2" fmla="*/ 0 w 147"/>
                      <a:gd name="T3" fmla="*/ 0 h 91"/>
                      <a:gd name="T4" fmla="*/ 147 w 147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7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14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32" name="Rectangle 1768"/>
                  <p:cNvSpPr>
                    <a:spLocks noChangeArrowheads="1"/>
                  </p:cNvSpPr>
                  <p:nvPr/>
                </p:nvSpPr>
                <p:spPr bwMode="auto">
                  <a:xfrm>
                    <a:off x="1925" y="-184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3303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233" name="Freeform 1769"/>
                  <p:cNvSpPr>
                    <a:spLocks/>
                  </p:cNvSpPr>
                  <p:nvPr/>
                </p:nvSpPr>
                <p:spPr bwMode="auto">
                  <a:xfrm>
                    <a:off x="1719" y="-18405"/>
                    <a:ext cx="203" cy="78"/>
                  </a:xfrm>
                  <a:custGeom>
                    <a:avLst/>
                    <a:gdLst>
                      <a:gd name="T0" fmla="*/ 0 w 203"/>
                      <a:gd name="T1" fmla="*/ 78 h 78"/>
                      <a:gd name="T2" fmla="*/ 0 w 203"/>
                      <a:gd name="T3" fmla="*/ 0 h 78"/>
                      <a:gd name="T4" fmla="*/ 203 w 203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3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0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34" name="Rectangle 1770"/>
                  <p:cNvSpPr>
                    <a:spLocks noChangeArrowheads="1"/>
                  </p:cNvSpPr>
                  <p:nvPr/>
                </p:nvSpPr>
                <p:spPr bwMode="auto">
                  <a:xfrm>
                    <a:off x="1856" y="-183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4443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235" name="Freeform 1771"/>
                  <p:cNvSpPr>
                    <a:spLocks/>
                  </p:cNvSpPr>
                  <p:nvPr/>
                </p:nvSpPr>
                <p:spPr bwMode="auto">
                  <a:xfrm>
                    <a:off x="1764" y="-18297"/>
                    <a:ext cx="89" cy="51"/>
                  </a:xfrm>
                  <a:custGeom>
                    <a:avLst/>
                    <a:gdLst>
                      <a:gd name="T0" fmla="*/ 0 w 89"/>
                      <a:gd name="T1" fmla="*/ 51 h 51"/>
                      <a:gd name="T2" fmla="*/ 0 w 89"/>
                      <a:gd name="T3" fmla="*/ 0 h 51"/>
                      <a:gd name="T4" fmla="*/ 89 w 8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8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36" name="Rectangle 1772"/>
                  <p:cNvSpPr>
                    <a:spLocks noChangeArrowheads="1"/>
                  </p:cNvSpPr>
                  <p:nvPr/>
                </p:nvSpPr>
                <p:spPr bwMode="auto">
                  <a:xfrm>
                    <a:off x="1922" y="-182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1446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237" name="Freeform 1773"/>
                  <p:cNvSpPr>
                    <a:spLocks/>
                  </p:cNvSpPr>
                  <p:nvPr/>
                </p:nvSpPr>
                <p:spPr bwMode="auto">
                  <a:xfrm>
                    <a:off x="1764" y="-18240"/>
                    <a:ext cx="155" cy="51"/>
                  </a:xfrm>
                  <a:custGeom>
                    <a:avLst/>
                    <a:gdLst>
                      <a:gd name="T0" fmla="*/ 0 w 155"/>
                      <a:gd name="T1" fmla="*/ 0 h 51"/>
                      <a:gd name="T2" fmla="*/ 0 w 155"/>
                      <a:gd name="T3" fmla="*/ 51 h 51"/>
                      <a:gd name="T4" fmla="*/ 155 w 155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5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55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38" name="Freeform 1774"/>
                  <p:cNvSpPr>
                    <a:spLocks/>
                  </p:cNvSpPr>
                  <p:nvPr/>
                </p:nvSpPr>
                <p:spPr bwMode="auto">
                  <a:xfrm>
                    <a:off x="1719" y="-18321"/>
                    <a:ext cx="45" cy="78"/>
                  </a:xfrm>
                  <a:custGeom>
                    <a:avLst/>
                    <a:gdLst>
                      <a:gd name="T0" fmla="*/ 0 w 45"/>
                      <a:gd name="T1" fmla="*/ 0 h 78"/>
                      <a:gd name="T2" fmla="*/ 0 w 45"/>
                      <a:gd name="T3" fmla="*/ 78 h 78"/>
                      <a:gd name="T4" fmla="*/ 45 w 45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5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45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39" name="Freeform 1775"/>
                  <p:cNvSpPr>
                    <a:spLocks/>
                  </p:cNvSpPr>
                  <p:nvPr/>
                </p:nvSpPr>
                <p:spPr bwMode="auto">
                  <a:xfrm>
                    <a:off x="1682" y="-18416"/>
                    <a:ext cx="37" cy="92"/>
                  </a:xfrm>
                  <a:custGeom>
                    <a:avLst/>
                    <a:gdLst>
                      <a:gd name="T0" fmla="*/ 0 w 37"/>
                      <a:gd name="T1" fmla="*/ 0 h 92"/>
                      <a:gd name="T2" fmla="*/ 0 w 37"/>
                      <a:gd name="T3" fmla="*/ 92 h 92"/>
                      <a:gd name="T4" fmla="*/ 37 w 37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7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37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40" name="Freeform 1776"/>
                  <p:cNvSpPr>
                    <a:spLocks/>
                  </p:cNvSpPr>
                  <p:nvPr/>
                </p:nvSpPr>
                <p:spPr bwMode="auto">
                  <a:xfrm>
                    <a:off x="1635" y="-23378"/>
                    <a:ext cx="47" cy="4959"/>
                  </a:xfrm>
                  <a:custGeom>
                    <a:avLst/>
                    <a:gdLst>
                      <a:gd name="T0" fmla="*/ 0 w 47"/>
                      <a:gd name="T1" fmla="*/ 0 h 4959"/>
                      <a:gd name="T2" fmla="*/ 0 w 47"/>
                      <a:gd name="T3" fmla="*/ 4959 h 4959"/>
                      <a:gd name="T4" fmla="*/ 47 w 47"/>
                      <a:gd name="T5" fmla="*/ 4959 h 49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4959">
                        <a:moveTo>
                          <a:pt x="0" y="0"/>
                        </a:moveTo>
                        <a:lnTo>
                          <a:pt x="0" y="4959"/>
                        </a:lnTo>
                        <a:lnTo>
                          <a:pt x="47" y="495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41" name="Freeform 1777"/>
                  <p:cNvSpPr>
                    <a:spLocks/>
                  </p:cNvSpPr>
                  <p:nvPr/>
                </p:nvSpPr>
                <p:spPr bwMode="auto">
                  <a:xfrm>
                    <a:off x="1550" y="-23381"/>
                    <a:ext cx="85" cy="3167"/>
                  </a:xfrm>
                  <a:custGeom>
                    <a:avLst/>
                    <a:gdLst>
                      <a:gd name="T0" fmla="*/ 0 w 85"/>
                      <a:gd name="T1" fmla="*/ 3167 h 3167"/>
                      <a:gd name="T2" fmla="*/ 0 w 85"/>
                      <a:gd name="T3" fmla="*/ 0 h 3167"/>
                      <a:gd name="T4" fmla="*/ 85 w 85"/>
                      <a:gd name="T5" fmla="*/ 0 h 31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5" h="3167">
                        <a:moveTo>
                          <a:pt x="0" y="3167"/>
                        </a:moveTo>
                        <a:lnTo>
                          <a:pt x="0" y="0"/>
                        </a:lnTo>
                        <a:lnTo>
                          <a:pt x="8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42" name="Rectangle 1778"/>
                  <p:cNvSpPr>
                    <a:spLocks noChangeArrowheads="1"/>
                  </p:cNvSpPr>
                  <p:nvPr/>
                </p:nvSpPr>
                <p:spPr bwMode="auto">
                  <a:xfrm>
                    <a:off x="2030" y="-181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4137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243" name="Freeform 1779"/>
                  <p:cNvSpPr>
                    <a:spLocks/>
                  </p:cNvSpPr>
                  <p:nvPr/>
                </p:nvSpPr>
                <p:spPr bwMode="auto">
                  <a:xfrm>
                    <a:off x="1763" y="-18081"/>
                    <a:ext cx="264" cy="51"/>
                  </a:xfrm>
                  <a:custGeom>
                    <a:avLst/>
                    <a:gdLst>
                      <a:gd name="T0" fmla="*/ 0 w 264"/>
                      <a:gd name="T1" fmla="*/ 51 h 51"/>
                      <a:gd name="T2" fmla="*/ 0 w 264"/>
                      <a:gd name="T3" fmla="*/ 0 h 51"/>
                      <a:gd name="T4" fmla="*/ 264 w 264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4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6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44" name="Rectangle 1780"/>
                  <p:cNvSpPr>
                    <a:spLocks noChangeArrowheads="1"/>
                  </p:cNvSpPr>
                  <p:nvPr/>
                </p:nvSpPr>
                <p:spPr bwMode="auto">
                  <a:xfrm>
                    <a:off x="1997" y="-180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3075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245" name="Freeform 1781"/>
                  <p:cNvSpPr>
                    <a:spLocks/>
                  </p:cNvSpPr>
                  <p:nvPr/>
                </p:nvSpPr>
                <p:spPr bwMode="auto">
                  <a:xfrm>
                    <a:off x="1763" y="-18024"/>
                    <a:ext cx="231" cy="51"/>
                  </a:xfrm>
                  <a:custGeom>
                    <a:avLst/>
                    <a:gdLst>
                      <a:gd name="T0" fmla="*/ 0 w 231"/>
                      <a:gd name="T1" fmla="*/ 0 h 51"/>
                      <a:gd name="T2" fmla="*/ 0 w 231"/>
                      <a:gd name="T3" fmla="*/ 51 h 51"/>
                      <a:gd name="T4" fmla="*/ 231 w 231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1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31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46" name="Freeform 1782"/>
                  <p:cNvSpPr>
                    <a:spLocks/>
                  </p:cNvSpPr>
                  <p:nvPr/>
                </p:nvSpPr>
                <p:spPr bwMode="auto">
                  <a:xfrm>
                    <a:off x="1665" y="-18027"/>
                    <a:ext cx="98" cy="78"/>
                  </a:xfrm>
                  <a:custGeom>
                    <a:avLst/>
                    <a:gdLst>
                      <a:gd name="T0" fmla="*/ 0 w 98"/>
                      <a:gd name="T1" fmla="*/ 78 h 78"/>
                      <a:gd name="T2" fmla="*/ 0 w 98"/>
                      <a:gd name="T3" fmla="*/ 0 h 78"/>
                      <a:gd name="T4" fmla="*/ 98 w 98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8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9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47" name="Rectangle 1783"/>
                  <p:cNvSpPr>
                    <a:spLocks noChangeArrowheads="1"/>
                  </p:cNvSpPr>
                  <p:nvPr/>
                </p:nvSpPr>
                <p:spPr bwMode="auto">
                  <a:xfrm>
                    <a:off x="1692" y="-179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4341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248" name="Freeform 1784"/>
                  <p:cNvSpPr>
                    <a:spLocks/>
                  </p:cNvSpPr>
                  <p:nvPr/>
                </p:nvSpPr>
                <p:spPr bwMode="auto">
                  <a:xfrm>
                    <a:off x="1665" y="-17943"/>
                    <a:ext cx="24" cy="78"/>
                  </a:xfrm>
                  <a:custGeom>
                    <a:avLst/>
                    <a:gdLst>
                      <a:gd name="T0" fmla="*/ 0 w 24"/>
                      <a:gd name="T1" fmla="*/ 0 h 78"/>
                      <a:gd name="T2" fmla="*/ 0 w 24"/>
                      <a:gd name="T3" fmla="*/ 78 h 78"/>
                      <a:gd name="T4" fmla="*/ 24 w 24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4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49" name="Freeform 1785"/>
                  <p:cNvSpPr>
                    <a:spLocks/>
                  </p:cNvSpPr>
                  <p:nvPr/>
                </p:nvSpPr>
                <p:spPr bwMode="auto">
                  <a:xfrm>
                    <a:off x="1610" y="-17946"/>
                    <a:ext cx="55" cy="132"/>
                  </a:xfrm>
                  <a:custGeom>
                    <a:avLst/>
                    <a:gdLst>
                      <a:gd name="T0" fmla="*/ 0 w 55"/>
                      <a:gd name="T1" fmla="*/ 132 h 132"/>
                      <a:gd name="T2" fmla="*/ 0 w 55"/>
                      <a:gd name="T3" fmla="*/ 0 h 132"/>
                      <a:gd name="T4" fmla="*/ 55 w 55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5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5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50" name="Rectangle 1786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-178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6953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251" name="Freeform 1787"/>
                  <p:cNvSpPr>
                    <a:spLocks/>
                  </p:cNvSpPr>
                  <p:nvPr/>
                </p:nvSpPr>
                <p:spPr bwMode="auto">
                  <a:xfrm>
                    <a:off x="1619" y="-17757"/>
                    <a:ext cx="58" cy="78"/>
                  </a:xfrm>
                  <a:custGeom>
                    <a:avLst/>
                    <a:gdLst>
                      <a:gd name="T0" fmla="*/ 0 w 58"/>
                      <a:gd name="T1" fmla="*/ 78 h 78"/>
                      <a:gd name="T2" fmla="*/ 0 w 58"/>
                      <a:gd name="T3" fmla="*/ 0 h 78"/>
                      <a:gd name="T4" fmla="*/ 58 w 58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5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52" name="Rectangle 1788"/>
                  <p:cNvSpPr>
                    <a:spLocks noChangeArrowheads="1"/>
                  </p:cNvSpPr>
                  <p:nvPr/>
                </p:nvSpPr>
                <p:spPr bwMode="auto">
                  <a:xfrm>
                    <a:off x="1689" y="-176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5335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253" name="Freeform 1789"/>
                  <p:cNvSpPr>
                    <a:spLocks/>
                  </p:cNvSpPr>
                  <p:nvPr/>
                </p:nvSpPr>
                <p:spPr bwMode="auto">
                  <a:xfrm>
                    <a:off x="1622" y="-17649"/>
                    <a:ext cx="64" cy="51"/>
                  </a:xfrm>
                  <a:custGeom>
                    <a:avLst/>
                    <a:gdLst>
                      <a:gd name="T0" fmla="*/ 0 w 64"/>
                      <a:gd name="T1" fmla="*/ 51 h 51"/>
                      <a:gd name="T2" fmla="*/ 0 w 64"/>
                      <a:gd name="T3" fmla="*/ 0 h 51"/>
                      <a:gd name="T4" fmla="*/ 64 w 64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4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6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54" name="Rectangle 1790"/>
                  <p:cNvSpPr>
                    <a:spLocks noChangeArrowheads="1"/>
                  </p:cNvSpPr>
                  <p:nvPr/>
                </p:nvSpPr>
                <p:spPr bwMode="auto">
                  <a:xfrm>
                    <a:off x="1805" y="-175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5034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255" name="Freeform 1791"/>
                  <p:cNvSpPr>
                    <a:spLocks/>
                  </p:cNvSpPr>
                  <p:nvPr/>
                </p:nvSpPr>
                <p:spPr bwMode="auto">
                  <a:xfrm>
                    <a:off x="1622" y="-17592"/>
                    <a:ext cx="180" cy="51"/>
                  </a:xfrm>
                  <a:custGeom>
                    <a:avLst/>
                    <a:gdLst>
                      <a:gd name="T0" fmla="*/ 0 w 180"/>
                      <a:gd name="T1" fmla="*/ 0 h 51"/>
                      <a:gd name="T2" fmla="*/ 0 w 180"/>
                      <a:gd name="T3" fmla="*/ 51 h 51"/>
                      <a:gd name="T4" fmla="*/ 180 w 18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8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56" name="Freeform 1792"/>
                  <p:cNvSpPr>
                    <a:spLocks/>
                  </p:cNvSpPr>
                  <p:nvPr/>
                </p:nvSpPr>
                <p:spPr bwMode="auto">
                  <a:xfrm>
                    <a:off x="1619" y="-17673"/>
                    <a:ext cx="3" cy="78"/>
                  </a:xfrm>
                  <a:custGeom>
                    <a:avLst/>
                    <a:gdLst>
                      <a:gd name="T0" fmla="*/ 0 w 3"/>
                      <a:gd name="T1" fmla="*/ 0 h 78"/>
                      <a:gd name="T2" fmla="*/ 0 w 3"/>
                      <a:gd name="T3" fmla="*/ 78 h 78"/>
                      <a:gd name="T4" fmla="*/ 3 w 3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57" name="Freeform 1793"/>
                  <p:cNvSpPr>
                    <a:spLocks/>
                  </p:cNvSpPr>
                  <p:nvPr/>
                </p:nvSpPr>
                <p:spPr bwMode="auto">
                  <a:xfrm>
                    <a:off x="1610" y="-17808"/>
                    <a:ext cx="9" cy="132"/>
                  </a:xfrm>
                  <a:custGeom>
                    <a:avLst/>
                    <a:gdLst>
                      <a:gd name="T0" fmla="*/ 0 w 9"/>
                      <a:gd name="T1" fmla="*/ 0 h 132"/>
                      <a:gd name="T2" fmla="*/ 0 w 9"/>
                      <a:gd name="T3" fmla="*/ 132 h 132"/>
                      <a:gd name="T4" fmla="*/ 9 w 9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9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58" name="Freeform 1794"/>
                  <p:cNvSpPr>
                    <a:spLocks/>
                  </p:cNvSpPr>
                  <p:nvPr/>
                </p:nvSpPr>
                <p:spPr bwMode="auto">
                  <a:xfrm>
                    <a:off x="1604" y="-17811"/>
                    <a:ext cx="6" cy="213"/>
                  </a:xfrm>
                  <a:custGeom>
                    <a:avLst/>
                    <a:gdLst>
                      <a:gd name="T0" fmla="*/ 0 w 6"/>
                      <a:gd name="T1" fmla="*/ 213 h 213"/>
                      <a:gd name="T2" fmla="*/ 0 w 6"/>
                      <a:gd name="T3" fmla="*/ 0 h 213"/>
                      <a:gd name="T4" fmla="*/ 6 w 6"/>
                      <a:gd name="T5" fmla="*/ 0 h 2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" h="213">
                        <a:moveTo>
                          <a:pt x="0" y="213"/>
                        </a:moveTo>
                        <a:lnTo>
                          <a:pt x="0" y="0"/>
                        </a:lnTo>
                        <a:lnTo>
                          <a:pt x="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59" name="Rectangle 1795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-174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2792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260" name="Freeform 1796"/>
                  <p:cNvSpPr>
                    <a:spLocks/>
                  </p:cNvSpPr>
                  <p:nvPr/>
                </p:nvSpPr>
                <p:spPr bwMode="auto">
                  <a:xfrm>
                    <a:off x="1644" y="-17433"/>
                    <a:ext cx="129" cy="51"/>
                  </a:xfrm>
                  <a:custGeom>
                    <a:avLst/>
                    <a:gdLst>
                      <a:gd name="T0" fmla="*/ 0 w 129"/>
                      <a:gd name="T1" fmla="*/ 51 h 51"/>
                      <a:gd name="T2" fmla="*/ 0 w 129"/>
                      <a:gd name="T3" fmla="*/ 0 h 51"/>
                      <a:gd name="T4" fmla="*/ 129 w 12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2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61" name="Rectangle 1797"/>
                  <p:cNvSpPr>
                    <a:spLocks noChangeArrowheads="1"/>
                  </p:cNvSpPr>
                  <p:nvPr/>
                </p:nvSpPr>
                <p:spPr bwMode="auto">
                  <a:xfrm>
                    <a:off x="1761" y="-173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4897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262" name="Freeform 1798"/>
                  <p:cNvSpPr>
                    <a:spLocks/>
                  </p:cNvSpPr>
                  <p:nvPr/>
                </p:nvSpPr>
                <p:spPr bwMode="auto">
                  <a:xfrm>
                    <a:off x="1644" y="-17376"/>
                    <a:ext cx="114" cy="51"/>
                  </a:xfrm>
                  <a:custGeom>
                    <a:avLst/>
                    <a:gdLst>
                      <a:gd name="T0" fmla="*/ 0 w 114"/>
                      <a:gd name="T1" fmla="*/ 0 h 51"/>
                      <a:gd name="T2" fmla="*/ 0 w 114"/>
                      <a:gd name="T3" fmla="*/ 51 h 51"/>
                      <a:gd name="T4" fmla="*/ 114 w 11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1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63" name="Freeform 1799"/>
                  <p:cNvSpPr>
                    <a:spLocks/>
                  </p:cNvSpPr>
                  <p:nvPr/>
                </p:nvSpPr>
                <p:spPr bwMode="auto">
                  <a:xfrm>
                    <a:off x="1604" y="-17592"/>
                    <a:ext cx="40" cy="213"/>
                  </a:xfrm>
                  <a:custGeom>
                    <a:avLst/>
                    <a:gdLst>
                      <a:gd name="T0" fmla="*/ 0 w 40"/>
                      <a:gd name="T1" fmla="*/ 0 h 213"/>
                      <a:gd name="T2" fmla="*/ 0 w 40"/>
                      <a:gd name="T3" fmla="*/ 213 h 213"/>
                      <a:gd name="T4" fmla="*/ 40 w 40"/>
                      <a:gd name="T5" fmla="*/ 213 h 2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0" h="213">
                        <a:moveTo>
                          <a:pt x="0" y="0"/>
                        </a:moveTo>
                        <a:lnTo>
                          <a:pt x="0" y="213"/>
                        </a:lnTo>
                        <a:lnTo>
                          <a:pt x="40" y="21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64" name="Freeform 1800"/>
                  <p:cNvSpPr>
                    <a:spLocks/>
                  </p:cNvSpPr>
                  <p:nvPr/>
                </p:nvSpPr>
                <p:spPr bwMode="auto">
                  <a:xfrm>
                    <a:off x="1571" y="-17595"/>
                    <a:ext cx="33" cy="550"/>
                  </a:xfrm>
                  <a:custGeom>
                    <a:avLst/>
                    <a:gdLst>
                      <a:gd name="T0" fmla="*/ 0 w 33"/>
                      <a:gd name="T1" fmla="*/ 550 h 550"/>
                      <a:gd name="T2" fmla="*/ 0 w 33"/>
                      <a:gd name="T3" fmla="*/ 0 h 550"/>
                      <a:gd name="T4" fmla="*/ 33 w 33"/>
                      <a:gd name="T5" fmla="*/ 0 h 5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550">
                        <a:moveTo>
                          <a:pt x="0" y="550"/>
                        </a:moveTo>
                        <a:lnTo>
                          <a:pt x="0" y="0"/>
                        </a:lnTo>
                        <a:lnTo>
                          <a:pt x="3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65" name="Rectangle 1801"/>
                  <p:cNvSpPr>
                    <a:spLocks noChangeArrowheads="1"/>
                  </p:cNvSpPr>
                  <p:nvPr/>
                </p:nvSpPr>
                <p:spPr bwMode="auto">
                  <a:xfrm>
                    <a:off x="1826" y="-17266"/>
                    <a:ext cx="1654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AGJR01000007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Desulfobacter postgatei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2ac9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266" name="Freeform 1802"/>
                  <p:cNvSpPr>
                    <a:spLocks/>
                  </p:cNvSpPr>
                  <p:nvPr/>
                </p:nvSpPr>
                <p:spPr bwMode="auto">
                  <a:xfrm>
                    <a:off x="1823" y="-17217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67" name="Rectangle 1803"/>
                  <p:cNvSpPr>
                    <a:spLocks noChangeArrowheads="1"/>
                  </p:cNvSpPr>
                  <p:nvPr/>
                </p:nvSpPr>
                <p:spPr bwMode="auto">
                  <a:xfrm>
                    <a:off x="1826" y="-171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2923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268" name="Freeform 1804"/>
                  <p:cNvSpPr>
                    <a:spLocks/>
                  </p:cNvSpPr>
                  <p:nvPr/>
                </p:nvSpPr>
                <p:spPr bwMode="auto">
                  <a:xfrm>
                    <a:off x="1823" y="-1716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69" name="Freeform 1805"/>
                  <p:cNvSpPr>
                    <a:spLocks/>
                  </p:cNvSpPr>
                  <p:nvPr/>
                </p:nvSpPr>
                <p:spPr bwMode="auto">
                  <a:xfrm>
                    <a:off x="1698" y="-17163"/>
                    <a:ext cx="125" cy="78"/>
                  </a:xfrm>
                  <a:custGeom>
                    <a:avLst/>
                    <a:gdLst>
                      <a:gd name="T0" fmla="*/ 0 w 125"/>
                      <a:gd name="T1" fmla="*/ 78 h 78"/>
                      <a:gd name="T2" fmla="*/ 0 w 125"/>
                      <a:gd name="T3" fmla="*/ 0 h 78"/>
                      <a:gd name="T4" fmla="*/ 125 w 125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5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2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70" name="Rectangle 1806"/>
                  <p:cNvSpPr>
                    <a:spLocks noChangeArrowheads="1"/>
                  </p:cNvSpPr>
                  <p:nvPr/>
                </p:nvSpPr>
                <p:spPr bwMode="auto">
                  <a:xfrm>
                    <a:off x="1820" y="-170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6579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271" name="Freeform 1807"/>
                  <p:cNvSpPr>
                    <a:spLocks/>
                  </p:cNvSpPr>
                  <p:nvPr/>
                </p:nvSpPr>
                <p:spPr bwMode="auto">
                  <a:xfrm>
                    <a:off x="1698" y="-17079"/>
                    <a:ext cx="119" cy="78"/>
                  </a:xfrm>
                  <a:custGeom>
                    <a:avLst/>
                    <a:gdLst>
                      <a:gd name="T0" fmla="*/ 0 w 119"/>
                      <a:gd name="T1" fmla="*/ 0 h 78"/>
                      <a:gd name="T2" fmla="*/ 0 w 119"/>
                      <a:gd name="T3" fmla="*/ 78 h 78"/>
                      <a:gd name="T4" fmla="*/ 119 w 119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9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19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72" name="Freeform 1808"/>
                  <p:cNvSpPr>
                    <a:spLocks/>
                  </p:cNvSpPr>
                  <p:nvPr/>
                </p:nvSpPr>
                <p:spPr bwMode="auto">
                  <a:xfrm>
                    <a:off x="1637" y="-17082"/>
                    <a:ext cx="61" cy="118"/>
                  </a:xfrm>
                  <a:custGeom>
                    <a:avLst/>
                    <a:gdLst>
                      <a:gd name="T0" fmla="*/ 0 w 61"/>
                      <a:gd name="T1" fmla="*/ 118 h 118"/>
                      <a:gd name="T2" fmla="*/ 0 w 61"/>
                      <a:gd name="T3" fmla="*/ 0 h 118"/>
                      <a:gd name="T4" fmla="*/ 61 w 61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1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6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73" name="Rectangle 1809"/>
                  <p:cNvSpPr>
                    <a:spLocks noChangeArrowheads="1"/>
                  </p:cNvSpPr>
                  <p:nvPr/>
                </p:nvSpPr>
                <p:spPr bwMode="auto">
                  <a:xfrm>
                    <a:off x="1863" y="-169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1451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274" name="Freeform 1810"/>
                  <p:cNvSpPr>
                    <a:spLocks/>
                  </p:cNvSpPr>
                  <p:nvPr/>
                </p:nvSpPr>
                <p:spPr bwMode="auto">
                  <a:xfrm>
                    <a:off x="1700" y="-16893"/>
                    <a:ext cx="160" cy="51"/>
                  </a:xfrm>
                  <a:custGeom>
                    <a:avLst/>
                    <a:gdLst>
                      <a:gd name="T0" fmla="*/ 0 w 160"/>
                      <a:gd name="T1" fmla="*/ 51 h 51"/>
                      <a:gd name="T2" fmla="*/ 0 w 160"/>
                      <a:gd name="T3" fmla="*/ 0 h 51"/>
                      <a:gd name="T4" fmla="*/ 160 w 160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0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6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75" name="Rectangle 1811"/>
                  <p:cNvSpPr>
                    <a:spLocks noChangeArrowheads="1"/>
                  </p:cNvSpPr>
                  <p:nvPr/>
                </p:nvSpPr>
                <p:spPr bwMode="auto">
                  <a:xfrm>
                    <a:off x="1785" y="-168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5490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276" name="Freeform 1812"/>
                  <p:cNvSpPr>
                    <a:spLocks/>
                  </p:cNvSpPr>
                  <p:nvPr/>
                </p:nvSpPr>
                <p:spPr bwMode="auto">
                  <a:xfrm>
                    <a:off x="1700" y="-16836"/>
                    <a:ext cx="82" cy="51"/>
                  </a:xfrm>
                  <a:custGeom>
                    <a:avLst/>
                    <a:gdLst>
                      <a:gd name="T0" fmla="*/ 0 w 82"/>
                      <a:gd name="T1" fmla="*/ 0 h 51"/>
                      <a:gd name="T2" fmla="*/ 0 w 82"/>
                      <a:gd name="T3" fmla="*/ 51 h 51"/>
                      <a:gd name="T4" fmla="*/ 82 w 8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8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77" name="Freeform 1813"/>
                  <p:cNvSpPr>
                    <a:spLocks/>
                  </p:cNvSpPr>
                  <p:nvPr/>
                </p:nvSpPr>
                <p:spPr bwMode="auto">
                  <a:xfrm>
                    <a:off x="1637" y="-16958"/>
                    <a:ext cx="63" cy="119"/>
                  </a:xfrm>
                  <a:custGeom>
                    <a:avLst/>
                    <a:gdLst>
                      <a:gd name="T0" fmla="*/ 0 w 63"/>
                      <a:gd name="T1" fmla="*/ 0 h 119"/>
                      <a:gd name="T2" fmla="*/ 0 w 63"/>
                      <a:gd name="T3" fmla="*/ 119 h 119"/>
                      <a:gd name="T4" fmla="*/ 63 w 63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3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63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78" name="Freeform 1814"/>
                  <p:cNvSpPr>
                    <a:spLocks/>
                  </p:cNvSpPr>
                  <p:nvPr/>
                </p:nvSpPr>
                <p:spPr bwMode="auto">
                  <a:xfrm>
                    <a:off x="1578" y="-16961"/>
                    <a:ext cx="59" cy="470"/>
                  </a:xfrm>
                  <a:custGeom>
                    <a:avLst/>
                    <a:gdLst>
                      <a:gd name="T0" fmla="*/ 0 w 59"/>
                      <a:gd name="T1" fmla="*/ 470 h 470"/>
                      <a:gd name="T2" fmla="*/ 0 w 59"/>
                      <a:gd name="T3" fmla="*/ 0 h 470"/>
                      <a:gd name="T4" fmla="*/ 59 w 59"/>
                      <a:gd name="T5" fmla="*/ 0 h 47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470">
                        <a:moveTo>
                          <a:pt x="0" y="470"/>
                        </a:moveTo>
                        <a:lnTo>
                          <a:pt x="0" y="0"/>
                        </a:lnTo>
                        <a:lnTo>
                          <a:pt x="5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279" name="Rectangle 1815"/>
                  <p:cNvSpPr>
                    <a:spLocks noChangeArrowheads="1"/>
                  </p:cNvSpPr>
                  <p:nvPr/>
                </p:nvSpPr>
                <p:spPr bwMode="auto">
                  <a:xfrm>
                    <a:off x="1925" y="-167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3334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280" name="Freeform 1816"/>
                  <p:cNvSpPr>
                    <a:spLocks/>
                  </p:cNvSpPr>
                  <p:nvPr/>
                </p:nvSpPr>
                <p:spPr bwMode="auto">
                  <a:xfrm>
                    <a:off x="1733" y="-16677"/>
                    <a:ext cx="189" cy="51"/>
                  </a:xfrm>
                  <a:custGeom>
                    <a:avLst/>
                    <a:gdLst>
                      <a:gd name="T0" fmla="*/ 0 w 189"/>
                      <a:gd name="T1" fmla="*/ 51 h 51"/>
                      <a:gd name="T2" fmla="*/ 0 w 189"/>
                      <a:gd name="T3" fmla="*/ 0 h 51"/>
                      <a:gd name="T4" fmla="*/ 189 w 18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8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5" name="Group 2018"/>
                <p:cNvGrpSpPr>
                  <a:grpSpLocks/>
                </p:cNvGrpSpPr>
                <p:nvPr/>
              </p:nvGrpSpPr>
              <p:grpSpPr bwMode="auto">
                <a:xfrm>
                  <a:off x="1538" y="-20211"/>
                  <a:ext cx="2367" cy="10818"/>
                  <a:chOff x="1538" y="-20211"/>
                  <a:chExt cx="2367" cy="10818"/>
                </a:xfrm>
              </p:grpSpPr>
              <p:sp>
                <p:nvSpPr>
                  <p:cNvPr id="3881" name="Rectangle 18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-166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4105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82" name="Freeform 1819"/>
                  <p:cNvSpPr>
                    <a:spLocks/>
                  </p:cNvSpPr>
                  <p:nvPr/>
                </p:nvSpPr>
                <p:spPr bwMode="auto">
                  <a:xfrm>
                    <a:off x="1733" y="-16620"/>
                    <a:ext cx="55" cy="51"/>
                  </a:xfrm>
                  <a:custGeom>
                    <a:avLst/>
                    <a:gdLst>
                      <a:gd name="T0" fmla="*/ 0 w 55"/>
                      <a:gd name="T1" fmla="*/ 0 h 51"/>
                      <a:gd name="T2" fmla="*/ 0 w 55"/>
                      <a:gd name="T3" fmla="*/ 51 h 51"/>
                      <a:gd name="T4" fmla="*/ 55 w 55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5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55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83" name="Freeform 1820"/>
                  <p:cNvSpPr>
                    <a:spLocks/>
                  </p:cNvSpPr>
                  <p:nvPr/>
                </p:nvSpPr>
                <p:spPr bwMode="auto">
                  <a:xfrm>
                    <a:off x="1680" y="-16623"/>
                    <a:ext cx="53" cy="78"/>
                  </a:xfrm>
                  <a:custGeom>
                    <a:avLst/>
                    <a:gdLst>
                      <a:gd name="T0" fmla="*/ 0 w 53"/>
                      <a:gd name="T1" fmla="*/ 78 h 78"/>
                      <a:gd name="T2" fmla="*/ 0 w 53"/>
                      <a:gd name="T3" fmla="*/ 0 h 78"/>
                      <a:gd name="T4" fmla="*/ 53 w 53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3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5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84" name="Rectangle 1821"/>
                  <p:cNvSpPr>
                    <a:spLocks noChangeArrowheads="1"/>
                  </p:cNvSpPr>
                  <p:nvPr/>
                </p:nvSpPr>
                <p:spPr bwMode="auto">
                  <a:xfrm>
                    <a:off x="1815" y="-165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1854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85" name="Freeform 1822"/>
                  <p:cNvSpPr>
                    <a:spLocks/>
                  </p:cNvSpPr>
                  <p:nvPr/>
                </p:nvSpPr>
                <p:spPr bwMode="auto">
                  <a:xfrm>
                    <a:off x="1680" y="-16539"/>
                    <a:ext cx="132" cy="78"/>
                  </a:xfrm>
                  <a:custGeom>
                    <a:avLst/>
                    <a:gdLst>
                      <a:gd name="T0" fmla="*/ 0 w 132"/>
                      <a:gd name="T1" fmla="*/ 0 h 78"/>
                      <a:gd name="T2" fmla="*/ 0 w 132"/>
                      <a:gd name="T3" fmla="*/ 78 h 78"/>
                      <a:gd name="T4" fmla="*/ 132 w 132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2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32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86" name="Freeform 1823"/>
                  <p:cNvSpPr>
                    <a:spLocks/>
                  </p:cNvSpPr>
                  <p:nvPr/>
                </p:nvSpPr>
                <p:spPr bwMode="auto">
                  <a:xfrm>
                    <a:off x="1655" y="-16542"/>
                    <a:ext cx="25" cy="118"/>
                  </a:xfrm>
                  <a:custGeom>
                    <a:avLst/>
                    <a:gdLst>
                      <a:gd name="T0" fmla="*/ 0 w 25"/>
                      <a:gd name="T1" fmla="*/ 118 h 118"/>
                      <a:gd name="T2" fmla="*/ 0 w 25"/>
                      <a:gd name="T3" fmla="*/ 0 h 118"/>
                      <a:gd name="T4" fmla="*/ 25 w 25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2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87" name="Rectangle 1824"/>
                  <p:cNvSpPr>
                    <a:spLocks noChangeArrowheads="1"/>
                  </p:cNvSpPr>
                  <p:nvPr/>
                </p:nvSpPr>
                <p:spPr bwMode="auto">
                  <a:xfrm>
                    <a:off x="2066" y="-164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5849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88" name="Freeform 1825"/>
                  <p:cNvSpPr>
                    <a:spLocks/>
                  </p:cNvSpPr>
                  <p:nvPr/>
                </p:nvSpPr>
                <p:spPr bwMode="auto">
                  <a:xfrm>
                    <a:off x="1740" y="-16353"/>
                    <a:ext cx="323" cy="51"/>
                  </a:xfrm>
                  <a:custGeom>
                    <a:avLst/>
                    <a:gdLst>
                      <a:gd name="T0" fmla="*/ 0 w 323"/>
                      <a:gd name="T1" fmla="*/ 51 h 51"/>
                      <a:gd name="T2" fmla="*/ 0 w 323"/>
                      <a:gd name="T3" fmla="*/ 0 h 51"/>
                      <a:gd name="T4" fmla="*/ 323 w 32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2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32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89" name="Rectangle 1826"/>
                  <p:cNvSpPr>
                    <a:spLocks noChangeArrowheads="1"/>
                  </p:cNvSpPr>
                  <p:nvPr/>
                </p:nvSpPr>
                <p:spPr bwMode="auto">
                  <a:xfrm>
                    <a:off x="1916" y="-162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2507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90" name="Freeform 1827"/>
                  <p:cNvSpPr>
                    <a:spLocks/>
                  </p:cNvSpPr>
                  <p:nvPr/>
                </p:nvSpPr>
                <p:spPr bwMode="auto">
                  <a:xfrm>
                    <a:off x="1740" y="-16296"/>
                    <a:ext cx="173" cy="51"/>
                  </a:xfrm>
                  <a:custGeom>
                    <a:avLst/>
                    <a:gdLst>
                      <a:gd name="T0" fmla="*/ 0 w 173"/>
                      <a:gd name="T1" fmla="*/ 0 h 51"/>
                      <a:gd name="T2" fmla="*/ 0 w 173"/>
                      <a:gd name="T3" fmla="*/ 51 h 51"/>
                      <a:gd name="T4" fmla="*/ 173 w 17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7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91" name="Freeform 1828"/>
                  <p:cNvSpPr>
                    <a:spLocks/>
                  </p:cNvSpPr>
                  <p:nvPr/>
                </p:nvSpPr>
                <p:spPr bwMode="auto">
                  <a:xfrm>
                    <a:off x="1655" y="-16418"/>
                    <a:ext cx="85" cy="119"/>
                  </a:xfrm>
                  <a:custGeom>
                    <a:avLst/>
                    <a:gdLst>
                      <a:gd name="T0" fmla="*/ 0 w 85"/>
                      <a:gd name="T1" fmla="*/ 0 h 119"/>
                      <a:gd name="T2" fmla="*/ 0 w 85"/>
                      <a:gd name="T3" fmla="*/ 119 h 119"/>
                      <a:gd name="T4" fmla="*/ 85 w 85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5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85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92" name="Freeform 1829"/>
                  <p:cNvSpPr>
                    <a:spLocks/>
                  </p:cNvSpPr>
                  <p:nvPr/>
                </p:nvSpPr>
                <p:spPr bwMode="auto">
                  <a:xfrm>
                    <a:off x="1602" y="-16421"/>
                    <a:ext cx="53" cy="402"/>
                  </a:xfrm>
                  <a:custGeom>
                    <a:avLst/>
                    <a:gdLst>
                      <a:gd name="T0" fmla="*/ 0 w 53"/>
                      <a:gd name="T1" fmla="*/ 402 h 402"/>
                      <a:gd name="T2" fmla="*/ 0 w 53"/>
                      <a:gd name="T3" fmla="*/ 0 h 402"/>
                      <a:gd name="T4" fmla="*/ 53 w 53"/>
                      <a:gd name="T5" fmla="*/ 0 h 4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3" h="402">
                        <a:moveTo>
                          <a:pt x="0" y="402"/>
                        </a:moveTo>
                        <a:lnTo>
                          <a:pt x="0" y="0"/>
                        </a:lnTo>
                        <a:lnTo>
                          <a:pt x="5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93" name="Rectangle 1830"/>
                  <p:cNvSpPr>
                    <a:spLocks noChangeArrowheads="1"/>
                  </p:cNvSpPr>
                  <p:nvPr/>
                </p:nvSpPr>
                <p:spPr bwMode="auto">
                  <a:xfrm>
                    <a:off x="2018" y="-161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6841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94" name="Freeform 1831"/>
                  <p:cNvSpPr>
                    <a:spLocks/>
                  </p:cNvSpPr>
                  <p:nvPr/>
                </p:nvSpPr>
                <p:spPr bwMode="auto">
                  <a:xfrm>
                    <a:off x="1898" y="-16137"/>
                    <a:ext cx="117" cy="51"/>
                  </a:xfrm>
                  <a:custGeom>
                    <a:avLst/>
                    <a:gdLst>
                      <a:gd name="T0" fmla="*/ 0 w 117"/>
                      <a:gd name="T1" fmla="*/ 51 h 51"/>
                      <a:gd name="T2" fmla="*/ 0 w 117"/>
                      <a:gd name="T3" fmla="*/ 0 h 51"/>
                      <a:gd name="T4" fmla="*/ 117 w 11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1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95" name="Rectangle 1832"/>
                  <p:cNvSpPr>
                    <a:spLocks noChangeArrowheads="1"/>
                  </p:cNvSpPr>
                  <p:nvPr/>
                </p:nvSpPr>
                <p:spPr bwMode="auto">
                  <a:xfrm>
                    <a:off x="2028" y="-160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2043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96" name="Freeform 1833"/>
                  <p:cNvSpPr>
                    <a:spLocks/>
                  </p:cNvSpPr>
                  <p:nvPr/>
                </p:nvSpPr>
                <p:spPr bwMode="auto">
                  <a:xfrm>
                    <a:off x="1898" y="-16080"/>
                    <a:ext cx="127" cy="51"/>
                  </a:xfrm>
                  <a:custGeom>
                    <a:avLst/>
                    <a:gdLst>
                      <a:gd name="T0" fmla="*/ 0 w 127"/>
                      <a:gd name="T1" fmla="*/ 0 h 51"/>
                      <a:gd name="T2" fmla="*/ 0 w 127"/>
                      <a:gd name="T3" fmla="*/ 51 h 51"/>
                      <a:gd name="T4" fmla="*/ 127 w 12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2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97" name="Freeform 1834"/>
                  <p:cNvSpPr>
                    <a:spLocks/>
                  </p:cNvSpPr>
                  <p:nvPr/>
                </p:nvSpPr>
                <p:spPr bwMode="auto">
                  <a:xfrm>
                    <a:off x="1866" y="-16083"/>
                    <a:ext cx="32" cy="78"/>
                  </a:xfrm>
                  <a:custGeom>
                    <a:avLst/>
                    <a:gdLst>
                      <a:gd name="T0" fmla="*/ 0 w 32"/>
                      <a:gd name="T1" fmla="*/ 78 h 78"/>
                      <a:gd name="T2" fmla="*/ 0 w 32"/>
                      <a:gd name="T3" fmla="*/ 0 h 78"/>
                      <a:gd name="T4" fmla="*/ 32 w 32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2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3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98" name="Rectangle 1835"/>
                  <p:cNvSpPr>
                    <a:spLocks noChangeArrowheads="1"/>
                  </p:cNvSpPr>
                  <p:nvPr/>
                </p:nvSpPr>
                <p:spPr bwMode="auto">
                  <a:xfrm>
                    <a:off x="1961" y="-159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3564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99" name="Freeform 1836"/>
                  <p:cNvSpPr>
                    <a:spLocks/>
                  </p:cNvSpPr>
                  <p:nvPr/>
                </p:nvSpPr>
                <p:spPr bwMode="auto">
                  <a:xfrm>
                    <a:off x="1866" y="-15999"/>
                    <a:ext cx="92" cy="78"/>
                  </a:xfrm>
                  <a:custGeom>
                    <a:avLst/>
                    <a:gdLst>
                      <a:gd name="T0" fmla="*/ 0 w 92"/>
                      <a:gd name="T1" fmla="*/ 0 h 78"/>
                      <a:gd name="T2" fmla="*/ 0 w 92"/>
                      <a:gd name="T3" fmla="*/ 78 h 78"/>
                      <a:gd name="T4" fmla="*/ 92 w 92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2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92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00" name="Freeform 1837"/>
                  <p:cNvSpPr>
                    <a:spLocks/>
                  </p:cNvSpPr>
                  <p:nvPr/>
                </p:nvSpPr>
                <p:spPr bwMode="auto">
                  <a:xfrm>
                    <a:off x="1643" y="-16002"/>
                    <a:ext cx="223" cy="390"/>
                  </a:xfrm>
                  <a:custGeom>
                    <a:avLst/>
                    <a:gdLst>
                      <a:gd name="T0" fmla="*/ 0 w 223"/>
                      <a:gd name="T1" fmla="*/ 390 h 390"/>
                      <a:gd name="T2" fmla="*/ 0 w 223"/>
                      <a:gd name="T3" fmla="*/ 0 h 390"/>
                      <a:gd name="T4" fmla="*/ 223 w 223"/>
                      <a:gd name="T5" fmla="*/ 0 h 3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3" h="390">
                        <a:moveTo>
                          <a:pt x="0" y="390"/>
                        </a:moveTo>
                        <a:lnTo>
                          <a:pt x="0" y="0"/>
                        </a:lnTo>
                        <a:lnTo>
                          <a:pt x="22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01" name="Rectangle 1838"/>
                  <p:cNvSpPr>
                    <a:spLocks noChangeArrowheads="1"/>
                  </p:cNvSpPr>
                  <p:nvPr/>
                </p:nvSpPr>
                <p:spPr bwMode="auto">
                  <a:xfrm>
                    <a:off x="2012" y="-15862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464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902" name="Freeform 1839"/>
                  <p:cNvSpPr>
                    <a:spLocks/>
                  </p:cNvSpPr>
                  <p:nvPr/>
                </p:nvSpPr>
                <p:spPr bwMode="auto">
                  <a:xfrm>
                    <a:off x="1830" y="-15813"/>
                    <a:ext cx="179" cy="51"/>
                  </a:xfrm>
                  <a:custGeom>
                    <a:avLst/>
                    <a:gdLst>
                      <a:gd name="T0" fmla="*/ 0 w 179"/>
                      <a:gd name="T1" fmla="*/ 51 h 51"/>
                      <a:gd name="T2" fmla="*/ 0 w 179"/>
                      <a:gd name="T3" fmla="*/ 0 h 51"/>
                      <a:gd name="T4" fmla="*/ 179 w 17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7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03" name="Rectangle 1840"/>
                  <p:cNvSpPr>
                    <a:spLocks noChangeArrowheads="1"/>
                  </p:cNvSpPr>
                  <p:nvPr/>
                </p:nvSpPr>
                <p:spPr bwMode="auto">
                  <a:xfrm>
                    <a:off x="1898" y="-157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2849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904" name="Freeform 1841"/>
                  <p:cNvSpPr>
                    <a:spLocks/>
                  </p:cNvSpPr>
                  <p:nvPr/>
                </p:nvSpPr>
                <p:spPr bwMode="auto">
                  <a:xfrm>
                    <a:off x="1830" y="-15756"/>
                    <a:ext cx="65" cy="51"/>
                  </a:xfrm>
                  <a:custGeom>
                    <a:avLst/>
                    <a:gdLst>
                      <a:gd name="T0" fmla="*/ 0 w 65"/>
                      <a:gd name="T1" fmla="*/ 0 h 51"/>
                      <a:gd name="T2" fmla="*/ 0 w 65"/>
                      <a:gd name="T3" fmla="*/ 51 h 51"/>
                      <a:gd name="T4" fmla="*/ 65 w 65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5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65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05" name="Freeform 1842"/>
                  <p:cNvSpPr>
                    <a:spLocks/>
                  </p:cNvSpPr>
                  <p:nvPr/>
                </p:nvSpPr>
                <p:spPr bwMode="auto">
                  <a:xfrm>
                    <a:off x="1782" y="-15759"/>
                    <a:ext cx="48" cy="78"/>
                  </a:xfrm>
                  <a:custGeom>
                    <a:avLst/>
                    <a:gdLst>
                      <a:gd name="T0" fmla="*/ 0 w 48"/>
                      <a:gd name="T1" fmla="*/ 78 h 78"/>
                      <a:gd name="T2" fmla="*/ 0 w 48"/>
                      <a:gd name="T3" fmla="*/ 0 h 78"/>
                      <a:gd name="T4" fmla="*/ 48 w 48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4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06" name="Rectangle 1843"/>
                  <p:cNvSpPr>
                    <a:spLocks noChangeArrowheads="1"/>
                  </p:cNvSpPr>
                  <p:nvPr/>
                </p:nvSpPr>
                <p:spPr bwMode="auto">
                  <a:xfrm>
                    <a:off x="1859" y="-15646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442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907" name="Freeform 1844"/>
                  <p:cNvSpPr>
                    <a:spLocks/>
                  </p:cNvSpPr>
                  <p:nvPr/>
                </p:nvSpPr>
                <p:spPr bwMode="auto">
                  <a:xfrm>
                    <a:off x="1782" y="-15675"/>
                    <a:ext cx="74" cy="78"/>
                  </a:xfrm>
                  <a:custGeom>
                    <a:avLst/>
                    <a:gdLst>
                      <a:gd name="T0" fmla="*/ 0 w 74"/>
                      <a:gd name="T1" fmla="*/ 0 h 78"/>
                      <a:gd name="T2" fmla="*/ 0 w 74"/>
                      <a:gd name="T3" fmla="*/ 78 h 78"/>
                      <a:gd name="T4" fmla="*/ 74 w 74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4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74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08" name="Freeform 1845"/>
                  <p:cNvSpPr>
                    <a:spLocks/>
                  </p:cNvSpPr>
                  <p:nvPr/>
                </p:nvSpPr>
                <p:spPr bwMode="auto">
                  <a:xfrm>
                    <a:off x="1725" y="-15678"/>
                    <a:ext cx="57" cy="132"/>
                  </a:xfrm>
                  <a:custGeom>
                    <a:avLst/>
                    <a:gdLst>
                      <a:gd name="T0" fmla="*/ 0 w 57"/>
                      <a:gd name="T1" fmla="*/ 132 h 132"/>
                      <a:gd name="T2" fmla="*/ 0 w 57"/>
                      <a:gd name="T3" fmla="*/ 0 h 132"/>
                      <a:gd name="T4" fmla="*/ 57 w 57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5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09" name="Rectangle 1846"/>
                  <p:cNvSpPr>
                    <a:spLocks noChangeArrowheads="1"/>
                  </p:cNvSpPr>
                  <p:nvPr/>
                </p:nvSpPr>
                <p:spPr bwMode="auto">
                  <a:xfrm>
                    <a:off x="1931" y="-155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5813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910" name="Freeform 1847"/>
                  <p:cNvSpPr>
                    <a:spLocks/>
                  </p:cNvSpPr>
                  <p:nvPr/>
                </p:nvSpPr>
                <p:spPr bwMode="auto">
                  <a:xfrm>
                    <a:off x="1761" y="-15489"/>
                    <a:ext cx="167" cy="78"/>
                  </a:xfrm>
                  <a:custGeom>
                    <a:avLst/>
                    <a:gdLst>
                      <a:gd name="T0" fmla="*/ 0 w 167"/>
                      <a:gd name="T1" fmla="*/ 78 h 78"/>
                      <a:gd name="T2" fmla="*/ 0 w 167"/>
                      <a:gd name="T3" fmla="*/ 0 h 78"/>
                      <a:gd name="T4" fmla="*/ 167 w 167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7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6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11" name="Rectangle 1848"/>
                  <p:cNvSpPr>
                    <a:spLocks noChangeArrowheads="1"/>
                  </p:cNvSpPr>
                  <p:nvPr/>
                </p:nvSpPr>
                <p:spPr bwMode="auto">
                  <a:xfrm>
                    <a:off x="1844" y="-15430"/>
                    <a:ext cx="1578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ABQ50612 Mediterranean Sea H4 RNA E3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912" name="Freeform 1849"/>
                  <p:cNvSpPr>
                    <a:spLocks/>
                  </p:cNvSpPr>
                  <p:nvPr/>
                </p:nvSpPr>
                <p:spPr bwMode="auto">
                  <a:xfrm>
                    <a:off x="1841" y="-1538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13" name="Rectangle 185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-153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5126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914" name="Freeform 1851"/>
                  <p:cNvSpPr>
                    <a:spLocks/>
                  </p:cNvSpPr>
                  <p:nvPr/>
                </p:nvSpPr>
                <p:spPr bwMode="auto">
                  <a:xfrm>
                    <a:off x="1841" y="-15324"/>
                    <a:ext cx="124" cy="51"/>
                  </a:xfrm>
                  <a:custGeom>
                    <a:avLst/>
                    <a:gdLst>
                      <a:gd name="T0" fmla="*/ 0 w 124"/>
                      <a:gd name="T1" fmla="*/ 0 h 51"/>
                      <a:gd name="T2" fmla="*/ 0 w 124"/>
                      <a:gd name="T3" fmla="*/ 51 h 51"/>
                      <a:gd name="T4" fmla="*/ 124 w 12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2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15" name="Freeform 1852"/>
                  <p:cNvSpPr>
                    <a:spLocks/>
                  </p:cNvSpPr>
                  <p:nvPr/>
                </p:nvSpPr>
                <p:spPr bwMode="auto">
                  <a:xfrm>
                    <a:off x="1761" y="-15405"/>
                    <a:ext cx="80" cy="78"/>
                  </a:xfrm>
                  <a:custGeom>
                    <a:avLst/>
                    <a:gdLst>
                      <a:gd name="T0" fmla="*/ 0 w 80"/>
                      <a:gd name="T1" fmla="*/ 0 h 78"/>
                      <a:gd name="T2" fmla="*/ 0 w 80"/>
                      <a:gd name="T3" fmla="*/ 78 h 78"/>
                      <a:gd name="T4" fmla="*/ 80 w 80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0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80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16" name="Freeform 1853"/>
                  <p:cNvSpPr>
                    <a:spLocks/>
                  </p:cNvSpPr>
                  <p:nvPr/>
                </p:nvSpPr>
                <p:spPr bwMode="auto">
                  <a:xfrm>
                    <a:off x="1725" y="-15540"/>
                    <a:ext cx="36" cy="132"/>
                  </a:xfrm>
                  <a:custGeom>
                    <a:avLst/>
                    <a:gdLst>
                      <a:gd name="T0" fmla="*/ 0 w 36"/>
                      <a:gd name="T1" fmla="*/ 0 h 132"/>
                      <a:gd name="T2" fmla="*/ 0 w 36"/>
                      <a:gd name="T3" fmla="*/ 132 h 132"/>
                      <a:gd name="T4" fmla="*/ 36 w 36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36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17" name="Freeform 1854"/>
                  <p:cNvSpPr>
                    <a:spLocks/>
                  </p:cNvSpPr>
                  <p:nvPr/>
                </p:nvSpPr>
                <p:spPr bwMode="auto">
                  <a:xfrm>
                    <a:off x="1683" y="-15543"/>
                    <a:ext cx="42" cy="324"/>
                  </a:xfrm>
                  <a:custGeom>
                    <a:avLst/>
                    <a:gdLst>
                      <a:gd name="T0" fmla="*/ 0 w 42"/>
                      <a:gd name="T1" fmla="*/ 324 h 324"/>
                      <a:gd name="T2" fmla="*/ 0 w 42"/>
                      <a:gd name="T3" fmla="*/ 0 h 324"/>
                      <a:gd name="T4" fmla="*/ 42 w 42"/>
                      <a:gd name="T5" fmla="*/ 0 h 3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324">
                        <a:moveTo>
                          <a:pt x="0" y="324"/>
                        </a:moveTo>
                        <a:lnTo>
                          <a:pt x="0" y="0"/>
                        </a:lnTo>
                        <a:lnTo>
                          <a:pt x="4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18" name="Rectangle 1855"/>
                  <p:cNvSpPr>
                    <a:spLocks noChangeArrowheads="1"/>
                  </p:cNvSpPr>
                  <p:nvPr/>
                </p:nvSpPr>
                <p:spPr bwMode="auto">
                  <a:xfrm>
                    <a:off x="2057" y="-15214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795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919" name="Freeform 1856"/>
                  <p:cNvSpPr>
                    <a:spLocks/>
                  </p:cNvSpPr>
                  <p:nvPr/>
                </p:nvSpPr>
                <p:spPr bwMode="auto">
                  <a:xfrm>
                    <a:off x="1811" y="-15165"/>
                    <a:ext cx="243" cy="51"/>
                  </a:xfrm>
                  <a:custGeom>
                    <a:avLst/>
                    <a:gdLst>
                      <a:gd name="T0" fmla="*/ 0 w 243"/>
                      <a:gd name="T1" fmla="*/ 51 h 51"/>
                      <a:gd name="T2" fmla="*/ 0 w 243"/>
                      <a:gd name="T3" fmla="*/ 0 h 51"/>
                      <a:gd name="T4" fmla="*/ 243 w 24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4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20" name="Rectangle 1857"/>
                  <p:cNvSpPr>
                    <a:spLocks noChangeArrowheads="1"/>
                  </p:cNvSpPr>
                  <p:nvPr/>
                </p:nvSpPr>
                <p:spPr bwMode="auto">
                  <a:xfrm>
                    <a:off x="1815" y="-151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5844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921" name="Freeform 1858"/>
                  <p:cNvSpPr>
                    <a:spLocks/>
                  </p:cNvSpPr>
                  <p:nvPr/>
                </p:nvSpPr>
                <p:spPr bwMode="auto">
                  <a:xfrm>
                    <a:off x="1811" y="-15108"/>
                    <a:ext cx="1" cy="51"/>
                  </a:xfrm>
                  <a:custGeom>
                    <a:avLst/>
                    <a:gdLst>
                      <a:gd name="T0" fmla="*/ 0 w 1"/>
                      <a:gd name="T1" fmla="*/ 0 h 51"/>
                      <a:gd name="T2" fmla="*/ 0 w 1"/>
                      <a:gd name="T3" fmla="*/ 51 h 51"/>
                      <a:gd name="T4" fmla="*/ 1 w 1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22" name="Freeform 1859"/>
                  <p:cNvSpPr>
                    <a:spLocks/>
                  </p:cNvSpPr>
                  <p:nvPr/>
                </p:nvSpPr>
                <p:spPr bwMode="auto">
                  <a:xfrm>
                    <a:off x="1740" y="-15111"/>
                    <a:ext cx="71" cy="78"/>
                  </a:xfrm>
                  <a:custGeom>
                    <a:avLst/>
                    <a:gdLst>
                      <a:gd name="T0" fmla="*/ 0 w 71"/>
                      <a:gd name="T1" fmla="*/ 78 h 78"/>
                      <a:gd name="T2" fmla="*/ 0 w 71"/>
                      <a:gd name="T3" fmla="*/ 0 h 78"/>
                      <a:gd name="T4" fmla="*/ 71 w 71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1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7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23" name="Rectangle 1860"/>
                  <p:cNvSpPr>
                    <a:spLocks noChangeArrowheads="1"/>
                  </p:cNvSpPr>
                  <p:nvPr/>
                </p:nvSpPr>
                <p:spPr bwMode="auto">
                  <a:xfrm>
                    <a:off x="1922" y="-149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4280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924" name="Freeform 1861"/>
                  <p:cNvSpPr>
                    <a:spLocks/>
                  </p:cNvSpPr>
                  <p:nvPr/>
                </p:nvSpPr>
                <p:spPr bwMode="auto">
                  <a:xfrm>
                    <a:off x="1740" y="-15027"/>
                    <a:ext cx="179" cy="78"/>
                  </a:xfrm>
                  <a:custGeom>
                    <a:avLst/>
                    <a:gdLst>
                      <a:gd name="T0" fmla="*/ 0 w 179"/>
                      <a:gd name="T1" fmla="*/ 0 h 78"/>
                      <a:gd name="T2" fmla="*/ 0 w 179"/>
                      <a:gd name="T3" fmla="*/ 78 h 78"/>
                      <a:gd name="T4" fmla="*/ 179 w 179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9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79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25" name="Freeform 1862"/>
                  <p:cNvSpPr>
                    <a:spLocks/>
                  </p:cNvSpPr>
                  <p:nvPr/>
                </p:nvSpPr>
                <p:spPr bwMode="auto">
                  <a:xfrm>
                    <a:off x="1707" y="-15030"/>
                    <a:ext cx="33" cy="138"/>
                  </a:xfrm>
                  <a:custGeom>
                    <a:avLst/>
                    <a:gdLst>
                      <a:gd name="T0" fmla="*/ 0 w 33"/>
                      <a:gd name="T1" fmla="*/ 138 h 138"/>
                      <a:gd name="T2" fmla="*/ 0 w 33"/>
                      <a:gd name="T3" fmla="*/ 0 h 138"/>
                      <a:gd name="T4" fmla="*/ 33 w 33"/>
                      <a:gd name="T5" fmla="*/ 0 h 1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138">
                        <a:moveTo>
                          <a:pt x="0" y="138"/>
                        </a:moveTo>
                        <a:lnTo>
                          <a:pt x="0" y="0"/>
                        </a:lnTo>
                        <a:lnTo>
                          <a:pt x="3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26" name="Rectangle 1863"/>
                  <p:cNvSpPr>
                    <a:spLocks noChangeArrowheads="1"/>
                  </p:cNvSpPr>
                  <p:nvPr/>
                </p:nvSpPr>
                <p:spPr bwMode="auto">
                  <a:xfrm>
                    <a:off x="1847" y="-148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1878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927" name="Freeform 1864"/>
                  <p:cNvSpPr>
                    <a:spLocks/>
                  </p:cNvSpPr>
                  <p:nvPr/>
                </p:nvSpPr>
                <p:spPr bwMode="auto">
                  <a:xfrm>
                    <a:off x="1761" y="-14841"/>
                    <a:ext cx="83" cy="91"/>
                  </a:xfrm>
                  <a:custGeom>
                    <a:avLst/>
                    <a:gdLst>
                      <a:gd name="T0" fmla="*/ 0 w 83"/>
                      <a:gd name="T1" fmla="*/ 91 h 91"/>
                      <a:gd name="T2" fmla="*/ 0 w 83"/>
                      <a:gd name="T3" fmla="*/ 0 h 91"/>
                      <a:gd name="T4" fmla="*/ 83 w 83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3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8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28" name="Rectangle 1865"/>
                  <p:cNvSpPr>
                    <a:spLocks noChangeArrowheads="1"/>
                  </p:cNvSpPr>
                  <p:nvPr/>
                </p:nvSpPr>
                <p:spPr bwMode="auto">
                  <a:xfrm>
                    <a:off x="1974" y="-147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5811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929" name="Freeform 1866"/>
                  <p:cNvSpPr>
                    <a:spLocks/>
                  </p:cNvSpPr>
                  <p:nvPr/>
                </p:nvSpPr>
                <p:spPr bwMode="auto">
                  <a:xfrm>
                    <a:off x="1800" y="-14733"/>
                    <a:ext cx="171" cy="78"/>
                  </a:xfrm>
                  <a:custGeom>
                    <a:avLst/>
                    <a:gdLst>
                      <a:gd name="T0" fmla="*/ 0 w 171"/>
                      <a:gd name="T1" fmla="*/ 78 h 78"/>
                      <a:gd name="T2" fmla="*/ 0 w 171"/>
                      <a:gd name="T3" fmla="*/ 0 h 78"/>
                      <a:gd name="T4" fmla="*/ 171 w 171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1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7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30" name="Rectangle 1867"/>
                  <p:cNvSpPr>
                    <a:spLocks noChangeArrowheads="1"/>
                  </p:cNvSpPr>
                  <p:nvPr/>
                </p:nvSpPr>
                <p:spPr bwMode="auto">
                  <a:xfrm>
                    <a:off x="2037" y="-146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1875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931" name="Freeform 1868"/>
                  <p:cNvSpPr>
                    <a:spLocks/>
                  </p:cNvSpPr>
                  <p:nvPr/>
                </p:nvSpPr>
                <p:spPr bwMode="auto">
                  <a:xfrm>
                    <a:off x="1878" y="-14625"/>
                    <a:ext cx="156" cy="51"/>
                  </a:xfrm>
                  <a:custGeom>
                    <a:avLst/>
                    <a:gdLst>
                      <a:gd name="T0" fmla="*/ 0 w 156"/>
                      <a:gd name="T1" fmla="*/ 51 h 51"/>
                      <a:gd name="T2" fmla="*/ 0 w 156"/>
                      <a:gd name="T3" fmla="*/ 0 h 51"/>
                      <a:gd name="T4" fmla="*/ 156 w 15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5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32" name="Rectangle 1869"/>
                  <p:cNvSpPr>
                    <a:spLocks noChangeArrowheads="1"/>
                  </p:cNvSpPr>
                  <p:nvPr/>
                </p:nvSpPr>
                <p:spPr bwMode="auto">
                  <a:xfrm>
                    <a:off x="2093" y="-145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6859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933" name="Freeform 1870"/>
                  <p:cNvSpPr>
                    <a:spLocks/>
                  </p:cNvSpPr>
                  <p:nvPr/>
                </p:nvSpPr>
                <p:spPr bwMode="auto">
                  <a:xfrm>
                    <a:off x="1878" y="-14568"/>
                    <a:ext cx="212" cy="51"/>
                  </a:xfrm>
                  <a:custGeom>
                    <a:avLst/>
                    <a:gdLst>
                      <a:gd name="T0" fmla="*/ 0 w 212"/>
                      <a:gd name="T1" fmla="*/ 0 h 51"/>
                      <a:gd name="T2" fmla="*/ 0 w 212"/>
                      <a:gd name="T3" fmla="*/ 51 h 51"/>
                      <a:gd name="T4" fmla="*/ 212 w 21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1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34" name="Freeform 1871"/>
                  <p:cNvSpPr>
                    <a:spLocks/>
                  </p:cNvSpPr>
                  <p:nvPr/>
                </p:nvSpPr>
                <p:spPr bwMode="auto">
                  <a:xfrm>
                    <a:off x="1800" y="-14649"/>
                    <a:ext cx="78" cy="78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78 h 78"/>
                      <a:gd name="T4" fmla="*/ 78 w 78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8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78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35" name="Freeform 1872"/>
                  <p:cNvSpPr>
                    <a:spLocks/>
                  </p:cNvSpPr>
                  <p:nvPr/>
                </p:nvSpPr>
                <p:spPr bwMode="auto">
                  <a:xfrm>
                    <a:off x="1761" y="-14744"/>
                    <a:ext cx="39" cy="92"/>
                  </a:xfrm>
                  <a:custGeom>
                    <a:avLst/>
                    <a:gdLst>
                      <a:gd name="T0" fmla="*/ 0 w 39"/>
                      <a:gd name="T1" fmla="*/ 0 h 92"/>
                      <a:gd name="T2" fmla="*/ 0 w 39"/>
                      <a:gd name="T3" fmla="*/ 92 h 92"/>
                      <a:gd name="T4" fmla="*/ 39 w 39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39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36" name="Freeform 1873"/>
                  <p:cNvSpPr>
                    <a:spLocks/>
                  </p:cNvSpPr>
                  <p:nvPr/>
                </p:nvSpPr>
                <p:spPr bwMode="auto">
                  <a:xfrm>
                    <a:off x="1707" y="-14886"/>
                    <a:ext cx="54" cy="139"/>
                  </a:xfrm>
                  <a:custGeom>
                    <a:avLst/>
                    <a:gdLst>
                      <a:gd name="T0" fmla="*/ 0 w 54"/>
                      <a:gd name="T1" fmla="*/ 0 h 139"/>
                      <a:gd name="T2" fmla="*/ 0 w 54"/>
                      <a:gd name="T3" fmla="*/ 139 h 139"/>
                      <a:gd name="T4" fmla="*/ 54 w 54"/>
                      <a:gd name="T5" fmla="*/ 139 h 1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4" h="139">
                        <a:moveTo>
                          <a:pt x="0" y="0"/>
                        </a:moveTo>
                        <a:lnTo>
                          <a:pt x="0" y="139"/>
                        </a:lnTo>
                        <a:lnTo>
                          <a:pt x="54" y="13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37" name="Freeform 1874"/>
                  <p:cNvSpPr>
                    <a:spLocks/>
                  </p:cNvSpPr>
                  <p:nvPr/>
                </p:nvSpPr>
                <p:spPr bwMode="auto">
                  <a:xfrm>
                    <a:off x="1683" y="-15213"/>
                    <a:ext cx="24" cy="324"/>
                  </a:xfrm>
                  <a:custGeom>
                    <a:avLst/>
                    <a:gdLst>
                      <a:gd name="T0" fmla="*/ 0 w 24"/>
                      <a:gd name="T1" fmla="*/ 0 h 324"/>
                      <a:gd name="T2" fmla="*/ 0 w 24"/>
                      <a:gd name="T3" fmla="*/ 324 h 324"/>
                      <a:gd name="T4" fmla="*/ 24 w 24"/>
                      <a:gd name="T5" fmla="*/ 324 h 3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" h="324">
                        <a:moveTo>
                          <a:pt x="0" y="0"/>
                        </a:moveTo>
                        <a:lnTo>
                          <a:pt x="0" y="324"/>
                        </a:lnTo>
                        <a:lnTo>
                          <a:pt x="24" y="32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38" name="Freeform 1875"/>
                  <p:cNvSpPr>
                    <a:spLocks/>
                  </p:cNvSpPr>
                  <p:nvPr/>
                </p:nvSpPr>
                <p:spPr bwMode="auto">
                  <a:xfrm>
                    <a:off x="1643" y="-15606"/>
                    <a:ext cx="40" cy="390"/>
                  </a:xfrm>
                  <a:custGeom>
                    <a:avLst/>
                    <a:gdLst>
                      <a:gd name="T0" fmla="*/ 0 w 40"/>
                      <a:gd name="T1" fmla="*/ 0 h 390"/>
                      <a:gd name="T2" fmla="*/ 0 w 40"/>
                      <a:gd name="T3" fmla="*/ 390 h 390"/>
                      <a:gd name="T4" fmla="*/ 40 w 40"/>
                      <a:gd name="T5" fmla="*/ 390 h 3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0" h="390">
                        <a:moveTo>
                          <a:pt x="0" y="0"/>
                        </a:moveTo>
                        <a:lnTo>
                          <a:pt x="0" y="390"/>
                        </a:lnTo>
                        <a:lnTo>
                          <a:pt x="40" y="39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39" name="Freeform 1876"/>
                  <p:cNvSpPr>
                    <a:spLocks/>
                  </p:cNvSpPr>
                  <p:nvPr/>
                </p:nvSpPr>
                <p:spPr bwMode="auto">
                  <a:xfrm>
                    <a:off x="1602" y="-16013"/>
                    <a:ext cx="41" cy="404"/>
                  </a:xfrm>
                  <a:custGeom>
                    <a:avLst/>
                    <a:gdLst>
                      <a:gd name="T0" fmla="*/ 0 w 41"/>
                      <a:gd name="T1" fmla="*/ 0 h 404"/>
                      <a:gd name="T2" fmla="*/ 0 w 41"/>
                      <a:gd name="T3" fmla="*/ 404 h 404"/>
                      <a:gd name="T4" fmla="*/ 41 w 41"/>
                      <a:gd name="T5" fmla="*/ 404 h 4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404">
                        <a:moveTo>
                          <a:pt x="0" y="0"/>
                        </a:moveTo>
                        <a:lnTo>
                          <a:pt x="0" y="404"/>
                        </a:lnTo>
                        <a:lnTo>
                          <a:pt x="41" y="40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40" name="Freeform 1877"/>
                  <p:cNvSpPr>
                    <a:spLocks/>
                  </p:cNvSpPr>
                  <p:nvPr/>
                </p:nvSpPr>
                <p:spPr bwMode="auto">
                  <a:xfrm>
                    <a:off x="1578" y="-16485"/>
                    <a:ext cx="24" cy="469"/>
                  </a:xfrm>
                  <a:custGeom>
                    <a:avLst/>
                    <a:gdLst>
                      <a:gd name="T0" fmla="*/ 0 w 24"/>
                      <a:gd name="T1" fmla="*/ 0 h 469"/>
                      <a:gd name="T2" fmla="*/ 0 w 24"/>
                      <a:gd name="T3" fmla="*/ 469 h 469"/>
                      <a:gd name="T4" fmla="*/ 24 w 24"/>
                      <a:gd name="T5" fmla="*/ 469 h 4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" h="469">
                        <a:moveTo>
                          <a:pt x="0" y="0"/>
                        </a:moveTo>
                        <a:lnTo>
                          <a:pt x="0" y="469"/>
                        </a:lnTo>
                        <a:lnTo>
                          <a:pt x="24" y="46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41" name="Freeform 1878"/>
                  <p:cNvSpPr>
                    <a:spLocks/>
                  </p:cNvSpPr>
                  <p:nvPr/>
                </p:nvSpPr>
                <p:spPr bwMode="auto">
                  <a:xfrm>
                    <a:off x="1571" y="-17039"/>
                    <a:ext cx="7" cy="551"/>
                  </a:xfrm>
                  <a:custGeom>
                    <a:avLst/>
                    <a:gdLst>
                      <a:gd name="T0" fmla="*/ 0 w 7"/>
                      <a:gd name="T1" fmla="*/ 0 h 551"/>
                      <a:gd name="T2" fmla="*/ 0 w 7"/>
                      <a:gd name="T3" fmla="*/ 551 h 551"/>
                      <a:gd name="T4" fmla="*/ 7 w 7"/>
                      <a:gd name="T5" fmla="*/ 551 h 5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" h="551">
                        <a:moveTo>
                          <a:pt x="0" y="0"/>
                        </a:moveTo>
                        <a:lnTo>
                          <a:pt x="0" y="551"/>
                        </a:lnTo>
                        <a:lnTo>
                          <a:pt x="7" y="5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42" name="Freeform 1879"/>
                  <p:cNvSpPr>
                    <a:spLocks/>
                  </p:cNvSpPr>
                  <p:nvPr/>
                </p:nvSpPr>
                <p:spPr bwMode="auto">
                  <a:xfrm>
                    <a:off x="1550" y="-20208"/>
                    <a:ext cx="21" cy="3166"/>
                  </a:xfrm>
                  <a:custGeom>
                    <a:avLst/>
                    <a:gdLst>
                      <a:gd name="T0" fmla="*/ 0 w 21"/>
                      <a:gd name="T1" fmla="*/ 0 h 3166"/>
                      <a:gd name="T2" fmla="*/ 0 w 21"/>
                      <a:gd name="T3" fmla="*/ 3166 h 3166"/>
                      <a:gd name="T4" fmla="*/ 21 w 21"/>
                      <a:gd name="T5" fmla="*/ 3166 h 31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" h="3166">
                        <a:moveTo>
                          <a:pt x="0" y="0"/>
                        </a:moveTo>
                        <a:lnTo>
                          <a:pt x="0" y="3166"/>
                        </a:lnTo>
                        <a:lnTo>
                          <a:pt x="21" y="316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43" name="Freeform 1880"/>
                  <p:cNvSpPr>
                    <a:spLocks/>
                  </p:cNvSpPr>
                  <p:nvPr/>
                </p:nvSpPr>
                <p:spPr bwMode="auto">
                  <a:xfrm>
                    <a:off x="1538" y="-20211"/>
                    <a:ext cx="12" cy="4147"/>
                  </a:xfrm>
                  <a:custGeom>
                    <a:avLst/>
                    <a:gdLst>
                      <a:gd name="T0" fmla="*/ 0 w 12"/>
                      <a:gd name="T1" fmla="*/ 4147 h 4147"/>
                      <a:gd name="T2" fmla="*/ 0 w 12"/>
                      <a:gd name="T3" fmla="*/ 0 h 4147"/>
                      <a:gd name="T4" fmla="*/ 12 w 12"/>
                      <a:gd name="T5" fmla="*/ 0 h 41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" h="4147">
                        <a:moveTo>
                          <a:pt x="0" y="4147"/>
                        </a:moveTo>
                        <a:lnTo>
                          <a:pt x="0" y="0"/>
                        </a:lnTo>
                        <a:lnTo>
                          <a:pt x="1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44" name="Rectangle 1881"/>
                  <p:cNvSpPr>
                    <a:spLocks noChangeArrowheads="1"/>
                  </p:cNvSpPr>
                  <p:nvPr/>
                </p:nvSpPr>
                <p:spPr bwMode="auto">
                  <a:xfrm>
                    <a:off x="2172" y="-144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5504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945" name="Freeform 1882"/>
                  <p:cNvSpPr>
                    <a:spLocks/>
                  </p:cNvSpPr>
                  <p:nvPr/>
                </p:nvSpPr>
                <p:spPr bwMode="auto">
                  <a:xfrm>
                    <a:off x="2169" y="-1440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46" name="Rectangle 1883"/>
                  <p:cNvSpPr>
                    <a:spLocks noChangeArrowheads="1"/>
                  </p:cNvSpPr>
                  <p:nvPr/>
                </p:nvSpPr>
                <p:spPr bwMode="auto">
                  <a:xfrm>
                    <a:off x="2172" y="-14350"/>
                    <a:ext cx="173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ADZZ01000138 Delta proteobacterium NaphS2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947" name="Freeform 1884"/>
                  <p:cNvSpPr>
                    <a:spLocks/>
                  </p:cNvSpPr>
                  <p:nvPr/>
                </p:nvSpPr>
                <p:spPr bwMode="auto">
                  <a:xfrm>
                    <a:off x="2169" y="-1435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48" name="Freeform 1885"/>
                  <p:cNvSpPr>
                    <a:spLocks/>
                  </p:cNvSpPr>
                  <p:nvPr/>
                </p:nvSpPr>
                <p:spPr bwMode="auto">
                  <a:xfrm>
                    <a:off x="1979" y="-14355"/>
                    <a:ext cx="190" cy="78"/>
                  </a:xfrm>
                  <a:custGeom>
                    <a:avLst/>
                    <a:gdLst>
                      <a:gd name="T0" fmla="*/ 0 w 190"/>
                      <a:gd name="T1" fmla="*/ 78 h 78"/>
                      <a:gd name="T2" fmla="*/ 0 w 190"/>
                      <a:gd name="T3" fmla="*/ 0 h 78"/>
                      <a:gd name="T4" fmla="*/ 190 w 190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0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9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49" name="Rectangle 1886"/>
                  <p:cNvSpPr>
                    <a:spLocks noChangeArrowheads="1"/>
                  </p:cNvSpPr>
                  <p:nvPr/>
                </p:nvSpPr>
                <p:spPr bwMode="auto">
                  <a:xfrm>
                    <a:off x="2160" y="-142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2413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950" name="Freeform 1887"/>
                  <p:cNvSpPr>
                    <a:spLocks/>
                  </p:cNvSpPr>
                  <p:nvPr/>
                </p:nvSpPr>
                <p:spPr bwMode="auto">
                  <a:xfrm>
                    <a:off x="1979" y="-14271"/>
                    <a:ext cx="178" cy="78"/>
                  </a:xfrm>
                  <a:custGeom>
                    <a:avLst/>
                    <a:gdLst>
                      <a:gd name="T0" fmla="*/ 0 w 178"/>
                      <a:gd name="T1" fmla="*/ 0 h 78"/>
                      <a:gd name="T2" fmla="*/ 0 w 178"/>
                      <a:gd name="T3" fmla="*/ 78 h 78"/>
                      <a:gd name="T4" fmla="*/ 178 w 178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8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78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51" name="Freeform 1888"/>
                  <p:cNvSpPr>
                    <a:spLocks/>
                  </p:cNvSpPr>
                  <p:nvPr/>
                </p:nvSpPr>
                <p:spPr bwMode="auto">
                  <a:xfrm>
                    <a:off x="1934" y="-14274"/>
                    <a:ext cx="45" cy="118"/>
                  </a:xfrm>
                  <a:custGeom>
                    <a:avLst/>
                    <a:gdLst>
                      <a:gd name="T0" fmla="*/ 0 w 45"/>
                      <a:gd name="T1" fmla="*/ 118 h 118"/>
                      <a:gd name="T2" fmla="*/ 0 w 45"/>
                      <a:gd name="T3" fmla="*/ 0 h 118"/>
                      <a:gd name="T4" fmla="*/ 45 w 45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5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4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52" name="Rectangle 1889"/>
                  <p:cNvSpPr>
                    <a:spLocks noChangeArrowheads="1"/>
                  </p:cNvSpPr>
                  <p:nvPr/>
                </p:nvSpPr>
                <p:spPr bwMode="auto">
                  <a:xfrm>
                    <a:off x="2190" y="-141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1952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953" name="Freeform 1890"/>
                  <p:cNvSpPr>
                    <a:spLocks/>
                  </p:cNvSpPr>
                  <p:nvPr/>
                </p:nvSpPr>
                <p:spPr bwMode="auto">
                  <a:xfrm>
                    <a:off x="2081" y="-14085"/>
                    <a:ext cx="106" cy="51"/>
                  </a:xfrm>
                  <a:custGeom>
                    <a:avLst/>
                    <a:gdLst>
                      <a:gd name="T0" fmla="*/ 0 w 106"/>
                      <a:gd name="T1" fmla="*/ 51 h 51"/>
                      <a:gd name="T2" fmla="*/ 0 w 106"/>
                      <a:gd name="T3" fmla="*/ 0 h 51"/>
                      <a:gd name="T4" fmla="*/ 106 w 10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0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54" name="Rectangle 1891"/>
                  <p:cNvSpPr>
                    <a:spLocks noChangeArrowheads="1"/>
                  </p:cNvSpPr>
                  <p:nvPr/>
                </p:nvSpPr>
                <p:spPr bwMode="auto">
                  <a:xfrm>
                    <a:off x="2346" y="-140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5754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955" name="Freeform 1892"/>
                  <p:cNvSpPr>
                    <a:spLocks/>
                  </p:cNvSpPr>
                  <p:nvPr/>
                </p:nvSpPr>
                <p:spPr bwMode="auto">
                  <a:xfrm>
                    <a:off x="2081" y="-14028"/>
                    <a:ext cx="262" cy="51"/>
                  </a:xfrm>
                  <a:custGeom>
                    <a:avLst/>
                    <a:gdLst>
                      <a:gd name="T0" fmla="*/ 0 w 262"/>
                      <a:gd name="T1" fmla="*/ 0 h 51"/>
                      <a:gd name="T2" fmla="*/ 0 w 262"/>
                      <a:gd name="T3" fmla="*/ 51 h 51"/>
                      <a:gd name="T4" fmla="*/ 262 w 26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6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56" name="Freeform 1893"/>
                  <p:cNvSpPr>
                    <a:spLocks/>
                  </p:cNvSpPr>
                  <p:nvPr/>
                </p:nvSpPr>
                <p:spPr bwMode="auto">
                  <a:xfrm>
                    <a:off x="1934" y="-14150"/>
                    <a:ext cx="147" cy="119"/>
                  </a:xfrm>
                  <a:custGeom>
                    <a:avLst/>
                    <a:gdLst>
                      <a:gd name="T0" fmla="*/ 0 w 147"/>
                      <a:gd name="T1" fmla="*/ 0 h 119"/>
                      <a:gd name="T2" fmla="*/ 0 w 147"/>
                      <a:gd name="T3" fmla="*/ 119 h 119"/>
                      <a:gd name="T4" fmla="*/ 147 w 147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7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147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57" name="Freeform 1894"/>
                  <p:cNvSpPr>
                    <a:spLocks/>
                  </p:cNvSpPr>
                  <p:nvPr/>
                </p:nvSpPr>
                <p:spPr bwMode="auto">
                  <a:xfrm>
                    <a:off x="1895" y="-14153"/>
                    <a:ext cx="39" cy="138"/>
                  </a:xfrm>
                  <a:custGeom>
                    <a:avLst/>
                    <a:gdLst>
                      <a:gd name="T0" fmla="*/ 0 w 39"/>
                      <a:gd name="T1" fmla="*/ 138 h 138"/>
                      <a:gd name="T2" fmla="*/ 0 w 39"/>
                      <a:gd name="T3" fmla="*/ 0 h 138"/>
                      <a:gd name="T4" fmla="*/ 39 w 39"/>
                      <a:gd name="T5" fmla="*/ 0 h 1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138">
                        <a:moveTo>
                          <a:pt x="0" y="138"/>
                        </a:moveTo>
                        <a:lnTo>
                          <a:pt x="0" y="0"/>
                        </a:lnTo>
                        <a:lnTo>
                          <a:pt x="3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58" name="Rectangle 1895"/>
                  <p:cNvSpPr>
                    <a:spLocks noChangeArrowheads="1"/>
                  </p:cNvSpPr>
                  <p:nvPr/>
                </p:nvSpPr>
                <p:spPr bwMode="auto">
                  <a:xfrm>
                    <a:off x="2012" y="-139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1999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959" name="Freeform 1896"/>
                  <p:cNvSpPr>
                    <a:spLocks/>
                  </p:cNvSpPr>
                  <p:nvPr/>
                </p:nvSpPr>
                <p:spPr bwMode="auto">
                  <a:xfrm>
                    <a:off x="1895" y="-14009"/>
                    <a:ext cx="114" cy="140"/>
                  </a:xfrm>
                  <a:custGeom>
                    <a:avLst/>
                    <a:gdLst>
                      <a:gd name="T0" fmla="*/ 0 w 114"/>
                      <a:gd name="T1" fmla="*/ 0 h 140"/>
                      <a:gd name="T2" fmla="*/ 0 w 114"/>
                      <a:gd name="T3" fmla="*/ 140 h 140"/>
                      <a:gd name="T4" fmla="*/ 114 w 114"/>
                      <a:gd name="T5" fmla="*/ 140 h 1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4" h="140">
                        <a:moveTo>
                          <a:pt x="0" y="0"/>
                        </a:moveTo>
                        <a:lnTo>
                          <a:pt x="0" y="140"/>
                        </a:lnTo>
                        <a:lnTo>
                          <a:pt x="114" y="14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60" name="Freeform 1897"/>
                  <p:cNvSpPr>
                    <a:spLocks/>
                  </p:cNvSpPr>
                  <p:nvPr/>
                </p:nvSpPr>
                <p:spPr bwMode="auto">
                  <a:xfrm>
                    <a:off x="1809" y="-14012"/>
                    <a:ext cx="86" cy="149"/>
                  </a:xfrm>
                  <a:custGeom>
                    <a:avLst/>
                    <a:gdLst>
                      <a:gd name="T0" fmla="*/ 0 w 86"/>
                      <a:gd name="T1" fmla="*/ 149 h 149"/>
                      <a:gd name="T2" fmla="*/ 0 w 86"/>
                      <a:gd name="T3" fmla="*/ 0 h 149"/>
                      <a:gd name="T4" fmla="*/ 86 w 86"/>
                      <a:gd name="T5" fmla="*/ 0 h 1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6" h="149">
                        <a:moveTo>
                          <a:pt x="0" y="149"/>
                        </a:moveTo>
                        <a:lnTo>
                          <a:pt x="0" y="0"/>
                        </a:lnTo>
                        <a:lnTo>
                          <a:pt x="8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61" name="Rectangle 1898"/>
                  <p:cNvSpPr>
                    <a:spLocks noChangeArrowheads="1"/>
                  </p:cNvSpPr>
                  <p:nvPr/>
                </p:nvSpPr>
                <p:spPr bwMode="auto">
                  <a:xfrm>
                    <a:off x="2355" y="-138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3840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962" name="Freeform 1899"/>
                  <p:cNvSpPr>
                    <a:spLocks/>
                  </p:cNvSpPr>
                  <p:nvPr/>
                </p:nvSpPr>
                <p:spPr bwMode="auto">
                  <a:xfrm>
                    <a:off x="1856" y="-13761"/>
                    <a:ext cx="496" cy="51"/>
                  </a:xfrm>
                  <a:custGeom>
                    <a:avLst/>
                    <a:gdLst>
                      <a:gd name="T0" fmla="*/ 0 w 496"/>
                      <a:gd name="T1" fmla="*/ 51 h 51"/>
                      <a:gd name="T2" fmla="*/ 0 w 496"/>
                      <a:gd name="T3" fmla="*/ 0 h 51"/>
                      <a:gd name="T4" fmla="*/ 496 w 49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9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49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63" name="Rectangle 1900"/>
                  <p:cNvSpPr>
                    <a:spLocks noChangeArrowheads="1"/>
                  </p:cNvSpPr>
                  <p:nvPr/>
                </p:nvSpPr>
                <p:spPr bwMode="auto">
                  <a:xfrm>
                    <a:off x="1986" y="-137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1067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964" name="Freeform 1901"/>
                  <p:cNvSpPr>
                    <a:spLocks/>
                  </p:cNvSpPr>
                  <p:nvPr/>
                </p:nvSpPr>
                <p:spPr bwMode="auto">
                  <a:xfrm>
                    <a:off x="1856" y="-13704"/>
                    <a:ext cx="127" cy="51"/>
                  </a:xfrm>
                  <a:custGeom>
                    <a:avLst/>
                    <a:gdLst>
                      <a:gd name="T0" fmla="*/ 0 w 127"/>
                      <a:gd name="T1" fmla="*/ 0 h 51"/>
                      <a:gd name="T2" fmla="*/ 0 w 127"/>
                      <a:gd name="T3" fmla="*/ 51 h 51"/>
                      <a:gd name="T4" fmla="*/ 127 w 12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2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65" name="Freeform 1902"/>
                  <p:cNvSpPr>
                    <a:spLocks/>
                  </p:cNvSpPr>
                  <p:nvPr/>
                </p:nvSpPr>
                <p:spPr bwMode="auto">
                  <a:xfrm>
                    <a:off x="1809" y="-13857"/>
                    <a:ext cx="47" cy="150"/>
                  </a:xfrm>
                  <a:custGeom>
                    <a:avLst/>
                    <a:gdLst>
                      <a:gd name="T0" fmla="*/ 0 w 47"/>
                      <a:gd name="T1" fmla="*/ 0 h 150"/>
                      <a:gd name="T2" fmla="*/ 0 w 47"/>
                      <a:gd name="T3" fmla="*/ 150 h 150"/>
                      <a:gd name="T4" fmla="*/ 47 w 47"/>
                      <a:gd name="T5" fmla="*/ 150 h 1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50">
                        <a:moveTo>
                          <a:pt x="0" y="0"/>
                        </a:moveTo>
                        <a:lnTo>
                          <a:pt x="0" y="150"/>
                        </a:lnTo>
                        <a:lnTo>
                          <a:pt x="47" y="15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66" name="Freeform 1903"/>
                  <p:cNvSpPr>
                    <a:spLocks/>
                  </p:cNvSpPr>
                  <p:nvPr/>
                </p:nvSpPr>
                <p:spPr bwMode="auto">
                  <a:xfrm>
                    <a:off x="1790" y="-13860"/>
                    <a:ext cx="19" cy="154"/>
                  </a:xfrm>
                  <a:custGeom>
                    <a:avLst/>
                    <a:gdLst>
                      <a:gd name="T0" fmla="*/ 0 w 19"/>
                      <a:gd name="T1" fmla="*/ 154 h 154"/>
                      <a:gd name="T2" fmla="*/ 0 w 19"/>
                      <a:gd name="T3" fmla="*/ 0 h 154"/>
                      <a:gd name="T4" fmla="*/ 19 w 19"/>
                      <a:gd name="T5" fmla="*/ 0 h 15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154">
                        <a:moveTo>
                          <a:pt x="0" y="154"/>
                        </a:moveTo>
                        <a:lnTo>
                          <a:pt x="0" y="0"/>
                        </a:lnTo>
                        <a:lnTo>
                          <a:pt x="1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67" name="Rectangle 1904"/>
                  <p:cNvSpPr>
                    <a:spLocks noChangeArrowheads="1"/>
                  </p:cNvSpPr>
                  <p:nvPr/>
                </p:nvSpPr>
                <p:spPr bwMode="auto">
                  <a:xfrm>
                    <a:off x="2028" y="-135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1540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968" name="Freeform 1905"/>
                  <p:cNvSpPr>
                    <a:spLocks/>
                  </p:cNvSpPr>
                  <p:nvPr/>
                </p:nvSpPr>
                <p:spPr bwMode="auto">
                  <a:xfrm>
                    <a:off x="1790" y="-13700"/>
                    <a:ext cx="235" cy="155"/>
                  </a:xfrm>
                  <a:custGeom>
                    <a:avLst/>
                    <a:gdLst>
                      <a:gd name="T0" fmla="*/ 0 w 235"/>
                      <a:gd name="T1" fmla="*/ 0 h 155"/>
                      <a:gd name="T2" fmla="*/ 0 w 235"/>
                      <a:gd name="T3" fmla="*/ 155 h 155"/>
                      <a:gd name="T4" fmla="*/ 235 w 235"/>
                      <a:gd name="T5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5" h="155">
                        <a:moveTo>
                          <a:pt x="0" y="0"/>
                        </a:moveTo>
                        <a:lnTo>
                          <a:pt x="0" y="155"/>
                        </a:lnTo>
                        <a:lnTo>
                          <a:pt x="235" y="15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69" name="Freeform 1906"/>
                  <p:cNvSpPr>
                    <a:spLocks/>
                  </p:cNvSpPr>
                  <p:nvPr/>
                </p:nvSpPr>
                <p:spPr bwMode="auto">
                  <a:xfrm>
                    <a:off x="1685" y="-13703"/>
                    <a:ext cx="105" cy="156"/>
                  </a:xfrm>
                  <a:custGeom>
                    <a:avLst/>
                    <a:gdLst>
                      <a:gd name="T0" fmla="*/ 0 w 105"/>
                      <a:gd name="T1" fmla="*/ 156 h 156"/>
                      <a:gd name="T2" fmla="*/ 0 w 105"/>
                      <a:gd name="T3" fmla="*/ 0 h 156"/>
                      <a:gd name="T4" fmla="*/ 105 w 105"/>
                      <a:gd name="T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5" h="156">
                        <a:moveTo>
                          <a:pt x="0" y="156"/>
                        </a:moveTo>
                        <a:lnTo>
                          <a:pt x="0" y="0"/>
                        </a:lnTo>
                        <a:lnTo>
                          <a:pt x="10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70" name="Rectangle 1907"/>
                  <p:cNvSpPr>
                    <a:spLocks noChangeArrowheads="1"/>
                  </p:cNvSpPr>
                  <p:nvPr/>
                </p:nvSpPr>
                <p:spPr bwMode="auto">
                  <a:xfrm>
                    <a:off x="1854" y="-134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3190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971" name="Freeform 1908"/>
                  <p:cNvSpPr>
                    <a:spLocks/>
                  </p:cNvSpPr>
                  <p:nvPr/>
                </p:nvSpPr>
                <p:spPr bwMode="auto">
                  <a:xfrm>
                    <a:off x="1715" y="-13437"/>
                    <a:ext cx="136" cy="51"/>
                  </a:xfrm>
                  <a:custGeom>
                    <a:avLst/>
                    <a:gdLst>
                      <a:gd name="T0" fmla="*/ 0 w 136"/>
                      <a:gd name="T1" fmla="*/ 51 h 51"/>
                      <a:gd name="T2" fmla="*/ 0 w 136"/>
                      <a:gd name="T3" fmla="*/ 0 h 51"/>
                      <a:gd name="T4" fmla="*/ 136 w 13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3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72" name="Rectangle 1909"/>
                  <p:cNvSpPr>
                    <a:spLocks noChangeArrowheads="1"/>
                  </p:cNvSpPr>
                  <p:nvPr/>
                </p:nvSpPr>
                <p:spPr bwMode="auto">
                  <a:xfrm>
                    <a:off x="1950" y="-133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3262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973" name="Freeform 1910"/>
                  <p:cNvSpPr>
                    <a:spLocks/>
                  </p:cNvSpPr>
                  <p:nvPr/>
                </p:nvSpPr>
                <p:spPr bwMode="auto">
                  <a:xfrm>
                    <a:off x="1715" y="-13380"/>
                    <a:ext cx="232" cy="51"/>
                  </a:xfrm>
                  <a:custGeom>
                    <a:avLst/>
                    <a:gdLst>
                      <a:gd name="T0" fmla="*/ 0 w 232"/>
                      <a:gd name="T1" fmla="*/ 0 h 51"/>
                      <a:gd name="T2" fmla="*/ 0 w 232"/>
                      <a:gd name="T3" fmla="*/ 51 h 51"/>
                      <a:gd name="T4" fmla="*/ 232 w 23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3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74" name="Freeform 1911"/>
                  <p:cNvSpPr>
                    <a:spLocks/>
                  </p:cNvSpPr>
                  <p:nvPr/>
                </p:nvSpPr>
                <p:spPr bwMode="auto">
                  <a:xfrm>
                    <a:off x="1685" y="-13541"/>
                    <a:ext cx="30" cy="158"/>
                  </a:xfrm>
                  <a:custGeom>
                    <a:avLst/>
                    <a:gdLst>
                      <a:gd name="T0" fmla="*/ 0 w 30"/>
                      <a:gd name="T1" fmla="*/ 0 h 158"/>
                      <a:gd name="T2" fmla="*/ 0 w 30"/>
                      <a:gd name="T3" fmla="*/ 158 h 158"/>
                      <a:gd name="T4" fmla="*/ 30 w 30"/>
                      <a:gd name="T5" fmla="*/ 158 h 1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" h="158">
                        <a:moveTo>
                          <a:pt x="0" y="0"/>
                        </a:moveTo>
                        <a:lnTo>
                          <a:pt x="0" y="158"/>
                        </a:lnTo>
                        <a:lnTo>
                          <a:pt x="30" y="15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75" name="Freeform 1912"/>
                  <p:cNvSpPr>
                    <a:spLocks/>
                  </p:cNvSpPr>
                  <p:nvPr/>
                </p:nvSpPr>
                <p:spPr bwMode="auto">
                  <a:xfrm>
                    <a:off x="1679" y="-13544"/>
                    <a:ext cx="6" cy="266"/>
                  </a:xfrm>
                  <a:custGeom>
                    <a:avLst/>
                    <a:gdLst>
                      <a:gd name="T0" fmla="*/ 0 w 6"/>
                      <a:gd name="T1" fmla="*/ 266 h 266"/>
                      <a:gd name="T2" fmla="*/ 0 w 6"/>
                      <a:gd name="T3" fmla="*/ 0 h 266"/>
                      <a:gd name="T4" fmla="*/ 6 w 6"/>
                      <a:gd name="T5" fmla="*/ 0 h 2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" h="266">
                        <a:moveTo>
                          <a:pt x="0" y="266"/>
                        </a:moveTo>
                        <a:lnTo>
                          <a:pt x="0" y="0"/>
                        </a:lnTo>
                        <a:lnTo>
                          <a:pt x="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76" name="Rectangle 1913"/>
                  <p:cNvSpPr>
                    <a:spLocks noChangeArrowheads="1"/>
                  </p:cNvSpPr>
                  <p:nvPr/>
                </p:nvSpPr>
                <p:spPr bwMode="auto">
                  <a:xfrm>
                    <a:off x="1935" y="-132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4675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977" name="Freeform 1914"/>
                  <p:cNvSpPr>
                    <a:spLocks/>
                  </p:cNvSpPr>
                  <p:nvPr/>
                </p:nvSpPr>
                <p:spPr bwMode="auto">
                  <a:xfrm>
                    <a:off x="1805" y="-13221"/>
                    <a:ext cx="127" cy="51"/>
                  </a:xfrm>
                  <a:custGeom>
                    <a:avLst/>
                    <a:gdLst>
                      <a:gd name="T0" fmla="*/ 0 w 127"/>
                      <a:gd name="T1" fmla="*/ 51 h 51"/>
                      <a:gd name="T2" fmla="*/ 0 w 127"/>
                      <a:gd name="T3" fmla="*/ 0 h 51"/>
                      <a:gd name="T4" fmla="*/ 127 w 12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2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78" name="Rectangle 1915"/>
                  <p:cNvSpPr>
                    <a:spLocks noChangeArrowheads="1"/>
                  </p:cNvSpPr>
                  <p:nvPr/>
                </p:nvSpPr>
                <p:spPr bwMode="auto">
                  <a:xfrm>
                    <a:off x="2049" y="-131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4856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979" name="Freeform 1916"/>
                  <p:cNvSpPr>
                    <a:spLocks/>
                  </p:cNvSpPr>
                  <p:nvPr/>
                </p:nvSpPr>
                <p:spPr bwMode="auto">
                  <a:xfrm>
                    <a:off x="1805" y="-13164"/>
                    <a:ext cx="241" cy="51"/>
                  </a:xfrm>
                  <a:custGeom>
                    <a:avLst/>
                    <a:gdLst>
                      <a:gd name="T0" fmla="*/ 0 w 241"/>
                      <a:gd name="T1" fmla="*/ 0 h 51"/>
                      <a:gd name="T2" fmla="*/ 0 w 241"/>
                      <a:gd name="T3" fmla="*/ 51 h 51"/>
                      <a:gd name="T4" fmla="*/ 241 w 241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1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41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80" name="Freeform 1917"/>
                  <p:cNvSpPr>
                    <a:spLocks/>
                  </p:cNvSpPr>
                  <p:nvPr/>
                </p:nvSpPr>
                <p:spPr bwMode="auto">
                  <a:xfrm>
                    <a:off x="1707" y="-13167"/>
                    <a:ext cx="98" cy="159"/>
                  </a:xfrm>
                  <a:custGeom>
                    <a:avLst/>
                    <a:gdLst>
                      <a:gd name="T0" fmla="*/ 0 w 98"/>
                      <a:gd name="T1" fmla="*/ 159 h 159"/>
                      <a:gd name="T2" fmla="*/ 0 w 98"/>
                      <a:gd name="T3" fmla="*/ 0 h 159"/>
                      <a:gd name="T4" fmla="*/ 98 w 98"/>
                      <a:gd name="T5" fmla="*/ 0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8" h="159">
                        <a:moveTo>
                          <a:pt x="0" y="159"/>
                        </a:moveTo>
                        <a:lnTo>
                          <a:pt x="0" y="0"/>
                        </a:lnTo>
                        <a:lnTo>
                          <a:pt x="9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81" name="Rectangle 1918"/>
                  <p:cNvSpPr>
                    <a:spLocks noChangeArrowheads="1"/>
                  </p:cNvSpPr>
                  <p:nvPr/>
                </p:nvSpPr>
                <p:spPr bwMode="auto">
                  <a:xfrm>
                    <a:off x="1983" y="-130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2811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982" name="Freeform 1919"/>
                  <p:cNvSpPr>
                    <a:spLocks/>
                  </p:cNvSpPr>
                  <p:nvPr/>
                </p:nvSpPr>
                <p:spPr bwMode="auto">
                  <a:xfrm>
                    <a:off x="1817" y="-13005"/>
                    <a:ext cx="163" cy="51"/>
                  </a:xfrm>
                  <a:custGeom>
                    <a:avLst/>
                    <a:gdLst>
                      <a:gd name="T0" fmla="*/ 0 w 163"/>
                      <a:gd name="T1" fmla="*/ 51 h 51"/>
                      <a:gd name="T2" fmla="*/ 0 w 163"/>
                      <a:gd name="T3" fmla="*/ 0 h 51"/>
                      <a:gd name="T4" fmla="*/ 163 w 16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6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83" name="Rectangle 1920"/>
                  <p:cNvSpPr>
                    <a:spLocks noChangeArrowheads="1"/>
                  </p:cNvSpPr>
                  <p:nvPr/>
                </p:nvSpPr>
                <p:spPr bwMode="auto">
                  <a:xfrm>
                    <a:off x="2025" y="-129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5128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984" name="Freeform 1921"/>
                  <p:cNvSpPr>
                    <a:spLocks/>
                  </p:cNvSpPr>
                  <p:nvPr/>
                </p:nvSpPr>
                <p:spPr bwMode="auto">
                  <a:xfrm>
                    <a:off x="1817" y="-12948"/>
                    <a:ext cx="205" cy="51"/>
                  </a:xfrm>
                  <a:custGeom>
                    <a:avLst/>
                    <a:gdLst>
                      <a:gd name="T0" fmla="*/ 0 w 205"/>
                      <a:gd name="T1" fmla="*/ 0 h 51"/>
                      <a:gd name="T2" fmla="*/ 0 w 205"/>
                      <a:gd name="T3" fmla="*/ 51 h 51"/>
                      <a:gd name="T4" fmla="*/ 205 w 205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5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05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85" name="Freeform 1922"/>
                  <p:cNvSpPr>
                    <a:spLocks/>
                  </p:cNvSpPr>
                  <p:nvPr/>
                </p:nvSpPr>
                <p:spPr bwMode="auto">
                  <a:xfrm>
                    <a:off x="1755" y="-12951"/>
                    <a:ext cx="62" cy="105"/>
                  </a:xfrm>
                  <a:custGeom>
                    <a:avLst/>
                    <a:gdLst>
                      <a:gd name="T0" fmla="*/ 0 w 62"/>
                      <a:gd name="T1" fmla="*/ 105 h 105"/>
                      <a:gd name="T2" fmla="*/ 0 w 62"/>
                      <a:gd name="T3" fmla="*/ 0 h 105"/>
                      <a:gd name="T4" fmla="*/ 62 w 62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2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6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86" name="Rectangle 1923"/>
                  <p:cNvSpPr>
                    <a:spLocks noChangeArrowheads="1"/>
                  </p:cNvSpPr>
                  <p:nvPr/>
                </p:nvSpPr>
                <p:spPr bwMode="auto">
                  <a:xfrm>
                    <a:off x="2231" y="-128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1231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987" name="Freeform 1924"/>
                  <p:cNvSpPr>
                    <a:spLocks/>
                  </p:cNvSpPr>
                  <p:nvPr/>
                </p:nvSpPr>
                <p:spPr bwMode="auto">
                  <a:xfrm>
                    <a:off x="1823" y="-12789"/>
                    <a:ext cx="405" cy="51"/>
                  </a:xfrm>
                  <a:custGeom>
                    <a:avLst/>
                    <a:gdLst>
                      <a:gd name="T0" fmla="*/ 0 w 405"/>
                      <a:gd name="T1" fmla="*/ 51 h 51"/>
                      <a:gd name="T2" fmla="*/ 0 w 405"/>
                      <a:gd name="T3" fmla="*/ 0 h 51"/>
                      <a:gd name="T4" fmla="*/ 405 w 405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05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40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88" name="Rectangle 1925"/>
                  <p:cNvSpPr>
                    <a:spLocks noChangeArrowheads="1"/>
                  </p:cNvSpPr>
                  <p:nvPr/>
                </p:nvSpPr>
                <p:spPr bwMode="auto">
                  <a:xfrm>
                    <a:off x="1916" y="-127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4454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989" name="Freeform 1926"/>
                  <p:cNvSpPr>
                    <a:spLocks/>
                  </p:cNvSpPr>
                  <p:nvPr/>
                </p:nvSpPr>
                <p:spPr bwMode="auto">
                  <a:xfrm>
                    <a:off x="1823" y="-12732"/>
                    <a:ext cx="90" cy="51"/>
                  </a:xfrm>
                  <a:custGeom>
                    <a:avLst/>
                    <a:gdLst>
                      <a:gd name="T0" fmla="*/ 0 w 90"/>
                      <a:gd name="T1" fmla="*/ 0 h 51"/>
                      <a:gd name="T2" fmla="*/ 0 w 90"/>
                      <a:gd name="T3" fmla="*/ 51 h 51"/>
                      <a:gd name="T4" fmla="*/ 90 w 9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9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90" name="Freeform 1927"/>
                  <p:cNvSpPr>
                    <a:spLocks/>
                  </p:cNvSpPr>
                  <p:nvPr/>
                </p:nvSpPr>
                <p:spPr bwMode="auto">
                  <a:xfrm>
                    <a:off x="1755" y="-12840"/>
                    <a:ext cx="68" cy="105"/>
                  </a:xfrm>
                  <a:custGeom>
                    <a:avLst/>
                    <a:gdLst>
                      <a:gd name="T0" fmla="*/ 0 w 68"/>
                      <a:gd name="T1" fmla="*/ 0 h 105"/>
                      <a:gd name="T2" fmla="*/ 0 w 68"/>
                      <a:gd name="T3" fmla="*/ 105 h 105"/>
                      <a:gd name="T4" fmla="*/ 68 w 68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8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68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91" name="Freeform 1928"/>
                  <p:cNvSpPr>
                    <a:spLocks/>
                  </p:cNvSpPr>
                  <p:nvPr/>
                </p:nvSpPr>
                <p:spPr bwMode="auto">
                  <a:xfrm>
                    <a:off x="1707" y="-13002"/>
                    <a:ext cx="48" cy="159"/>
                  </a:xfrm>
                  <a:custGeom>
                    <a:avLst/>
                    <a:gdLst>
                      <a:gd name="T0" fmla="*/ 0 w 48"/>
                      <a:gd name="T1" fmla="*/ 0 h 159"/>
                      <a:gd name="T2" fmla="*/ 0 w 48"/>
                      <a:gd name="T3" fmla="*/ 159 h 159"/>
                      <a:gd name="T4" fmla="*/ 48 w 48"/>
                      <a:gd name="T5" fmla="*/ 159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159">
                        <a:moveTo>
                          <a:pt x="0" y="0"/>
                        </a:moveTo>
                        <a:lnTo>
                          <a:pt x="0" y="159"/>
                        </a:lnTo>
                        <a:lnTo>
                          <a:pt x="48" y="15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92" name="Freeform 1929"/>
                  <p:cNvSpPr>
                    <a:spLocks/>
                  </p:cNvSpPr>
                  <p:nvPr/>
                </p:nvSpPr>
                <p:spPr bwMode="auto">
                  <a:xfrm>
                    <a:off x="1679" y="-13272"/>
                    <a:ext cx="28" cy="267"/>
                  </a:xfrm>
                  <a:custGeom>
                    <a:avLst/>
                    <a:gdLst>
                      <a:gd name="T0" fmla="*/ 0 w 28"/>
                      <a:gd name="T1" fmla="*/ 0 h 267"/>
                      <a:gd name="T2" fmla="*/ 0 w 28"/>
                      <a:gd name="T3" fmla="*/ 267 h 267"/>
                      <a:gd name="T4" fmla="*/ 28 w 28"/>
                      <a:gd name="T5" fmla="*/ 267 h 2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8" h="267">
                        <a:moveTo>
                          <a:pt x="0" y="0"/>
                        </a:moveTo>
                        <a:lnTo>
                          <a:pt x="0" y="267"/>
                        </a:lnTo>
                        <a:lnTo>
                          <a:pt x="28" y="26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93" name="Freeform 1930"/>
                  <p:cNvSpPr>
                    <a:spLocks/>
                  </p:cNvSpPr>
                  <p:nvPr/>
                </p:nvSpPr>
                <p:spPr bwMode="auto">
                  <a:xfrm>
                    <a:off x="1580" y="-13275"/>
                    <a:ext cx="99" cy="1363"/>
                  </a:xfrm>
                  <a:custGeom>
                    <a:avLst/>
                    <a:gdLst>
                      <a:gd name="T0" fmla="*/ 0 w 99"/>
                      <a:gd name="T1" fmla="*/ 1363 h 1363"/>
                      <a:gd name="T2" fmla="*/ 0 w 99"/>
                      <a:gd name="T3" fmla="*/ 0 h 1363"/>
                      <a:gd name="T4" fmla="*/ 99 w 99"/>
                      <a:gd name="T5" fmla="*/ 0 h 13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9" h="1363">
                        <a:moveTo>
                          <a:pt x="0" y="1363"/>
                        </a:moveTo>
                        <a:lnTo>
                          <a:pt x="0" y="0"/>
                        </a:lnTo>
                        <a:lnTo>
                          <a:pt x="9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94" name="Rectangle 1931"/>
                  <p:cNvSpPr>
                    <a:spLocks noChangeArrowheads="1"/>
                  </p:cNvSpPr>
                  <p:nvPr/>
                </p:nvSpPr>
                <p:spPr bwMode="auto">
                  <a:xfrm>
                    <a:off x="1857" y="-126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4460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995" name="Freeform 1932"/>
                  <p:cNvSpPr>
                    <a:spLocks/>
                  </p:cNvSpPr>
                  <p:nvPr/>
                </p:nvSpPr>
                <p:spPr bwMode="auto">
                  <a:xfrm>
                    <a:off x="1815" y="-12573"/>
                    <a:ext cx="39" cy="51"/>
                  </a:xfrm>
                  <a:custGeom>
                    <a:avLst/>
                    <a:gdLst>
                      <a:gd name="T0" fmla="*/ 0 w 39"/>
                      <a:gd name="T1" fmla="*/ 51 h 51"/>
                      <a:gd name="T2" fmla="*/ 0 w 39"/>
                      <a:gd name="T3" fmla="*/ 0 h 51"/>
                      <a:gd name="T4" fmla="*/ 39 w 3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3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96" name="Rectangle 1933"/>
                  <p:cNvSpPr>
                    <a:spLocks noChangeArrowheads="1"/>
                  </p:cNvSpPr>
                  <p:nvPr/>
                </p:nvSpPr>
                <p:spPr bwMode="auto">
                  <a:xfrm>
                    <a:off x="2148" y="-125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5096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997" name="Freeform 1934"/>
                  <p:cNvSpPr>
                    <a:spLocks/>
                  </p:cNvSpPr>
                  <p:nvPr/>
                </p:nvSpPr>
                <p:spPr bwMode="auto">
                  <a:xfrm>
                    <a:off x="1815" y="-12516"/>
                    <a:ext cx="330" cy="51"/>
                  </a:xfrm>
                  <a:custGeom>
                    <a:avLst/>
                    <a:gdLst>
                      <a:gd name="T0" fmla="*/ 0 w 330"/>
                      <a:gd name="T1" fmla="*/ 0 h 51"/>
                      <a:gd name="T2" fmla="*/ 0 w 330"/>
                      <a:gd name="T3" fmla="*/ 51 h 51"/>
                      <a:gd name="T4" fmla="*/ 330 w 33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33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98" name="Freeform 1935"/>
                  <p:cNvSpPr>
                    <a:spLocks/>
                  </p:cNvSpPr>
                  <p:nvPr/>
                </p:nvSpPr>
                <p:spPr bwMode="auto">
                  <a:xfrm>
                    <a:off x="1727" y="-12519"/>
                    <a:ext cx="88" cy="78"/>
                  </a:xfrm>
                  <a:custGeom>
                    <a:avLst/>
                    <a:gdLst>
                      <a:gd name="T0" fmla="*/ 0 w 88"/>
                      <a:gd name="T1" fmla="*/ 78 h 78"/>
                      <a:gd name="T2" fmla="*/ 0 w 88"/>
                      <a:gd name="T3" fmla="*/ 0 h 78"/>
                      <a:gd name="T4" fmla="*/ 88 w 88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8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99" name="Rectangle 1936"/>
                  <p:cNvSpPr>
                    <a:spLocks noChangeArrowheads="1"/>
                  </p:cNvSpPr>
                  <p:nvPr/>
                </p:nvSpPr>
                <p:spPr bwMode="auto">
                  <a:xfrm>
                    <a:off x="1764" y="-124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5856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00" name="Freeform 1937"/>
                  <p:cNvSpPr>
                    <a:spLocks/>
                  </p:cNvSpPr>
                  <p:nvPr/>
                </p:nvSpPr>
                <p:spPr bwMode="auto">
                  <a:xfrm>
                    <a:off x="1727" y="-12435"/>
                    <a:ext cx="34" cy="78"/>
                  </a:xfrm>
                  <a:custGeom>
                    <a:avLst/>
                    <a:gdLst>
                      <a:gd name="T0" fmla="*/ 0 w 34"/>
                      <a:gd name="T1" fmla="*/ 0 h 78"/>
                      <a:gd name="T2" fmla="*/ 0 w 34"/>
                      <a:gd name="T3" fmla="*/ 78 h 78"/>
                      <a:gd name="T4" fmla="*/ 34 w 34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4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01" name="Freeform 1938"/>
                  <p:cNvSpPr>
                    <a:spLocks/>
                  </p:cNvSpPr>
                  <p:nvPr/>
                </p:nvSpPr>
                <p:spPr bwMode="auto">
                  <a:xfrm>
                    <a:off x="1685" y="-12438"/>
                    <a:ext cx="42" cy="118"/>
                  </a:xfrm>
                  <a:custGeom>
                    <a:avLst/>
                    <a:gdLst>
                      <a:gd name="T0" fmla="*/ 0 w 42"/>
                      <a:gd name="T1" fmla="*/ 118 h 118"/>
                      <a:gd name="T2" fmla="*/ 0 w 42"/>
                      <a:gd name="T3" fmla="*/ 0 h 118"/>
                      <a:gd name="T4" fmla="*/ 42 w 42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4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02" name="Rectangle 1939"/>
                  <p:cNvSpPr>
                    <a:spLocks noChangeArrowheads="1"/>
                  </p:cNvSpPr>
                  <p:nvPr/>
                </p:nvSpPr>
                <p:spPr bwMode="auto">
                  <a:xfrm>
                    <a:off x="1782" y="-12298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493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03" name="Freeform 1940"/>
                  <p:cNvSpPr>
                    <a:spLocks/>
                  </p:cNvSpPr>
                  <p:nvPr/>
                </p:nvSpPr>
                <p:spPr bwMode="auto">
                  <a:xfrm>
                    <a:off x="1740" y="-12249"/>
                    <a:ext cx="39" cy="51"/>
                  </a:xfrm>
                  <a:custGeom>
                    <a:avLst/>
                    <a:gdLst>
                      <a:gd name="T0" fmla="*/ 0 w 39"/>
                      <a:gd name="T1" fmla="*/ 51 h 51"/>
                      <a:gd name="T2" fmla="*/ 0 w 39"/>
                      <a:gd name="T3" fmla="*/ 0 h 51"/>
                      <a:gd name="T4" fmla="*/ 39 w 3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3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04" name="Rectangle 1941"/>
                  <p:cNvSpPr>
                    <a:spLocks noChangeArrowheads="1"/>
                  </p:cNvSpPr>
                  <p:nvPr/>
                </p:nvSpPr>
                <p:spPr bwMode="auto">
                  <a:xfrm>
                    <a:off x="2073" y="-121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1376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05" name="Freeform 1942"/>
                  <p:cNvSpPr>
                    <a:spLocks/>
                  </p:cNvSpPr>
                  <p:nvPr/>
                </p:nvSpPr>
                <p:spPr bwMode="auto">
                  <a:xfrm>
                    <a:off x="1740" y="-12192"/>
                    <a:ext cx="330" cy="51"/>
                  </a:xfrm>
                  <a:custGeom>
                    <a:avLst/>
                    <a:gdLst>
                      <a:gd name="T0" fmla="*/ 0 w 330"/>
                      <a:gd name="T1" fmla="*/ 0 h 51"/>
                      <a:gd name="T2" fmla="*/ 0 w 330"/>
                      <a:gd name="T3" fmla="*/ 51 h 51"/>
                      <a:gd name="T4" fmla="*/ 330 w 33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33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06" name="Freeform 1943"/>
                  <p:cNvSpPr>
                    <a:spLocks/>
                  </p:cNvSpPr>
                  <p:nvPr/>
                </p:nvSpPr>
                <p:spPr bwMode="auto">
                  <a:xfrm>
                    <a:off x="1685" y="-12314"/>
                    <a:ext cx="55" cy="119"/>
                  </a:xfrm>
                  <a:custGeom>
                    <a:avLst/>
                    <a:gdLst>
                      <a:gd name="T0" fmla="*/ 0 w 55"/>
                      <a:gd name="T1" fmla="*/ 0 h 119"/>
                      <a:gd name="T2" fmla="*/ 0 w 55"/>
                      <a:gd name="T3" fmla="*/ 119 h 119"/>
                      <a:gd name="T4" fmla="*/ 55 w 55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5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55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07" name="Freeform 1944"/>
                  <p:cNvSpPr>
                    <a:spLocks/>
                  </p:cNvSpPr>
                  <p:nvPr/>
                </p:nvSpPr>
                <p:spPr bwMode="auto">
                  <a:xfrm>
                    <a:off x="1632" y="-12317"/>
                    <a:ext cx="53" cy="179"/>
                  </a:xfrm>
                  <a:custGeom>
                    <a:avLst/>
                    <a:gdLst>
                      <a:gd name="T0" fmla="*/ 0 w 53"/>
                      <a:gd name="T1" fmla="*/ 179 h 179"/>
                      <a:gd name="T2" fmla="*/ 0 w 53"/>
                      <a:gd name="T3" fmla="*/ 0 h 179"/>
                      <a:gd name="T4" fmla="*/ 53 w 53"/>
                      <a:gd name="T5" fmla="*/ 0 h 1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3" h="179">
                        <a:moveTo>
                          <a:pt x="0" y="179"/>
                        </a:moveTo>
                        <a:lnTo>
                          <a:pt x="0" y="0"/>
                        </a:lnTo>
                        <a:lnTo>
                          <a:pt x="5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08" name="Rectangle 1945"/>
                  <p:cNvSpPr>
                    <a:spLocks noChangeArrowheads="1"/>
                  </p:cNvSpPr>
                  <p:nvPr/>
                </p:nvSpPr>
                <p:spPr bwMode="auto">
                  <a:xfrm>
                    <a:off x="1749" y="-120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4233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09" name="Freeform 1946"/>
                  <p:cNvSpPr>
                    <a:spLocks/>
                  </p:cNvSpPr>
                  <p:nvPr/>
                </p:nvSpPr>
                <p:spPr bwMode="auto">
                  <a:xfrm>
                    <a:off x="1656" y="-12033"/>
                    <a:ext cx="90" cy="78"/>
                  </a:xfrm>
                  <a:custGeom>
                    <a:avLst/>
                    <a:gdLst>
                      <a:gd name="T0" fmla="*/ 0 w 90"/>
                      <a:gd name="T1" fmla="*/ 78 h 78"/>
                      <a:gd name="T2" fmla="*/ 0 w 90"/>
                      <a:gd name="T3" fmla="*/ 0 h 78"/>
                      <a:gd name="T4" fmla="*/ 90 w 90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0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9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10" name="Rectangle 1947"/>
                  <p:cNvSpPr>
                    <a:spLocks noChangeArrowheads="1"/>
                  </p:cNvSpPr>
                  <p:nvPr/>
                </p:nvSpPr>
                <p:spPr bwMode="auto">
                  <a:xfrm>
                    <a:off x="1691" y="-119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3623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11" name="Freeform 1948"/>
                  <p:cNvSpPr>
                    <a:spLocks/>
                  </p:cNvSpPr>
                  <p:nvPr/>
                </p:nvSpPr>
                <p:spPr bwMode="auto">
                  <a:xfrm>
                    <a:off x="1688" y="-11925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12" name="Rectangle 1949"/>
                  <p:cNvSpPr>
                    <a:spLocks noChangeArrowheads="1"/>
                  </p:cNvSpPr>
                  <p:nvPr/>
                </p:nvSpPr>
                <p:spPr bwMode="auto">
                  <a:xfrm>
                    <a:off x="1691" y="-11866"/>
                    <a:ext cx="1328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ADO24950 mudflat 600-8cm A10P1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13" name="Freeform 1950"/>
                  <p:cNvSpPr>
                    <a:spLocks/>
                  </p:cNvSpPr>
                  <p:nvPr/>
                </p:nvSpPr>
                <p:spPr bwMode="auto">
                  <a:xfrm>
                    <a:off x="1688" y="-11868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14" name="Freeform 1951"/>
                  <p:cNvSpPr>
                    <a:spLocks/>
                  </p:cNvSpPr>
                  <p:nvPr/>
                </p:nvSpPr>
                <p:spPr bwMode="auto">
                  <a:xfrm>
                    <a:off x="1656" y="-11949"/>
                    <a:ext cx="32" cy="78"/>
                  </a:xfrm>
                  <a:custGeom>
                    <a:avLst/>
                    <a:gdLst>
                      <a:gd name="T0" fmla="*/ 0 w 32"/>
                      <a:gd name="T1" fmla="*/ 0 h 78"/>
                      <a:gd name="T2" fmla="*/ 0 w 32"/>
                      <a:gd name="T3" fmla="*/ 78 h 78"/>
                      <a:gd name="T4" fmla="*/ 32 w 32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2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2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15" name="Freeform 1952"/>
                  <p:cNvSpPr>
                    <a:spLocks/>
                  </p:cNvSpPr>
                  <p:nvPr/>
                </p:nvSpPr>
                <p:spPr bwMode="auto">
                  <a:xfrm>
                    <a:off x="1632" y="-12132"/>
                    <a:ext cx="24" cy="180"/>
                  </a:xfrm>
                  <a:custGeom>
                    <a:avLst/>
                    <a:gdLst>
                      <a:gd name="T0" fmla="*/ 0 w 24"/>
                      <a:gd name="T1" fmla="*/ 0 h 180"/>
                      <a:gd name="T2" fmla="*/ 0 w 24"/>
                      <a:gd name="T3" fmla="*/ 180 h 180"/>
                      <a:gd name="T4" fmla="*/ 24 w 24"/>
                      <a:gd name="T5" fmla="*/ 180 h 1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" h="180">
                        <a:moveTo>
                          <a:pt x="0" y="0"/>
                        </a:moveTo>
                        <a:lnTo>
                          <a:pt x="0" y="180"/>
                        </a:lnTo>
                        <a:lnTo>
                          <a:pt x="24" y="18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16" name="Freeform 1953"/>
                  <p:cNvSpPr>
                    <a:spLocks/>
                  </p:cNvSpPr>
                  <p:nvPr/>
                </p:nvSpPr>
                <p:spPr bwMode="auto">
                  <a:xfrm>
                    <a:off x="1608" y="-12135"/>
                    <a:ext cx="24" cy="1590"/>
                  </a:xfrm>
                  <a:custGeom>
                    <a:avLst/>
                    <a:gdLst>
                      <a:gd name="T0" fmla="*/ 0 w 24"/>
                      <a:gd name="T1" fmla="*/ 1590 h 1590"/>
                      <a:gd name="T2" fmla="*/ 0 w 24"/>
                      <a:gd name="T3" fmla="*/ 0 h 1590"/>
                      <a:gd name="T4" fmla="*/ 24 w 24"/>
                      <a:gd name="T5" fmla="*/ 0 h 15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" h="1590">
                        <a:moveTo>
                          <a:pt x="0" y="1590"/>
                        </a:moveTo>
                        <a:lnTo>
                          <a:pt x="0" y="0"/>
                        </a:lnTo>
                        <a:lnTo>
                          <a:pt x="2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17" name="Rectangle 1954"/>
                  <p:cNvSpPr>
                    <a:spLocks noChangeArrowheads="1"/>
                  </p:cNvSpPr>
                  <p:nvPr/>
                </p:nvSpPr>
                <p:spPr bwMode="auto">
                  <a:xfrm>
                    <a:off x="2180" y="-11758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939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18" name="Freeform 1955"/>
                  <p:cNvSpPr>
                    <a:spLocks/>
                  </p:cNvSpPr>
                  <p:nvPr/>
                </p:nvSpPr>
                <p:spPr bwMode="auto">
                  <a:xfrm>
                    <a:off x="2144" y="-11709"/>
                    <a:ext cx="33" cy="51"/>
                  </a:xfrm>
                  <a:custGeom>
                    <a:avLst/>
                    <a:gdLst>
                      <a:gd name="T0" fmla="*/ 0 w 33"/>
                      <a:gd name="T1" fmla="*/ 51 h 51"/>
                      <a:gd name="T2" fmla="*/ 0 w 33"/>
                      <a:gd name="T3" fmla="*/ 0 h 51"/>
                      <a:gd name="T4" fmla="*/ 33 w 3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3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19" name="Rectangle 1956"/>
                  <p:cNvSpPr>
                    <a:spLocks noChangeArrowheads="1"/>
                  </p:cNvSpPr>
                  <p:nvPr/>
                </p:nvSpPr>
                <p:spPr bwMode="auto">
                  <a:xfrm>
                    <a:off x="2234" y="-116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5901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20" name="Freeform 1957"/>
                  <p:cNvSpPr>
                    <a:spLocks/>
                  </p:cNvSpPr>
                  <p:nvPr/>
                </p:nvSpPr>
                <p:spPr bwMode="auto">
                  <a:xfrm>
                    <a:off x="2144" y="-11652"/>
                    <a:ext cx="87" cy="51"/>
                  </a:xfrm>
                  <a:custGeom>
                    <a:avLst/>
                    <a:gdLst>
                      <a:gd name="T0" fmla="*/ 0 w 87"/>
                      <a:gd name="T1" fmla="*/ 0 h 51"/>
                      <a:gd name="T2" fmla="*/ 0 w 87"/>
                      <a:gd name="T3" fmla="*/ 51 h 51"/>
                      <a:gd name="T4" fmla="*/ 87 w 8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8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21" name="Freeform 1958"/>
                  <p:cNvSpPr>
                    <a:spLocks/>
                  </p:cNvSpPr>
                  <p:nvPr/>
                </p:nvSpPr>
                <p:spPr bwMode="auto">
                  <a:xfrm>
                    <a:off x="1917" y="-11655"/>
                    <a:ext cx="227" cy="78"/>
                  </a:xfrm>
                  <a:custGeom>
                    <a:avLst/>
                    <a:gdLst>
                      <a:gd name="T0" fmla="*/ 0 w 227"/>
                      <a:gd name="T1" fmla="*/ 78 h 78"/>
                      <a:gd name="T2" fmla="*/ 0 w 227"/>
                      <a:gd name="T3" fmla="*/ 0 h 78"/>
                      <a:gd name="T4" fmla="*/ 227 w 227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7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2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22" name="Rectangle 1959"/>
                  <p:cNvSpPr>
                    <a:spLocks noChangeArrowheads="1"/>
                  </p:cNvSpPr>
                  <p:nvPr/>
                </p:nvSpPr>
                <p:spPr bwMode="auto">
                  <a:xfrm>
                    <a:off x="2066" y="-115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6245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23" name="Freeform 1960"/>
                  <p:cNvSpPr>
                    <a:spLocks/>
                  </p:cNvSpPr>
                  <p:nvPr/>
                </p:nvSpPr>
                <p:spPr bwMode="auto">
                  <a:xfrm>
                    <a:off x="1917" y="-11571"/>
                    <a:ext cx="146" cy="78"/>
                  </a:xfrm>
                  <a:custGeom>
                    <a:avLst/>
                    <a:gdLst>
                      <a:gd name="T0" fmla="*/ 0 w 146"/>
                      <a:gd name="T1" fmla="*/ 0 h 78"/>
                      <a:gd name="T2" fmla="*/ 0 w 146"/>
                      <a:gd name="T3" fmla="*/ 78 h 78"/>
                      <a:gd name="T4" fmla="*/ 146 w 146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6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46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24" name="Freeform 1961"/>
                  <p:cNvSpPr>
                    <a:spLocks/>
                  </p:cNvSpPr>
                  <p:nvPr/>
                </p:nvSpPr>
                <p:spPr bwMode="auto">
                  <a:xfrm>
                    <a:off x="1890" y="-11574"/>
                    <a:ext cx="27" cy="91"/>
                  </a:xfrm>
                  <a:custGeom>
                    <a:avLst/>
                    <a:gdLst>
                      <a:gd name="T0" fmla="*/ 0 w 27"/>
                      <a:gd name="T1" fmla="*/ 91 h 91"/>
                      <a:gd name="T2" fmla="*/ 0 w 27"/>
                      <a:gd name="T3" fmla="*/ 0 h 91"/>
                      <a:gd name="T4" fmla="*/ 27 w 27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2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25" name="Rectangle 1962"/>
                  <p:cNvSpPr>
                    <a:spLocks noChangeArrowheads="1"/>
                  </p:cNvSpPr>
                  <p:nvPr/>
                </p:nvSpPr>
                <p:spPr bwMode="auto">
                  <a:xfrm>
                    <a:off x="1989" y="-114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3326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26" name="Freeform 1963"/>
                  <p:cNvSpPr>
                    <a:spLocks/>
                  </p:cNvSpPr>
                  <p:nvPr/>
                </p:nvSpPr>
                <p:spPr bwMode="auto">
                  <a:xfrm>
                    <a:off x="1890" y="-11477"/>
                    <a:ext cx="96" cy="92"/>
                  </a:xfrm>
                  <a:custGeom>
                    <a:avLst/>
                    <a:gdLst>
                      <a:gd name="T0" fmla="*/ 0 w 96"/>
                      <a:gd name="T1" fmla="*/ 0 h 92"/>
                      <a:gd name="T2" fmla="*/ 0 w 96"/>
                      <a:gd name="T3" fmla="*/ 92 h 92"/>
                      <a:gd name="T4" fmla="*/ 96 w 96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6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96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27" name="Freeform 1964"/>
                  <p:cNvSpPr>
                    <a:spLocks/>
                  </p:cNvSpPr>
                  <p:nvPr/>
                </p:nvSpPr>
                <p:spPr bwMode="auto">
                  <a:xfrm>
                    <a:off x="1820" y="-11480"/>
                    <a:ext cx="70" cy="98"/>
                  </a:xfrm>
                  <a:custGeom>
                    <a:avLst/>
                    <a:gdLst>
                      <a:gd name="T0" fmla="*/ 0 w 70"/>
                      <a:gd name="T1" fmla="*/ 98 h 98"/>
                      <a:gd name="T2" fmla="*/ 0 w 70"/>
                      <a:gd name="T3" fmla="*/ 0 h 98"/>
                      <a:gd name="T4" fmla="*/ 70 w 70"/>
                      <a:gd name="T5" fmla="*/ 0 h 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0" h="98">
                        <a:moveTo>
                          <a:pt x="0" y="98"/>
                        </a:moveTo>
                        <a:lnTo>
                          <a:pt x="0" y="0"/>
                        </a:lnTo>
                        <a:lnTo>
                          <a:pt x="7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28" name="Rectangle 1965"/>
                  <p:cNvSpPr>
                    <a:spLocks noChangeArrowheads="1"/>
                  </p:cNvSpPr>
                  <p:nvPr/>
                </p:nvSpPr>
                <p:spPr bwMode="auto">
                  <a:xfrm>
                    <a:off x="1874" y="-113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6292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29" name="Freeform 1966"/>
                  <p:cNvSpPr>
                    <a:spLocks/>
                  </p:cNvSpPr>
                  <p:nvPr/>
                </p:nvSpPr>
                <p:spPr bwMode="auto">
                  <a:xfrm>
                    <a:off x="1820" y="-11376"/>
                    <a:ext cx="51" cy="99"/>
                  </a:xfrm>
                  <a:custGeom>
                    <a:avLst/>
                    <a:gdLst>
                      <a:gd name="T0" fmla="*/ 0 w 51"/>
                      <a:gd name="T1" fmla="*/ 0 h 99"/>
                      <a:gd name="T2" fmla="*/ 0 w 51"/>
                      <a:gd name="T3" fmla="*/ 99 h 99"/>
                      <a:gd name="T4" fmla="*/ 51 w 51"/>
                      <a:gd name="T5" fmla="*/ 99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1" h="99">
                        <a:moveTo>
                          <a:pt x="0" y="0"/>
                        </a:moveTo>
                        <a:lnTo>
                          <a:pt x="0" y="99"/>
                        </a:lnTo>
                        <a:lnTo>
                          <a:pt x="51" y="9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30" name="Freeform 1967"/>
                  <p:cNvSpPr>
                    <a:spLocks/>
                  </p:cNvSpPr>
                  <p:nvPr/>
                </p:nvSpPr>
                <p:spPr bwMode="auto">
                  <a:xfrm>
                    <a:off x="1799" y="-11379"/>
                    <a:ext cx="21" cy="102"/>
                  </a:xfrm>
                  <a:custGeom>
                    <a:avLst/>
                    <a:gdLst>
                      <a:gd name="T0" fmla="*/ 0 w 21"/>
                      <a:gd name="T1" fmla="*/ 102 h 102"/>
                      <a:gd name="T2" fmla="*/ 0 w 21"/>
                      <a:gd name="T3" fmla="*/ 0 h 102"/>
                      <a:gd name="T4" fmla="*/ 21 w 21"/>
                      <a:gd name="T5" fmla="*/ 0 h 1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" h="102">
                        <a:moveTo>
                          <a:pt x="0" y="102"/>
                        </a:moveTo>
                        <a:lnTo>
                          <a:pt x="0" y="0"/>
                        </a:lnTo>
                        <a:lnTo>
                          <a:pt x="2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31" name="Rectangle 1968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-112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3406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32" name="Freeform 1969"/>
                  <p:cNvSpPr>
                    <a:spLocks/>
                  </p:cNvSpPr>
                  <p:nvPr/>
                </p:nvSpPr>
                <p:spPr bwMode="auto">
                  <a:xfrm>
                    <a:off x="1799" y="-11271"/>
                    <a:ext cx="70" cy="102"/>
                  </a:xfrm>
                  <a:custGeom>
                    <a:avLst/>
                    <a:gdLst>
                      <a:gd name="T0" fmla="*/ 0 w 70"/>
                      <a:gd name="T1" fmla="*/ 0 h 102"/>
                      <a:gd name="T2" fmla="*/ 0 w 70"/>
                      <a:gd name="T3" fmla="*/ 102 h 102"/>
                      <a:gd name="T4" fmla="*/ 70 w 70"/>
                      <a:gd name="T5" fmla="*/ 102 h 1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0" h="102">
                        <a:moveTo>
                          <a:pt x="0" y="0"/>
                        </a:moveTo>
                        <a:lnTo>
                          <a:pt x="0" y="102"/>
                        </a:lnTo>
                        <a:lnTo>
                          <a:pt x="70" y="10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33" name="Freeform 1970"/>
                  <p:cNvSpPr>
                    <a:spLocks/>
                  </p:cNvSpPr>
                  <p:nvPr/>
                </p:nvSpPr>
                <p:spPr bwMode="auto">
                  <a:xfrm>
                    <a:off x="1763" y="-11274"/>
                    <a:ext cx="36" cy="130"/>
                  </a:xfrm>
                  <a:custGeom>
                    <a:avLst/>
                    <a:gdLst>
                      <a:gd name="T0" fmla="*/ 0 w 36"/>
                      <a:gd name="T1" fmla="*/ 130 h 130"/>
                      <a:gd name="T2" fmla="*/ 0 w 36"/>
                      <a:gd name="T3" fmla="*/ 0 h 130"/>
                      <a:gd name="T4" fmla="*/ 36 w 36"/>
                      <a:gd name="T5" fmla="*/ 0 h 1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130">
                        <a:moveTo>
                          <a:pt x="0" y="130"/>
                        </a:moveTo>
                        <a:lnTo>
                          <a:pt x="0" y="0"/>
                        </a:lnTo>
                        <a:lnTo>
                          <a:pt x="3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34" name="Rectangle 1971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-11110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430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35" name="Freeform 1972"/>
                  <p:cNvSpPr>
                    <a:spLocks/>
                  </p:cNvSpPr>
                  <p:nvPr/>
                </p:nvSpPr>
                <p:spPr bwMode="auto">
                  <a:xfrm>
                    <a:off x="1788" y="-1106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36" name="Rectangle 1973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-110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1442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37" name="Freeform 1974"/>
                  <p:cNvSpPr>
                    <a:spLocks/>
                  </p:cNvSpPr>
                  <p:nvPr/>
                </p:nvSpPr>
                <p:spPr bwMode="auto">
                  <a:xfrm>
                    <a:off x="1788" y="-1100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38" name="Freeform 1975"/>
                  <p:cNvSpPr>
                    <a:spLocks/>
                  </p:cNvSpPr>
                  <p:nvPr/>
                </p:nvSpPr>
                <p:spPr bwMode="auto">
                  <a:xfrm>
                    <a:off x="1763" y="-11138"/>
                    <a:ext cx="25" cy="131"/>
                  </a:xfrm>
                  <a:custGeom>
                    <a:avLst/>
                    <a:gdLst>
                      <a:gd name="T0" fmla="*/ 0 w 25"/>
                      <a:gd name="T1" fmla="*/ 0 h 131"/>
                      <a:gd name="T2" fmla="*/ 0 w 25"/>
                      <a:gd name="T3" fmla="*/ 131 h 131"/>
                      <a:gd name="T4" fmla="*/ 25 w 25"/>
                      <a:gd name="T5" fmla="*/ 131 h 1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" h="131">
                        <a:moveTo>
                          <a:pt x="0" y="0"/>
                        </a:moveTo>
                        <a:lnTo>
                          <a:pt x="0" y="131"/>
                        </a:lnTo>
                        <a:lnTo>
                          <a:pt x="25" y="13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39" name="Freeform 1976"/>
                  <p:cNvSpPr>
                    <a:spLocks/>
                  </p:cNvSpPr>
                  <p:nvPr/>
                </p:nvSpPr>
                <p:spPr bwMode="auto">
                  <a:xfrm>
                    <a:off x="1751" y="-11141"/>
                    <a:ext cx="12" cy="185"/>
                  </a:xfrm>
                  <a:custGeom>
                    <a:avLst/>
                    <a:gdLst>
                      <a:gd name="T0" fmla="*/ 0 w 12"/>
                      <a:gd name="T1" fmla="*/ 185 h 185"/>
                      <a:gd name="T2" fmla="*/ 0 w 12"/>
                      <a:gd name="T3" fmla="*/ 0 h 185"/>
                      <a:gd name="T4" fmla="*/ 12 w 12"/>
                      <a:gd name="T5" fmla="*/ 0 h 1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" h="185">
                        <a:moveTo>
                          <a:pt x="0" y="185"/>
                        </a:moveTo>
                        <a:lnTo>
                          <a:pt x="0" y="0"/>
                        </a:lnTo>
                        <a:lnTo>
                          <a:pt x="1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40" name="Rectangle 1977"/>
                  <p:cNvSpPr>
                    <a:spLocks noChangeArrowheads="1"/>
                  </p:cNvSpPr>
                  <p:nvPr/>
                </p:nvSpPr>
                <p:spPr bwMode="auto">
                  <a:xfrm>
                    <a:off x="1907" y="-108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6683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41" name="Freeform 1978"/>
                  <p:cNvSpPr>
                    <a:spLocks/>
                  </p:cNvSpPr>
                  <p:nvPr/>
                </p:nvSpPr>
                <p:spPr bwMode="auto">
                  <a:xfrm>
                    <a:off x="1847" y="-10845"/>
                    <a:ext cx="57" cy="78"/>
                  </a:xfrm>
                  <a:custGeom>
                    <a:avLst/>
                    <a:gdLst>
                      <a:gd name="T0" fmla="*/ 0 w 57"/>
                      <a:gd name="T1" fmla="*/ 78 h 78"/>
                      <a:gd name="T2" fmla="*/ 0 w 57"/>
                      <a:gd name="T3" fmla="*/ 0 h 78"/>
                      <a:gd name="T4" fmla="*/ 57 w 57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5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42" name="Rectangle 1979"/>
                  <p:cNvSpPr>
                    <a:spLocks noChangeArrowheads="1"/>
                  </p:cNvSpPr>
                  <p:nvPr/>
                </p:nvSpPr>
                <p:spPr bwMode="auto">
                  <a:xfrm>
                    <a:off x="1914" y="-107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4296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43" name="Freeform 1980"/>
                  <p:cNvSpPr>
                    <a:spLocks/>
                  </p:cNvSpPr>
                  <p:nvPr/>
                </p:nvSpPr>
                <p:spPr bwMode="auto">
                  <a:xfrm>
                    <a:off x="1911" y="-10737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44" name="Rectangle 1981"/>
                  <p:cNvSpPr>
                    <a:spLocks noChangeArrowheads="1"/>
                  </p:cNvSpPr>
                  <p:nvPr/>
                </p:nvSpPr>
                <p:spPr bwMode="auto">
                  <a:xfrm>
                    <a:off x="1914" y="-106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3474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45" name="Freeform 1982"/>
                  <p:cNvSpPr>
                    <a:spLocks/>
                  </p:cNvSpPr>
                  <p:nvPr/>
                </p:nvSpPr>
                <p:spPr bwMode="auto">
                  <a:xfrm>
                    <a:off x="1911" y="-1068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46" name="Freeform 1983"/>
                  <p:cNvSpPr>
                    <a:spLocks/>
                  </p:cNvSpPr>
                  <p:nvPr/>
                </p:nvSpPr>
                <p:spPr bwMode="auto">
                  <a:xfrm>
                    <a:off x="1847" y="-10761"/>
                    <a:ext cx="64" cy="78"/>
                  </a:xfrm>
                  <a:custGeom>
                    <a:avLst/>
                    <a:gdLst>
                      <a:gd name="T0" fmla="*/ 0 w 64"/>
                      <a:gd name="T1" fmla="*/ 0 h 78"/>
                      <a:gd name="T2" fmla="*/ 0 w 64"/>
                      <a:gd name="T3" fmla="*/ 78 h 78"/>
                      <a:gd name="T4" fmla="*/ 64 w 64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4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64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47" name="Freeform 1984"/>
                  <p:cNvSpPr>
                    <a:spLocks/>
                  </p:cNvSpPr>
                  <p:nvPr/>
                </p:nvSpPr>
                <p:spPr bwMode="auto">
                  <a:xfrm>
                    <a:off x="1751" y="-10950"/>
                    <a:ext cx="96" cy="186"/>
                  </a:xfrm>
                  <a:custGeom>
                    <a:avLst/>
                    <a:gdLst>
                      <a:gd name="T0" fmla="*/ 0 w 96"/>
                      <a:gd name="T1" fmla="*/ 0 h 186"/>
                      <a:gd name="T2" fmla="*/ 0 w 96"/>
                      <a:gd name="T3" fmla="*/ 186 h 186"/>
                      <a:gd name="T4" fmla="*/ 96 w 96"/>
                      <a:gd name="T5" fmla="*/ 186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6" h="186">
                        <a:moveTo>
                          <a:pt x="0" y="0"/>
                        </a:moveTo>
                        <a:lnTo>
                          <a:pt x="0" y="186"/>
                        </a:lnTo>
                        <a:lnTo>
                          <a:pt x="96" y="18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48" name="Freeform 1985"/>
                  <p:cNvSpPr>
                    <a:spLocks/>
                  </p:cNvSpPr>
                  <p:nvPr/>
                </p:nvSpPr>
                <p:spPr bwMode="auto">
                  <a:xfrm>
                    <a:off x="1737" y="-10953"/>
                    <a:ext cx="14" cy="213"/>
                  </a:xfrm>
                  <a:custGeom>
                    <a:avLst/>
                    <a:gdLst>
                      <a:gd name="T0" fmla="*/ 0 w 14"/>
                      <a:gd name="T1" fmla="*/ 213 h 213"/>
                      <a:gd name="T2" fmla="*/ 0 w 14"/>
                      <a:gd name="T3" fmla="*/ 0 h 213"/>
                      <a:gd name="T4" fmla="*/ 14 w 14"/>
                      <a:gd name="T5" fmla="*/ 0 h 2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" h="213">
                        <a:moveTo>
                          <a:pt x="0" y="213"/>
                        </a:moveTo>
                        <a:lnTo>
                          <a:pt x="0" y="0"/>
                        </a:lnTo>
                        <a:lnTo>
                          <a:pt x="1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49" name="Rectangle 1986"/>
                  <p:cNvSpPr>
                    <a:spLocks noChangeArrowheads="1"/>
                  </p:cNvSpPr>
                  <p:nvPr/>
                </p:nvSpPr>
                <p:spPr bwMode="auto">
                  <a:xfrm>
                    <a:off x="1950" y="-105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3016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50" name="Freeform 1987"/>
                  <p:cNvSpPr>
                    <a:spLocks/>
                  </p:cNvSpPr>
                  <p:nvPr/>
                </p:nvSpPr>
                <p:spPr bwMode="auto">
                  <a:xfrm>
                    <a:off x="1737" y="-10734"/>
                    <a:ext cx="210" cy="213"/>
                  </a:xfrm>
                  <a:custGeom>
                    <a:avLst/>
                    <a:gdLst>
                      <a:gd name="T0" fmla="*/ 0 w 210"/>
                      <a:gd name="T1" fmla="*/ 0 h 213"/>
                      <a:gd name="T2" fmla="*/ 0 w 210"/>
                      <a:gd name="T3" fmla="*/ 213 h 213"/>
                      <a:gd name="T4" fmla="*/ 210 w 210"/>
                      <a:gd name="T5" fmla="*/ 213 h 2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0" h="213">
                        <a:moveTo>
                          <a:pt x="0" y="0"/>
                        </a:moveTo>
                        <a:lnTo>
                          <a:pt x="0" y="213"/>
                        </a:lnTo>
                        <a:lnTo>
                          <a:pt x="210" y="21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51" name="Freeform 1988"/>
                  <p:cNvSpPr>
                    <a:spLocks/>
                  </p:cNvSpPr>
                  <p:nvPr/>
                </p:nvSpPr>
                <p:spPr bwMode="auto">
                  <a:xfrm>
                    <a:off x="1728" y="-10737"/>
                    <a:ext cx="9" cy="219"/>
                  </a:xfrm>
                  <a:custGeom>
                    <a:avLst/>
                    <a:gdLst>
                      <a:gd name="T0" fmla="*/ 0 w 9"/>
                      <a:gd name="T1" fmla="*/ 219 h 219"/>
                      <a:gd name="T2" fmla="*/ 0 w 9"/>
                      <a:gd name="T3" fmla="*/ 0 h 219"/>
                      <a:gd name="T4" fmla="*/ 9 w 9"/>
                      <a:gd name="T5" fmla="*/ 0 h 2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" h="219">
                        <a:moveTo>
                          <a:pt x="0" y="219"/>
                        </a:moveTo>
                        <a:lnTo>
                          <a:pt x="0" y="0"/>
                        </a:lnTo>
                        <a:lnTo>
                          <a:pt x="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52" name="Rectangle 1989"/>
                  <p:cNvSpPr>
                    <a:spLocks noChangeArrowheads="1"/>
                  </p:cNvSpPr>
                  <p:nvPr/>
                </p:nvSpPr>
                <p:spPr bwMode="auto">
                  <a:xfrm>
                    <a:off x="1865" y="-104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4010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53" name="Freeform 1990"/>
                  <p:cNvSpPr>
                    <a:spLocks/>
                  </p:cNvSpPr>
                  <p:nvPr/>
                </p:nvSpPr>
                <p:spPr bwMode="auto">
                  <a:xfrm>
                    <a:off x="1766" y="-10413"/>
                    <a:ext cx="96" cy="118"/>
                  </a:xfrm>
                  <a:custGeom>
                    <a:avLst/>
                    <a:gdLst>
                      <a:gd name="T0" fmla="*/ 0 w 96"/>
                      <a:gd name="T1" fmla="*/ 118 h 118"/>
                      <a:gd name="T2" fmla="*/ 0 w 96"/>
                      <a:gd name="T3" fmla="*/ 0 h 118"/>
                      <a:gd name="T4" fmla="*/ 96 w 96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6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9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54" name="Rectangle 1991"/>
                  <p:cNvSpPr>
                    <a:spLocks noChangeArrowheads="1"/>
                  </p:cNvSpPr>
                  <p:nvPr/>
                </p:nvSpPr>
                <p:spPr bwMode="auto">
                  <a:xfrm>
                    <a:off x="1907" y="-10354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109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55" name="Freeform 1992"/>
                  <p:cNvSpPr>
                    <a:spLocks/>
                  </p:cNvSpPr>
                  <p:nvPr/>
                </p:nvSpPr>
                <p:spPr bwMode="auto">
                  <a:xfrm>
                    <a:off x="1793" y="-10305"/>
                    <a:ext cx="111" cy="132"/>
                  </a:xfrm>
                  <a:custGeom>
                    <a:avLst/>
                    <a:gdLst>
                      <a:gd name="T0" fmla="*/ 0 w 111"/>
                      <a:gd name="T1" fmla="*/ 132 h 132"/>
                      <a:gd name="T2" fmla="*/ 0 w 111"/>
                      <a:gd name="T3" fmla="*/ 0 h 132"/>
                      <a:gd name="T4" fmla="*/ 111 w 111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1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11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56" name="Rectangle 1993"/>
                  <p:cNvSpPr>
                    <a:spLocks noChangeArrowheads="1"/>
                  </p:cNvSpPr>
                  <p:nvPr/>
                </p:nvSpPr>
                <p:spPr bwMode="auto">
                  <a:xfrm>
                    <a:off x="1805" y="-102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4187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57" name="Freeform 1994"/>
                  <p:cNvSpPr>
                    <a:spLocks/>
                  </p:cNvSpPr>
                  <p:nvPr/>
                </p:nvSpPr>
                <p:spPr bwMode="auto">
                  <a:xfrm>
                    <a:off x="1802" y="-10197"/>
                    <a:ext cx="0" cy="159"/>
                  </a:xfrm>
                  <a:custGeom>
                    <a:avLst/>
                    <a:gdLst>
                      <a:gd name="T0" fmla="*/ 159 h 159"/>
                      <a:gd name="T1" fmla="*/ 0 h 159"/>
                      <a:gd name="T2" fmla="*/ 0 h 159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159">
                        <a:moveTo>
                          <a:pt x="0" y="159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58" name="Rectangle 1995"/>
                  <p:cNvSpPr>
                    <a:spLocks noChangeArrowheads="1"/>
                  </p:cNvSpPr>
                  <p:nvPr/>
                </p:nvSpPr>
                <p:spPr bwMode="auto">
                  <a:xfrm>
                    <a:off x="1805" y="-101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6455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59" name="Freeform 1996"/>
                  <p:cNvSpPr>
                    <a:spLocks/>
                  </p:cNvSpPr>
                  <p:nvPr/>
                </p:nvSpPr>
                <p:spPr bwMode="auto">
                  <a:xfrm>
                    <a:off x="1802" y="-10089"/>
                    <a:ext cx="0" cy="105"/>
                  </a:xfrm>
                  <a:custGeom>
                    <a:avLst/>
                    <a:gdLst>
                      <a:gd name="T0" fmla="*/ 105 h 105"/>
                      <a:gd name="T1" fmla="*/ 0 h 105"/>
                      <a:gd name="T2" fmla="*/ 0 h 105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60" name="Rectangle 1997"/>
                  <p:cNvSpPr>
                    <a:spLocks noChangeArrowheads="1"/>
                  </p:cNvSpPr>
                  <p:nvPr/>
                </p:nvSpPr>
                <p:spPr bwMode="auto">
                  <a:xfrm>
                    <a:off x="1805" y="-100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4576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61" name="Freeform 1998"/>
                  <p:cNvSpPr>
                    <a:spLocks/>
                  </p:cNvSpPr>
                  <p:nvPr/>
                </p:nvSpPr>
                <p:spPr bwMode="auto">
                  <a:xfrm>
                    <a:off x="1802" y="-998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62" name="Rectangle 1999"/>
                  <p:cNvSpPr>
                    <a:spLocks noChangeArrowheads="1"/>
                  </p:cNvSpPr>
                  <p:nvPr/>
                </p:nvSpPr>
                <p:spPr bwMode="auto">
                  <a:xfrm>
                    <a:off x="1805" y="-99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4483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63" name="Freeform 2000"/>
                  <p:cNvSpPr>
                    <a:spLocks/>
                  </p:cNvSpPr>
                  <p:nvPr/>
                </p:nvSpPr>
                <p:spPr bwMode="auto">
                  <a:xfrm>
                    <a:off x="1802" y="-992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64" name="Line 2001"/>
                  <p:cNvSpPr>
                    <a:spLocks noChangeShapeType="1"/>
                  </p:cNvSpPr>
                  <p:nvPr/>
                </p:nvSpPr>
                <p:spPr bwMode="auto">
                  <a:xfrm>
                    <a:off x="1802" y="-10032"/>
                    <a:ext cx="0" cy="159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65" name="Freeform 2002"/>
                  <p:cNvSpPr>
                    <a:spLocks/>
                  </p:cNvSpPr>
                  <p:nvPr/>
                </p:nvSpPr>
                <p:spPr bwMode="auto">
                  <a:xfrm>
                    <a:off x="1793" y="-10167"/>
                    <a:ext cx="9" cy="132"/>
                  </a:xfrm>
                  <a:custGeom>
                    <a:avLst/>
                    <a:gdLst>
                      <a:gd name="T0" fmla="*/ 0 w 9"/>
                      <a:gd name="T1" fmla="*/ 0 h 132"/>
                      <a:gd name="T2" fmla="*/ 0 w 9"/>
                      <a:gd name="T3" fmla="*/ 132 h 132"/>
                      <a:gd name="T4" fmla="*/ 9 w 9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9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66" name="Freeform 2003"/>
                  <p:cNvSpPr>
                    <a:spLocks/>
                  </p:cNvSpPr>
                  <p:nvPr/>
                </p:nvSpPr>
                <p:spPr bwMode="auto">
                  <a:xfrm>
                    <a:off x="1766" y="-10289"/>
                    <a:ext cx="27" cy="119"/>
                  </a:xfrm>
                  <a:custGeom>
                    <a:avLst/>
                    <a:gdLst>
                      <a:gd name="T0" fmla="*/ 0 w 27"/>
                      <a:gd name="T1" fmla="*/ 0 h 119"/>
                      <a:gd name="T2" fmla="*/ 0 w 27"/>
                      <a:gd name="T3" fmla="*/ 119 h 119"/>
                      <a:gd name="T4" fmla="*/ 27 w 27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27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67" name="Freeform 2004"/>
                  <p:cNvSpPr>
                    <a:spLocks/>
                  </p:cNvSpPr>
                  <p:nvPr/>
                </p:nvSpPr>
                <p:spPr bwMode="auto">
                  <a:xfrm>
                    <a:off x="1728" y="-10512"/>
                    <a:ext cx="38" cy="220"/>
                  </a:xfrm>
                  <a:custGeom>
                    <a:avLst/>
                    <a:gdLst>
                      <a:gd name="T0" fmla="*/ 0 w 38"/>
                      <a:gd name="T1" fmla="*/ 0 h 220"/>
                      <a:gd name="T2" fmla="*/ 0 w 38"/>
                      <a:gd name="T3" fmla="*/ 220 h 220"/>
                      <a:gd name="T4" fmla="*/ 38 w 38"/>
                      <a:gd name="T5" fmla="*/ 220 h 2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8" h="220">
                        <a:moveTo>
                          <a:pt x="0" y="0"/>
                        </a:moveTo>
                        <a:lnTo>
                          <a:pt x="0" y="220"/>
                        </a:lnTo>
                        <a:lnTo>
                          <a:pt x="38" y="22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68" name="Freeform 2005"/>
                  <p:cNvSpPr>
                    <a:spLocks/>
                  </p:cNvSpPr>
                  <p:nvPr/>
                </p:nvSpPr>
                <p:spPr bwMode="auto">
                  <a:xfrm>
                    <a:off x="1703" y="-10515"/>
                    <a:ext cx="25" cy="418"/>
                  </a:xfrm>
                  <a:custGeom>
                    <a:avLst/>
                    <a:gdLst>
                      <a:gd name="T0" fmla="*/ 0 w 25"/>
                      <a:gd name="T1" fmla="*/ 418 h 418"/>
                      <a:gd name="T2" fmla="*/ 0 w 25"/>
                      <a:gd name="T3" fmla="*/ 0 h 418"/>
                      <a:gd name="T4" fmla="*/ 25 w 25"/>
                      <a:gd name="T5" fmla="*/ 0 h 4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" h="418">
                        <a:moveTo>
                          <a:pt x="0" y="418"/>
                        </a:moveTo>
                        <a:lnTo>
                          <a:pt x="0" y="0"/>
                        </a:lnTo>
                        <a:lnTo>
                          <a:pt x="2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69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027" y="-98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2019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70" name="Freeform 2007"/>
                  <p:cNvSpPr>
                    <a:spLocks/>
                  </p:cNvSpPr>
                  <p:nvPr/>
                </p:nvSpPr>
                <p:spPr bwMode="auto">
                  <a:xfrm>
                    <a:off x="1821" y="-9765"/>
                    <a:ext cx="203" cy="91"/>
                  </a:xfrm>
                  <a:custGeom>
                    <a:avLst/>
                    <a:gdLst>
                      <a:gd name="T0" fmla="*/ 0 w 203"/>
                      <a:gd name="T1" fmla="*/ 91 h 91"/>
                      <a:gd name="T2" fmla="*/ 0 w 203"/>
                      <a:gd name="T3" fmla="*/ 0 h 91"/>
                      <a:gd name="T4" fmla="*/ 203 w 203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3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20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71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075" y="-97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5217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72" name="Freeform 2009"/>
                  <p:cNvSpPr>
                    <a:spLocks/>
                  </p:cNvSpPr>
                  <p:nvPr/>
                </p:nvSpPr>
                <p:spPr bwMode="auto">
                  <a:xfrm>
                    <a:off x="1866" y="-9657"/>
                    <a:ext cx="206" cy="78"/>
                  </a:xfrm>
                  <a:custGeom>
                    <a:avLst/>
                    <a:gdLst>
                      <a:gd name="T0" fmla="*/ 0 w 206"/>
                      <a:gd name="T1" fmla="*/ 78 h 78"/>
                      <a:gd name="T2" fmla="*/ 0 w 206"/>
                      <a:gd name="T3" fmla="*/ 0 h 78"/>
                      <a:gd name="T4" fmla="*/ 206 w 206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6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0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73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2033" y="-95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6327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74" name="Freeform 2011"/>
                  <p:cNvSpPr>
                    <a:spLocks/>
                  </p:cNvSpPr>
                  <p:nvPr/>
                </p:nvSpPr>
                <p:spPr bwMode="auto">
                  <a:xfrm>
                    <a:off x="2030" y="-954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75" name="Rectangle 2012"/>
                  <p:cNvSpPr>
                    <a:spLocks noChangeArrowheads="1"/>
                  </p:cNvSpPr>
                  <p:nvPr/>
                </p:nvSpPr>
                <p:spPr bwMode="auto">
                  <a:xfrm>
                    <a:off x="2033" y="-9490"/>
                    <a:ext cx="1832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CP001087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Desulfobacterium autotrophicum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HRM2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4076" name="Freeform 2013"/>
                  <p:cNvSpPr>
                    <a:spLocks/>
                  </p:cNvSpPr>
                  <p:nvPr/>
                </p:nvSpPr>
                <p:spPr bwMode="auto">
                  <a:xfrm>
                    <a:off x="2030" y="-949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77" name="Freeform 2014"/>
                  <p:cNvSpPr>
                    <a:spLocks/>
                  </p:cNvSpPr>
                  <p:nvPr/>
                </p:nvSpPr>
                <p:spPr bwMode="auto">
                  <a:xfrm>
                    <a:off x="1866" y="-9573"/>
                    <a:ext cx="164" cy="78"/>
                  </a:xfrm>
                  <a:custGeom>
                    <a:avLst/>
                    <a:gdLst>
                      <a:gd name="T0" fmla="*/ 0 w 164"/>
                      <a:gd name="T1" fmla="*/ 0 h 78"/>
                      <a:gd name="T2" fmla="*/ 0 w 164"/>
                      <a:gd name="T3" fmla="*/ 78 h 78"/>
                      <a:gd name="T4" fmla="*/ 164 w 164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4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64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78" name="Freeform 2015"/>
                  <p:cNvSpPr>
                    <a:spLocks/>
                  </p:cNvSpPr>
                  <p:nvPr/>
                </p:nvSpPr>
                <p:spPr bwMode="auto">
                  <a:xfrm>
                    <a:off x="1821" y="-9668"/>
                    <a:ext cx="45" cy="92"/>
                  </a:xfrm>
                  <a:custGeom>
                    <a:avLst/>
                    <a:gdLst>
                      <a:gd name="T0" fmla="*/ 0 w 45"/>
                      <a:gd name="T1" fmla="*/ 0 h 92"/>
                      <a:gd name="T2" fmla="*/ 0 w 45"/>
                      <a:gd name="T3" fmla="*/ 92 h 92"/>
                      <a:gd name="T4" fmla="*/ 45 w 45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5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45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79" name="Freeform 2016"/>
                  <p:cNvSpPr>
                    <a:spLocks/>
                  </p:cNvSpPr>
                  <p:nvPr/>
                </p:nvSpPr>
                <p:spPr bwMode="auto">
                  <a:xfrm>
                    <a:off x="1703" y="-10091"/>
                    <a:ext cx="118" cy="420"/>
                  </a:xfrm>
                  <a:custGeom>
                    <a:avLst/>
                    <a:gdLst>
                      <a:gd name="T0" fmla="*/ 0 w 118"/>
                      <a:gd name="T1" fmla="*/ 0 h 420"/>
                      <a:gd name="T2" fmla="*/ 0 w 118"/>
                      <a:gd name="T3" fmla="*/ 420 h 420"/>
                      <a:gd name="T4" fmla="*/ 118 w 118"/>
                      <a:gd name="T5" fmla="*/ 420 h 4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8" h="420">
                        <a:moveTo>
                          <a:pt x="0" y="0"/>
                        </a:moveTo>
                        <a:lnTo>
                          <a:pt x="0" y="420"/>
                        </a:lnTo>
                        <a:lnTo>
                          <a:pt x="118" y="42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080" name="Freeform 2017"/>
                  <p:cNvSpPr>
                    <a:spLocks/>
                  </p:cNvSpPr>
                  <p:nvPr/>
                </p:nvSpPr>
                <p:spPr bwMode="auto">
                  <a:xfrm>
                    <a:off x="1655" y="-10094"/>
                    <a:ext cx="48" cy="404"/>
                  </a:xfrm>
                  <a:custGeom>
                    <a:avLst/>
                    <a:gdLst>
                      <a:gd name="T0" fmla="*/ 0 w 48"/>
                      <a:gd name="T1" fmla="*/ 404 h 404"/>
                      <a:gd name="T2" fmla="*/ 0 w 48"/>
                      <a:gd name="T3" fmla="*/ 0 h 404"/>
                      <a:gd name="T4" fmla="*/ 48 w 48"/>
                      <a:gd name="T5" fmla="*/ 0 h 4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404">
                        <a:moveTo>
                          <a:pt x="0" y="404"/>
                        </a:moveTo>
                        <a:lnTo>
                          <a:pt x="0" y="0"/>
                        </a:lnTo>
                        <a:lnTo>
                          <a:pt x="4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6" name="Group 2219"/>
                <p:cNvGrpSpPr>
                  <a:grpSpLocks/>
                </p:cNvGrpSpPr>
                <p:nvPr/>
              </p:nvGrpSpPr>
              <p:grpSpPr bwMode="auto">
                <a:xfrm>
                  <a:off x="1500" y="-16061"/>
                  <a:ext cx="2403" cy="14020"/>
                  <a:chOff x="1500" y="-16061"/>
                  <a:chExt cx="2403" cy="14020"/>
                </a:xfrm>
              </p:grpSpPr>
              <p:sp>
                <p:nvSpPr>
                  <p:cNvPr id="3681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-93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4095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82" name="Freeform 2020"/>
                  <p:cNvSpPr>
                    <a:spLocks/>
                  </p:cNvSpPr>
                  <p:nvPr/>
                </p:nvSpPr>
                <p:spPr bwMode="auto">
                  <a:xfrm>
                    <a:off x="1730" y="-9333"/>
                    <a:ext cx="178" cy="51"/>
                  </a:xfrm>
                  <a:custGeom>
                    <a:avLst/>
                    <a:gdLst>
                      <a:gd name="T0" fmla="*/ 0 w 178"/>
                      <a:gd name="T1" fmla="*/ 51 h 51"/>
                      <a:gd name="T2" fmla="*/ 0 w 178"/>
                      <a:gd name="T3" fmla="*/ 0 h 51"/>
                      <a:gd name="T4" fmla="*/ 178 w 17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7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83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1799" y="-92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2229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84" name="Freeform 2022"/>
                  <p:cNvSpPr>
                    <a:spLocks/>
                  </p:cNvSpPr>
                  <p:nvPr/>
                </p:nvSpPr>
                <p:spPr bwMode="auto">
                  <a:xfrm>
                    <a:off x="1730" y="-9276"/>
                    <a:ext cx="66" cy="51"/>
                  </a:xfrm>
                  <a:custGeom>
                    <a:avLst/>
                    <a:gdLst>
                      <a:gd name="T0" fmla="*/ 0 w 66"/>
                      <a:gd name="T1" fmla="*/ 0 h 51"/>
                      <a:gd name="T2" fmla="*/ 0 w 66"/>
                      <a:gd name="T3" fmla="*/ 51 h 51"/>
                      <a:gd name="T4" fmla="*/ 66 w 66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6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66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85" name="Freeform 2023"/>
                  <p:cNvSpPr>
                    <a:spLocks/>
                  </p:cNvSpPr>
                  <p:nvPr/>
                </p:nvSpPr>
                <p:spPr bwMode="auto">
                  <a:xfrm>
                    <a:off x="1655" y="-9684"/>
                    <a:ext cx="75" cy="405"/>
                  </a:xfrm>
                  <a:custGeom>
                    <a:avLst/>
                    <a:gdLst>
                      <a:gd name="T0" fmla="*/ 0 w 75"/>
                      <a:gd name="T1" fmla="*/ 0 h 405"/>
                      <a:gd name="T2" fmla="*/ 0 w 75"/>
                      <a:gd name="T3" fmla="*/ 405 h 405"/>
                      <a:gd name="T4" fmla="*/ 75 w 75"/>
                      <a:gd name="T5" fmla="*/ 405 h 4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5" h="405">
                        <a:moveTo>
                          <a:pt x="0" y="0"/>
                        </a:moveTo>
                        <a:lnTo>
                          <a:pt x="0" y="405"/>
                        </a:lnTo>
                        <a:lnTo>
                          <a:pt x="75" y="4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86" name="Freeform 2024"/>
                  <p:cNvSpPr>
                    <a:spLocks/>
                  </p:cNvSpPr>
                  <p:nvPr/>
                </p:nvSpPr>
                <p:spPr bwMode="auto">
                  <a:xfrm>
                    <a:off x="1619" y="-9687"/>
                    <a:ext cx="36" cy="736"/>
                  </a:xfrm>
                  <a:custGeom>
                    <a:avLst/>
                    <a:gdLst>
                      <a:gd name="T0" fmla="*/ 0 w 36"/>
                      <a:gd name="T1" fmla="*/ 736 h 736"/>
                      <a:gd name="T2" fmla="*/ 0 w 36"/>
                      <a:gd name="T3" fmla="*/ 0 h 736"/>
                      <a:gd name="T4" fmla="*/ 36 w 36"/>
                      <a:gd name="T5" fmla="*/ 0 h 7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736">
                        <a:moveTo>
                          <a:pt x="0" y="736"/>
                        </a:moveTo>
                        <a:lnTo>
                          <a:pt x="0" y="0"/>
                        </a:lnTo>
                        <a:lnTo>
                          <a:pt x="3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87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2001" y="-91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2422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88" name="Freeform 2026"/>
                  <p:cNvSpPr>
                    <a:spLocks/>
                  </p:cNvSpPr>
                  <p:nvPr/>
                </p:nvSpPr>
                <p:spPr bwMode="auto">
                  <a:xfrm>
                    <a:off x="1769" y="-9117"/>
                    <a:ext cx="229" cy="51"/>
                  </a:xfrm>
                  <a:custGeom>
                    <a:avLst/>
                    <a:gdLst>
                      <a:gd name="T0" fmla="*/ 0 w 229"/>
                      <a:gd name="T1" fmla="*/ 51 h 51"/>
                      <a:gd name="T2" fmla="*/ 0 w 229"/>
                      <a:gd name="T3" fmla="*/ 0 h 51"/>
                      <a:gd name="T4" fmla="*/ 229 w 22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2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89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787" y="-90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1448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90" name="Freeform 2028"/>
                  <p:cNvSpPr>
                    <a:spLocks/>
                  </p:cNvSpPr>
                  <p:nvPr/>
                </p:nvSpPr>
                <p:spPr bwMode="auto">
                  <a:xfrm>
                    <a:off x="1769" y="-9060"/>
                    <a:ext cx="15" cy="51"/>
                  </a:xfrm>
                  <a:custGeom>
                    <a:avLst/>
                    <a:gdLst>
                      <a:gd name="T0" fmla="*/ 0 w 15"/>
                      <a:gd name="T1" fmla="*/ 0 h 51"/>
                      <a:gd name="T2" fmla="*/ 0 w 15"/>
                      <a:gd name="T3" fmla="*/ 51 h 51"/>
                      <a:gd name="T4" fmla="*/ 15 w 15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5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91" name="Freeform 2029"/>
                  <p:cNvSpPr>
                    <a:spLocks/>
                  </p:cNvSpPr>
                  <p:nvPr/>
                </p:nvSpPr>
                <p:spPr bwMode="auto">
                  <a:xfrm>
                    <a:off x="1728" y="-9063"/>
                    <a:ext cx="41" cy="78"/>
                  </a:xfrm>
                  <a:custGeom>
                    <a:avLst/>
                    <a:gdLst>
                      <a:gd name="T0" fmla="*/ 0 w 41"/>
                      <a:gd name="T1" fmla="*/ 78 h 78"/>
                      <a:gd name="T2" fmla="*/ 0 w 41"/>
                      <a:gd name="T3" fmla="*/ 0 h 78"/>
                      <a:gd name="T4" fmla="*/ 41 w 41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4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92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1814" y="-89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2635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93" name="Freeform 2031"/>
                  <p:cNvSpPr>
                    <a:spLocks/>
                  </p:cNvSpPr>
                  <p:nvPr/>
                </p:nvSpPr>
                <p:spPr bwMode="auto">
                  <a:xfrm>
                    <a:off x="1728" y="-8979"/>
                    <a:ext cx="83" cy="78"/>
                  </a:xfrm>
                  <a:custGeom>
                    <a:avLst/>
                    <a:gdLst>
                      <a:gd name="T0" fmla="*/ 0 w 83"/>
                      <a:gd name="T1" fmla="*/ 0 h 78"/>
                      <a:gd name="T2" fmla="*/ 0 w 83"/>
                      <a:gd name="T3" fmla="*/ 78 h 78"/>
                      <a:gd name="T4" fmla="*/ 83 w 83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3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83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94" name="Freeform 2032"/>
                  <p:cNvSpPr>
                    <a:spLocks/>
                  </p:cNvSpPr>
                  <p:nvPr/>
                </p:nvSpPr>
                <p:spPr bwMode="auto">
                  <a:xfrm>
                    <a:off x="1680" y="-8982"/>
                    <a:ext cx="48" cy="91"/>
                  </a:xfrm>
                  <a:custGeom>
                    <a:avLst/>
                    <a:gdLst>
                      <a:gd name="T0" fmla="*/ 0 w 48"/>
                      <a:gd name="T1" fmla="*/ 91 h 91"/>
                      <a:gd name="T2" fmla="*/ 0 w 48"/>
                      <a:gd name="T3" fmla="*/ 0 h 91"/>
                      <a:gd name="T4" fmla="*/ 48 w 48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4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95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1820" y="-88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1329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96" name="Freeform 2034"/>
                  <p:cNvSpPr>
                    <a:spLocks/>
                  </p:cNvSpPr>
                  <p:nvPr/>
                </p:nvSpPr>
                <p:spPr bwMode="auto">
                  <a:xfrm>
                    <a:off x="1680" y="-8885"/>
                    <a:ext cx="137" cy="92"/>
                  </a:xfrm>
                  <a:custGeom>
                    <a:avLst/>
                    <a:gdLst>
                      <a:gd name="T0" fmla="*/ 0 w 137"/>
                      <a:gd name="T1" fmla="*/ 0 h 92"/>
                      <a:gd name="T2" fmla="*/ 0 w 137"/>
                      <a:gd name="T3" fmla="*/ 92 h 92"/>
                      <a:gd name="T4" fmla="*/ 137 w 137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7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137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97" name="Freeform 2035"/>
                  <p:cNvSpPr>
                    <a:spLocks/>
                  </p:cNvSpPr>
                  <p:nvPr/>
                </p:nvSpPr>
                <p:spPr bwMode="auto">
                  <a:xfrm>
                    <a:off x="1641" y="-8888"/>
                    <a:ext cx="39" cy="125"/>
                  </a:xfrm>
                  <a:custGeom>
                    <a:avLst/>
                    <a:gdLst>
                      <a:gd name="T0" fmla="*/ 0 w 39"/>
                      <a:gd name="T1" fmla="*/ 125 h 125"/>
                      <a:gd name="T2" fmla="*/ 0 w 39"/>
                      <a:gd name="T3" fmla="*/ 0 h 125"/>
                      <a:gd name="T4" fmla="*/ 39 w 39"/>
                      <a:gd name="T5" fmla="*/ 0 h 1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125">
                        <a:moveTo>
                          <a:pt x="0" y="125"/>
                        </a:moveTo>
                        <a:lnTo>
                          <a:pt x="0" y="0"/>
                        </a:lnTo>
                        <a:lnTo>
                          <a:pt x="3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98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712" y="-87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4759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99" name="Freeform 2037"/>
                  <p:cNvSpPr>
                    <a:spLocks/>
                  </p:cNvSpPr>
                  <p:nvPr/>
                </p:nvSpPr>
                <p:spPr bwMode="auto">
                  <a:xfrm>
                    <a:off x="1649" y="-8685"/>
                    <a:ext cx="60" cy="51"/>
                  </a:xfrm>
                  <a:custGeom>
                    <a:avLst/>
                    <a:gdLst>
                      <a:gd name="T0" fmla="*/ 0 w 60"/>
                      <a:gd name="T1" fmla="*/ 51 h 51"/>
                      <a:gd name="T2" fmla="*/ 0 w 60"/>
                      <a:gd name="T3" fmla="*/ 0 h 51"/>
                      <a:gd name="T4" fmla="*/ 60 w 60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6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0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713" y="-8626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717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01" name="Freeform 2039"/>
                  <p:cNvSpPr>
                    <a:spLocks/>
                  </p:cNvSpPr>
                  <p:nvPr/>
                </p:nvSpPr>
                <p:spPr bwMode="auto">
                  <a:xfrm>
                    <a:off x="1649" y="-8628"/>
                    <a:ext cx="61" cy="51"/>
                  </a:xfrm>
                  <a:custGeom>
                    <a:avLst/>
                    <a:gdLst>
                      <a:gd name="T0" fmla="*/ 0 w 61"/>
                      <a:gd name="T1" fmla="*/ 0 h 51"/>
                      <a:gd name="T2" fmla="*/ 0 w 61"/>
                      <a:gd name="T3" fmla="*/ 51 h 51"/>
                      <a:gd name="T4" fmla="*/ 61 w 61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1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61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2" name="Freeform 2040"/>
                  <p:cNvSpPr>
                    <a:spLocks/>
                  </p:cNvSpPr>
                  <p:nvPr/>
                </p:nvSpPr>
                <p:spPr bwMode="auto">
                  <a:xfrm>
                    <a:off x="1641" y="-8757"/>
                    <a:ext cx="8" cy="126"/>
                  </a:xfrm>
                  <a:custGeom>
                    <a:avLst/>
                    <a:gdLst>
                      <a:gd name="T0" fmla="*/ 0 w 8"/>
                      <a:gd name="T1" fmla="*/ 0 h 126"/>
                      <a:gd name="T2" fmla="*/ 0 w 8"/>
                      <a:gd name="T3" fmla="*/ 126 h 126"/>
                      <a:gd name="T4" fmla="*/ 8 w 8"/>
                      <a:gd name="T5" fmla="*/ 126 h 1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" h="126">
                        <a:moveTo>
                          <a:pt x="0" y="0"/>
                        </a:moveTo>
                        <a:lnTo>
                          <a:pt x="0" y="126"/>
                        </a:lnTo>
                        <a:lnTo>
                          <a:pt x="8" y="12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3" name="Freeform 2041"/>
                  <p:cNvSpPr>
                    <a:spLocks/>
                  </p:cNvSpPr>
                  <p:nvPr/>
                </p:nvSpPr>
                <p:spPr bwMode="auto">
                  <a:xfrm>
                    <a:off x="1628" y="-8760"/>
                    <a:ext cx="13" cy="550"/>
                  </a:xfrm>
                  <a:custGeom>
                    <a:avLst/>
                    <a:gdLst>
                      <a:gd name="T0" fmla="*/ 0 w 13"/>
                      <a:gd name="T1" fmla="*/ 550 h 550"/>
                      <a:gd name="T2" fmla="*/ 0 w 13"/>
                      <a:gd name="T3" fmla="*/ 0 h 550"/>
                      <a:gd name="T4" fmla="*/ 13 w 13"/>
                      <a:gd name="T5" fmla="*/ 0 h 5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" h="550">
                        <a:moveTo>
                          <a:pt x="0" y="550"/>
                        </a:moveTo>
                        <a:lnTo>
                          <a:pt x="0" y="0"/>
                        </a:lnTo>
                        <a:lnTo>
                          <a:pt x="1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4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163" y="-85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2731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05" name="Freeform 2043"/>
                  <p:cNvSpPr>
                    <a:spLocks/>
                  </p:cNvSpPr>
                  <p:nvPr/>
                </p:nvSpPr>
                <p:spPr bwMode="auto">
                  <a:xfrm>
                    <a:off x="1832" y="-8469"/>
                    <a:ext cx="328" cy="51"/>
                  </a:xfrm>
                  <a:custGeom>
                    <a:avLst/>
                    <a:gdLst>
                      <a:gd name="T0" fmla="*/ 0 w 328"/>
                      <a:gd name="T1" fmla="*/ 51 h 51"/>
                      <a:gd name="T2" fmla="*/ 0 w 328"/>
                      <a:gd name="T3" fmla="*/ 0 h 51"/>
                      <a:gd name="T4" fmla="*/ 328 w 32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2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32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6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1874" y="-84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4164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07" name="Freeform 2045"/>
                  <p:cNvSpPr>
                    <a:spLocks/>
                  </p:cNvSpPr>
                  <p:nvPr/>
                </p:nvSpPr>
                <p:spPr bwMode="auto">
                  <a:xfrm>
                    <a:off x="1832" y="-8412"/>
                    <a:ext cx="39" cy="51"/>
                  </a:xfrm>
                  <a:custGeom>
                    <a:avLst/>
                    <a:gdLst>
                      <a:gd name="T0" fmla="*/ 0 w 39"/>
                      <a:gd name="T1" fmla="*/ 0 h 51"/>
                      <a:gd name="T2" fmla="*/ 0 w 39"/>
                      <a:gd name="T3" fmla="*/ 51 h 51"/>
                      <a:gd name="T4" fmla="*/ 39 w 3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3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8" name="Freeform 2046"/>
                  <p:cNvSpPr>
                    <a:spLocks/>
                  </p:cNvSpPr>
                  <p:nvPr/>
                </p:nvSpPr>
                <p:spPr bwMode="auto">
                  <a:xfrm>
                    <a:off x="1763" y="-8415"/>
                    <a:ext cx="69" cy="105"/>
                  </a:xfrm>
                  <a:custGeom>
                    <a:avLst/>
                    <a:gdLst>
                      <a:gd name="T0" fmla="*/ 0 w 69"/>
                      <a:gd name="T1" fmla="*/ 105 h 105"/>
                      <a:gd name="T2" fmla="*/ 0 w 69"/>
                      <a:gd name="T3" fmla="*/ 0 h 105"/>
                      <a:gd name="T4" fmla="*/ 69 w 69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9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6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9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2033" y="-83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3977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10" name="Freeform 2048"/>
                  <p:cNvSpPr>
                    <a:spLocks/>
                  </p:cNvSpPr>
                  <p:nvPr/>
                </p:nvSpPr>
                <p:spPr bwMode="auto">
                  <a:xfrm>
                    <a:off x="1823" y="-8253"/>
                    <a:ext cx="207" cy="51"/>
                  </a:xfrm>
                  <a:custGeom>
                    <a:avLst/>
                    <a:gdLst>
                      <a:gd name="T0" fmla="*/ 0 w 207"/>
                      <a:gd name="T1" fmla="*/ 51 h 51"/>
                      <a:gd name="T2" fmla="*/ 0 w 207"/>
                      <a:gd name="T3" fmla="*/ 0 h 51"/>
                      <a:gd name="T4" fmla="*/ 207 w 20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0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11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988" y="-81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3094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12" name="Freeform 2050"/>
                  <p:cNvSpPr>
                    <a:spLocks/>
                  </p:cNvSpPr>
                  <p:nvPr/>
                </p:nvSpPr>
                <p:spPr bwMode="auto">
                  <a:xfrm>
                    <a:off x="1823" y="-8196"/>
                    <a:ext cx="162" cy="51"/>
                  </a:xfrm>
                  <a:custGeom>
                    <a:avLst/>
                    <a:gdLst>
                      <a:gd name="T0" fmla="*/ 0 w 162"/>
                      <a:gd name="T1" fmla="*/ 0 h 51"/>
                      <a:gd name="T2" fmla="*/ 0 w 162"/>
                      <a:gd name="T3" fmla="*/ 51 h 51"/>
                      <a:gd name="T4" fmla="*/ 162 w 16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6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13" name="Freeform 2051"/>
                  <p:cNvSpPr>
                    <a:spLocks/>
                  </p:cNvSpPr>
                  <p:nvPr/>
                </p:nvSpPr>
                <p:spPr bwMode="auto">
                  <a:xfrm>
                    <a:off x="1763" y="-8304"/>
                    <a:ext cx="60" cy="105"/>
                  </a:xfrm>
                  <a:custGeom>
                    <a:avLst/>
                    <a:gdLst>
                      <a:gd name="T0" fmla="*/ 0 w 60"/>
                      <a:gd name="T1" fmla="*/ 0 h 105"/>
                      <a:gd name="T2" fmla="*/ 0 w 60"/>
                      <a:gd name="T3" fmla="*/ 105 h 105"/>
                      <a:gd name="T4" fmla="*/ 60 w 60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60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14" name="Freeform 2052"/>
                  <p:cNvSpPr>
                    <a:spLocks/>
                  </p:cNvSpPr>
                  <p:nvPr/>
                </p:nvSpPr>
                <p:spPr bwMode="auto">
                  <a:xfrm>
                    <a:off x="1724" y="-8307"/>
                    <a:ext cx="39" cy="172"/>
                  </a:xfrm>
                  <a:custGeom>
                    <a:avLst/>
                    <a:gdLst>
                      <a:gd name="T0" fmla="*/ 0 w 39"/>
                      <a:gd name="T1" fmla="*/ 172 h 172"/>
                      <a:gd name="T2" fmla="*/ 0 w 39"/>
                      <a:gd name="T3" fmla="*/ 0 h 172"/>
                      <a:gd name="T4" fmla="*/ 39 w 39"/>
                      <a:gd name="T5" fmla="*/ 0 h 1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172">
                        <a:moveTo>
                          <a:pt x="0" y="172"/>
                        </a:moveTo>
                        <a:lnTo>
                          <a:pt x="0" y="0"/>
                        </a:lnTo>
                        <a:lnTo>
                          <a:pt x="3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15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1836" y="-80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4298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16" name="Freeform 2054"/>
                  <p:cNvSpPr>
                    <a:spLocks/>
                  </p:cNvSpPr>
                  <p:nvPr/>
                </p:nvSpPr>
                <p:spPr bwMode="auto">
                  <a:xfrm>
                    <a:off x="1748" y="-8037"/>
                    <a:ext cx="85" cy="78"/>
                  </a:xfrm>
                  <a:custGeom>
                    <a:avLst/>
                    <a:gdLst>
                      <a:gd name="T0" fmla="*/ 0 w 85"/>
                      <a:gd name="T1" fmla="*/ 78 h 78"/>
                      <a:gd name="T2" fmla="*/ 0 w 85"/>
                      <a:gd name="T3" fmla="*/ 0 h 78"/>
                      <a:gd name="T4" fmla="*/ 85 w 85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5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8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17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1917" y="-79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4931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18" name="Freeform 2056"/>
                  <p:cNvSpPr>
                    <a:spLocks/>
                  </p:cNvSpPr>
                  <p:nvPr/>
                </p:nvSpPr>
                <p:spPr bwMode="auto">
                  <a:xfrm>
                    <a:off x="1784" y="-7929"/>
                    <a:ext cx="130" cy="51"/>
                  </a:xfrm>
                  <a:custGeom>
                    <a:avLst/>
                    <a:gdLst>
                      <a:gd name="T0" fmla="*/ 0 w 130"/>
                      <a:gd name="T1" fmla="*/ 51 h 51"/>
                      <a:gd name="T2" fmla="*/ 0 w 130"/>
                      <a:gd name="T3" fmla="*/ 0 h 51"/>
                      <a:gd name="T4" fmla="*/ 130 w 130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0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3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19" name="Rectangle 2057"/>
                  <p:cNvSpPr>
                    <a:spLocks noChangeArrowheads="1"/>
                  </p:cNvSpPr>
                  <p:nvPr/>
                </p:nvSpPr>
                <p:spPr bwMode="auto">
                  <a:xfrm>
                    <a:off x="2025" y="-78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3030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20" name="Freeform 2058"/>
                  <p:cNvSpPr>
                    <a:spLocks/>
                  </p:cNvSpPr>
                  <p:nvPr/>
                </p:nvSpPr>
                <p:spPr bwMode="auto">
                  <a:xfrm>
                    <a:off x="1784" y="-7872"/>
                    <a:ext cx="238" cy="51"/>
                  </a:xfrm>
                  <a:custGeom>
                    <a:avLst/>
                    <a:gdLst>
                      <a:gd name="T0" fmla="*/ 0 w 238"/>
                      <a:gd name="T1" fmla="*/ 0 h 51"/>
                      <a:gd name="T2" fmla="*/ 0 w 238"/>
                      <a:gd name="T3" fmla="*/ 51 h 51"/>
                      <a:gd name="T4" fmla="*/ 238 w 238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8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38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21" name="Freeform 2059"/>
                  <p:cNvSpPr>
                    <a:spLocks/>
                  </p:cNvSpPr>
                  <p:nvPr/>
                </p:nvSpPr>
                <p:spPr bwMode="auto">
                  <a:xfrm>
                    <a:off x="1748" y="-7953"/>
                    <a:ext cx="36" cy="78"/>
                  </a:xfrm>
                  <a:custGeom>
                    <a:avLst/>
                    <a:gdLst>
                      <a:gd name="T0" fmla="*/ 0 w 36"/>
                      <a:gd name="T1" fmla="*/ 0 h 78"/>
                      <a:gd name="T2" fmla="*/ 0 w 36"/>
                      <a:gd name="T3" fmla="*/ 78 h 78"/>
                      <a:gd name="T4" fmla="*/ 36 w 36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6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22" name="Freeform 2060"/>
                  <p:cNvSpPr>
                    <a:spLocks/>
                  </p:cNvSpPr>
                  <p:nvPr/>
                </p:nvSpPr>
                <p:spPr bwMode="auto">
                  <a:xfrm>
                    <a:off x="1724" y="-8129"/>
                    <a:ext cx="24" cy="173"/>
                  </a:xfrm>
                  <a:custGeom>
                    <a:avLst/>
                    <a:gdLst>
                      <a:gd name="T0" fmla="*/ 0 w 24"/>
                      <a:gd name="T1" fmla="*/ 0 h 173"/>
                      <a:gd name="T2" fmla="*/ 0 w 24"/>
                      <a:gd name="T3" fmla="*/ 173 h 173"/>
                      <a:gd name="T4" fmla="*/ 24 w 24"/>
                      <a:gd name="T5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" h="173">
                        <a:moveTo>
                          <a:pt x="0" y="0"/>
                        </a:moveTo>
                        <a:lnTo>
                          <a:pt x="0" y="173"/>
                        </a:lnTo>
                        <a:lnTo>
                          <a:pt x="24" y="17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23" name="Freeform 2061"/>
                  <p:cNvSpPr>
                    <a:spLocks/>
                  </p:cNvSpPr>
                  <p:nvPr/>
                </p:nvSpPr>
                <p:spPr bwMode="auto">
                  <a:xfrm>
                    <a:off x="1644" y="-8132"/>
                    <a:ext cx="80" cy="476"/>
                  </a:xfrm>
                  <a:custGeom>
                    <a:avLst/>
                    <a:gdLst>
                      <a:gd name="T0" fmla="*/ 0 w 80"/>
                      <a:gd name="T1" fmla="*/ 476 h 476"/>
                      <a:gd name="T2" fmla="*/ 0 w 80"/>
                      <a:gd name="T3" fmla="*/ 0 h 476"/>
                      <a:gd name="T4" fmla="*/ 80 w 80"/>
                      <a:gd name="T5" fmla="*/ 0 h 4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0" h="476">
                        <a:moveTo>
                          <a:pt x="0" y="476"/>
                        </a:moveTo>
                        <a:lnTo>
                          <a:pt x="0" y="0"/>
                        </a:lnTo>
                        <a:lnTo>
                          <a:pt x="8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24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1811" y="-7762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165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25" name="Freeform 2063"/>
                  <p:cNvSpPr>
                    <a:spLocks/>
                  </p:cNvSpPr>
                  <p:nvPr/>
                </p:nvSpPr>
                <p:spPr bwMode="auto">
                  <a:xfrm>
                    <a:off x="1733" y="-7713"/>
                    <a:ext cx="75" cy="51"/>
                  </a:xfrm>
                  <a:custGeom>
                    <a:avLst/>
                    <a:gdLst>
                      <a:gd name="T0" fmla="*/ 0 w 75"/>
                      <a:gd name="T1" fmla="*/ 51 h 51"/>
                      <a:gd name="T2" fmla="*/ 0 w 75"/>
                      <a:gd name="T3" fmla="*/ 0 h 51"/>
                      <a:gd name="T4" fmla="*/ 75 w 75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5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7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26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1905" y="-7654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736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27" name="Freeform 2065"/>
                  <p:cNvSpPr>
                    <a:spLocks/>
                  </p:cNvSpPr>
                  <p:nvPr/>
                </p:nvSpPr>
                <p:spPr bwMode="auto">
                  <a:xfrm>
                    <a:off x="1733" y="-7656"/>
                    <a:ext cx="169" cy="51"/>
                  </a:xfrm>
                  <a:custGeom>
                    <a:avLst/>
                    <a:gdLst>
                      <a:gd name="T0" fmla="*/ 0 w 169"/>
                      <a:gd name="T1" fmla="*/ 0 h 51"/>
                      <a:gd name="T2" fmla="*/ 0 w 169"/>
                      <a:gd name="T3" fmla="*/ 51 h 51"/>
                      <a:gd name="T4" fmla="*/ 169 w 16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6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28" name="Freeform 2066"/>
                  <p:cNvSpPr>
                    <a:spLocks/>
                  </p:cNvSpPr>
                  <p:nvPr/>
                </p:nvSpPr>
                <p:spPr bwMode="auto">
                  <a:xfrm>
                    <a:off x="1670" y="-7659"/>
                    <a:ext cx="63" cy="483"/>
                  </a:xfrm>
                  <a:custGeom>
                    <a:avLst/>
                    <a:gdLst>
                      <a:gd name="T0" fmla="*/ 0 w 63"/>
                      <a:gd name="T1" fmla="*/ 483 h 483"/>
                      <a:gd name="T2" fmla="*/ 0 w 63"/>
                      <a:gd name="T3" fmla="*/ 0 h 483"/>
                      <a:gd name="T4" fmla="*/ 63 w 63"/>
                      <a:gd name="T5" fmla="*/ 0 h 4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3" h="483">
                        <a:moveTo>
                          <a:pt x="0" y="483"/>
                        </a:moveTo>
                        <a:lnTo>
                          <a:pt x="0" y="0"/>
                        </a:lnTo>
                        <a:lnTo>
                          <a:pt x="6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29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1802" y="-75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2103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30" name="Freeform 2068"/>
                  <p:cNvSpPr>
                    <a:spLocks/>
                  </p:cNvSpPr>
                  <p:nvPr/>
                </p:nvSpPr>
                <p:spPr bwMode="auto">
                  <a:xfrm>
                    <a:off x="1799" y="-7497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31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802" y="-74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6299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32" name="Freeform 2070"/>
                  <p:cNvSpPr>
                    <a:spLocks/>
                  </p:cNvSpPr>
                  <p:nvPr/>
                </p:nvSpPr>
                <p:spPr bwMode="auto">
                  <a:xfrm>
                    <a:off x="1799" y="-744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33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02" y="-73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5429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34" name="Freeform 2072"/>
                  <p:cNvSpPr>
                    <a:spLocks/>
                  </p:cNvSpPr>
                  <p:nvPr/>
                </p:nvSpPr>
                <p:spPr bwMode="auto">
                  <a:xfrm>
                    <a:off x="1799" y="-7386"/>
                    <a:ext cx="0" cy="105"/>
                  </a:xfrm>
                  <a:custGeom>
                    <a:avLst/>
                    <a:gdLst>
                      <a:gd name="T0" fmla="*/ 0 h 105"/>
                      <a:gd name="T1" fmla="*/ 105 h 105"/>
                      <a:gd name="T2" fmla="*/ 105 h 105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0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35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1802" y="-72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1704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36" name="Freeform 2074"/>
                  <p:cNvSpPr>
                    <a:spLocks/>
                  </p:cNvSpPr>
                  <p:nvPr/>
                </p:nvSpPr>
                <p:spPr bwMode="auto">
                  <a:xfrm>
                    <a:off x="1799" y="-7332"/>
                    <a:ext cx="0" cy="159"/>
                  </a:xfrm>
                  <a:custGeom>
                    <a:avLst/>
                    <a:gdLst>
                      <a:gd name="T0" fmla="*/ 0 h 159"/>
                      <a:gd name="T1" fmla="*/ 159 h 159"/>
                      <a:gd name="T2" fmla="*/ 159 h 159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159">
                        <a:moveTo>
                          <a:pt x="0" y="0"/>
                        </a:moveTo>
                        <a:lnTo>
                          <a:pt x="0" y="159"/>
                        </a:lnTo>
                        <a:lnTo>
                          <a:pt x="0" y="15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37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1802" y="-71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4228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38" name="Freeform 2076"/>
                  <p:cNvSpPr>
                    <a:spLocks/>
                  </p:cNvSpPr>
                  <p:nvPr/>
                </p:nvSpPr>
                <p:spPr bwMode="auto">
                  <a:xfrm>
                    <a:off x="1799" y="-7278"/>
                    <a:ext cx="0" cy="213"/>
                  </a:xfrm>
                  <a:custGeom>
                    <a:avLst/>
                    <a:gdLst>
                      <a:gd name="T0" fmla="*/ 0 h 213"/>
                      <a:gd name="T1" fmla="*/ 213 h 213"/>
                      <a:gd name="T2" fmla="*/ 213 h 213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213">
                        <a:moveTo>
                          <a:pt x="0" y="0"/>
                        </a:moveTo>
                        <a:lnTo>
                          <a:pt x="0" y="213"/>
                        </a:lnTo>
                        <a:lnTo>
                          <a:pt x="0" y="21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39" name="Line 2077"/>
                  <p:cNvSpPr>
                    <a:spLocks noChangeShapeType="1"/>
                  </p:cNvSpPr>
                  <p:nvPr/>
                </p:nvSpPr>
                <p:spPr bwMode="auto">
                  <a:xfrm>
                    <a:off x="1799" y="-7497"/>
                    <a:ext cx="0" cy="213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40" name="Freeform 2078"/>
                  <p:cNvSpPr>
                    <a:spLocks/>
                  </p:cNvSpPr>
                  <p:nvPr/>
                </p:nvSpPr>
                <p:spPr bwMode="auto">
                  <a:xfrm>
                    <a:off x="1740" y="-7281"/>
                    <a:ext cx="59" cy="159"/>
                  </a:xfrm>
                  <a:custGeom>
                    <a:avLst/>
                    <a:gdLst>
                      <a:gd name="T0" fmla="*/ 0 w 59"/>
                      <a:gd name="T1" fmla="*/ 159 h 159"/>
                      <a:gd name="T2" fmla="*/ 0 w 59"/>
                      <a:gd name="T3" fmla="*/ 0 h 159"/>
                      <a:gd name="T4" fmla="*/ 59 w 59"/>
                      <a:gd name="T5" fmla="*/ 0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59">
                        <a:moveTo>
                          <a:pt x="0" y="159"/>
                        </a:moveTo>
                        <a:lnTo>
                          <a:pt x="0" y="0"/>
                        </a:lnTo>
                        <a:lnTo>
                          <a:pt x="5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41" name="Rectangle 2079"/>
                  <p:cNvSpPr>
                    <a:spLocks noChangeArrowheads="1"/>
                  </p:cNvSpPr>
                  <p:nvPr/>
                </p:nvSpPr>
                <p:spPr bwMode="auto">
                  <a:xfrm>
                    <a:off x="1805" y="-70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1419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42" name="Freeform 2080"/>
                  <p:cNvSpPr>
                    <a:spLocks/>
                  </p:cNvSpPr>
                  <p:nvPr/>
                </p:nvSpPr>
                <p:spPr bwMode="auto">
                  <a:xfrm>
                    <a:off x="1740" y="-7116"/>
                    <a:ext cx="62" cy="159"/>
                  </a:xfrm>
                  <a:custGeom>
                    <a:avLst/>
                    <a:gdLst>
                      <a:gd name="T0" fmla="*/ 0 w 62"/>
                      <a:gd name="T1" fmla="*/ 0 h 159"/>
                      <a:gd name="T2" fmla="*/ 0 w 62"/>
                      <a:gd name="T3" fmla="*/ 159 h 159"/>
                      <a:gd name="T4" fmla="*/ 62 w 62"/>
                      <a:gd name="T5" fmla="*/ 159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2" h="159">
                        <a:moveTo>
                          <a:pt x="0" y="0"/>
                        </a:moveTo>
                        <a:lnTo>
                          <a:pt x="0" y="159"/>
                        </a:lnTo>
                        <a:lnTo>
                          <a:pt x="62" y="15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43" name="Freeform 2081"/>
                  <p:cNvSpPr>
                    <a:spLocks/>
                  </p:cNvSpPr>
                  <p:nvPr/>
                </p:nvSpPr>
                <p:spPr bwMode="auto">
                  <a:xfrm>
                    <a:off x="1739" y="-7119"/>
                    <a:ext cx="1" cy="132"/>
                  </a:xfrm>
                  <a:custGeom>
                    <a:avLst/>
                    <a:gdLst>
                      <a:gd name="T0" fmla="*/ 0 w 1"/>
                      <a:gd name="T1" fmla="*/ 132 h 132"/>
                      <a:gd name="T2" fmla="*/ 0 w 1"/>
                      <a:gd name="T3" fmla="*/ 0 h 132"/>
                      <a:gd name="T4" fmla="*/ 1 w 1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44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923" y="-68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4236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45" name="Freeform 2083"/>
                  <p:cNvSpPr>
                    <a:spLocks/>
                  </p:cNvSpPr>
                  <p:nvPr/>
                </p:nvSpPr>
                <p:spPr bwMode="auto">
                  <a:xfrm>
                    <a:off x="1739" y="-6981"/>
                    <a:ext cx="181" cy="132"/>
                  </a:xfrm>
                  <a:custGeom>
                    <a:avLst/>
                    <a:gdLst>
                      <a:gd name="T0" fmla="*/ 0 w 181"/>
                      <a:gd name="T1" fmla="*/ 0 h 132"/>
                      <a:gd name="T2" fmla="*/ 0 w 181"/>
                      <a:gd name="T3" fmla="*/ 132 h 132"/>
                      <a:gd name="T4" fmla="*/ 181 w 181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1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181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46" name="Freeform 2084"/>
                  <p:cNvSpPr>
                    <a:spLocks/>
                  </p:cNvSpPr>
                  <p:nvPr/>
                </p:nvSpPr>
                <p:spPr bwMode="auto">
                  <a:xfrm>
                    <a:off x="1704" y="-6984"/>
                    <a:ext cx="35" cy="294"/>
                  </a:xfrm>
                  <a:custGeom>
                    <a:avLst/>
                    <a:gdLst>
                      <a:gd name="T0" fmla="*/ 0 w 35"/>
                      <a:gd name="T1" fmla="*/ 294 h 294"/>
                      <a:gd name="T2" fmla="*/ 0 w 35"/>
                      <a:gd name="T3" fmla="*/ 0 h 294"/>
                      <a:gd name="T4" fmla="*/ 35 w 35"/>
                      <a:gd name="T5" fmla="*/ 0 h 2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5" h="294">
                        <a:moveTo>
                          <a:pt x="0" y="294"/>
                        </a:moveTo>
                        <a:lnTo>
                          <a:pt x="0" y="0"/>
                        </a:lnTo>
                        <a:lnTo>
                          <a:pt x="3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47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1884" y="-67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3388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48" name="Freeform 2086"/>
                  <p:cNvSpPr>
                    <a:spLocks/>
                  </p:cNvSpPr>
                  <p:nvPr/>
                </p:nvSpPr>
                <p:spPr bwMode="auto">
                  <a:xfrm>
                    <a:off x="1809" y="-6741"/>
                    <a:ext cx="72" cy="51"/>
                  </a:xfrm>
                  <a:custGeom>
                    <a:avLst/>
                    <a:gdLst>
                      <a:gd name="T0" fmla="*/ 0 w 72"/>
                      <a:gd name="T1" fmla="*/ 51 h 51"/>
                      <a:gd name="T2" fmla="*/ 0 w 72"/>
                      <a:gd name="T3" fmla="*/ 0 h 51"/>
                      <a:gd name="T4" fmla="*/ 72 w 7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7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49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1862" y="-66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5794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50" name="Freeform 2088"/>
                  <p:cNvSpPr>
                    <a:spLocks/>
                  </p:cNvSpPr>
                  <p:nvPr/>
                </p:nvSpPr>
                <p:spPr bwMode="auto">
                  <a:xfrm>
                    <a:off x="1809" y="-6684"/>
                    <a:ext cx="50" cy="51"/>
                  </a:xfrm>
                  <a:custGeom>
                    <a:avLst/>
                    <a:gdLst>
                      <a:gd name="T0" fmla="*/ 0 w 50"/>
                      <a:gd name="T1" fmla="*/ 0 h 51"/>
                      <a:gd name="T2" fmla="*/ 0 w 50"/>
                      <a:gd name="T3" fmla="*/ 51 h 51"/>
                      <a:gd name="T4" fmla="*/ 50 w 5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5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51" name="Freeform 2089"/>
                  <p:cNvSpPr>
                    <a:spLocks/>
                  </p:cNvSpPr>
                  <p:nvPr/>
                </p:nvSpPr>
                <p:spPr bwMode="auto">
                  <a:xfrm>
                    <a:off x="1772" y="-6687"/>
                    <a:ext cx="37" cy="78"/>
                  </a:xfrm>
                  <a:custGeom>
                    <a:avLst/>
                    <a:gdLst>
                      <a:gd name="T0" fmla="*/ 0 w 37"/>
                      <a:gd name="T1" fmla="*/ 78 h 78"/>
                      <a:gd name="T2" fmla="*/ 0 w 37"/>
                      <a:gd name="T3" fmla="*/ 0 h 78"/>
                      <a:gd name="T4" fmla="*/ 37 w 37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7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3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52" name="Rectangle 2090"/>
                  <p:cNvSpPr>
                    <a:spLocks noChangeArrowheads="1"/>
                  </p:cNvSpPr>
                  <p:nvPr/>
                </p:nvSpPr>
                <p:spPr bwMode="auto">
                  <a:xfrm>
                    <a:off x="1860" y="-65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1026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53" name="Freeform 2091"/>
                  <p:cNvSpPr>
                    <a:spLocks/>
                  </p:cNvSpPr>
                  <p:nvPr/>
                </p:nvSpPr>
                <p:spPr bwMode="auto">
                  <a:xfrm>
                    <a:off x="1772" y="-6603"/>
                    <a:ext cx="85" cy="78"/>
                  </a:xfrm>
                  <a:custGeom>
                    <a:avLst/>
                    <a:gdLst>
                      <a:gd name="T0" fmla="*/ 0 w 85"/>
                      <a:gd name="T1" fmla="*/ 0 h 78"/>
                      <a:gd name="T2" fmla="*/ 0 w 85"/>
                      <a:gd name="T3" fmla="*/ 78 h 78"/>
                      <a:gd name="T4" fmla="*/ 85 w 85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5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85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54" name="Freeform 2092"/>
                  <p:cNvSpPr>
                    <a:spLocks/>
                  </p:cNvSpPr>
                  <p:nvPr/>
                </p:nvSpPr>
                <p:spPr bwMode="auto">
                  <a:xfrm>
                    <a:off x="1710" y="-6606"/>
                    <a:ext cx="62" cy="213"/>
                  </a:xfrm>
                  <a:custGeom>
                    <a:avLst/>
                    <a:gdLst>
                      <a:gd name="T0" fmla="*/ 0 w 62"/>
                      <a:gd name="T1" fmla="*/ 213 h 213"/>
                      <a:gd name="T2" fmla="*/ 0 w 62"/>
                      <a:gd name="T3" fmla="*/ 0 h 213"/>
                      <a:gd name="T4" fmla="*/ 62 w 62"/>
                      <a:gd name="T5" fmla="*/ 0 h 2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2" h="213">
                        <a:moveTo>
                          <a:pt x="0" y="213"/>
                        </a:moveTo>
                        <a:lnTo>
                          <a:pt x="0" y="0"/>
                        </a:lnTo>
                        <a:lnTo>
                          <a:pt x="6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55" name="Rectangle 2093"/>
                  <p:cNvSpPr>
                    <a:spLocks noChangeArrowheads="1"/>
                  </p:cNvSpPr>
                  <p:nvPr/>
                </p:nvSpPr>
                <p:spPr bwMode="auto">
                  <a:xfrm>
                    <a:off x="1934" y="-64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6247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56" name="Freeform 2094"/>
                  <p:cNvSpPr>
                    <a:spLocks/>
                  </p:cNvSpPr>
                  <p:nvPr/>
                </p:nvSpPr>
                <p:spPr bwMode="auto">
                  <a:xfrm>
                    <a:off x="1772" y="-6417"/>
                    <a:ext cx="159" cy="51"/>
                  </a:xfrm>
                  <a:custGeom>
                    <a:avLst/>
                    <a:gdLst>
                      <a:gd name="T0" fmla="*/ 0 w 159"/>
                      <a:gd name="T1" fmla="*/ 51 h 51"/>
                      <a:gd name="T2" fmla="*/ 0 w 159"/>
                      <a:gd name="T3" fmla="*/ 0 h 51"/>
                      <a:gd name="T4" fmla="*/ 159 w 15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5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57" name="Rectangle 2095"/>
                  <p:cNvSpPr>
                    <a:spLocks noChangeArrowheads="1"/>
                  </p:cNvSpPr>
                  <p:nvPr/>
                </p:nvSpPr>
                <p:spPr bwMode="auto">
                  <a:xfrm>
                    <a:off x="1860" y="-63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5933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58" name="Freeform 2096"/>
                  <p:cNvSpPr>
                    <a:spLocks/>
                  </p:cNvSpPr>
                  <p:nvPr/>
                </p:nvSpPr>
                <p:spPr bwMode="auto">
                  <a:xfrm>
                    <a:off x="1772" y="-6360"/>
                    <a:ext cx="85" cy="51"/>
                  </a:xfrm>
                  <a:custGeom>
                    <a:avLst/>
                    <a:gdLst>
                      <a:gd name="T0" fmla="*/ 0 w 85"/>
                      <a:gd name="T1" fmla="*/ 0 h 51"/>
                      <a:gd name="T2" fmla="*/ 0 w 85"/>
                      <a:gd name="T3" fmla="*/ 51 h 51"/>
                      <a:gd name="T4" fmla="*/ 85 w 85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5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85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59" name="Freeform 2097"/>
                  <p:cNvSpPr>
                    <a:spLocks/>
                  </p:cNvSpPr>
                  <p:nvPr/>
                </p:nvSpPr>
                <p:spPr bwMode="auto">
                  <a:xfrm>
                    <a:off x="1742" y="-6363"/>
                    <a:ext cx="30" cy="186"/>
                  </a:xfrm>
                  <a:custGeom>
                    <a:avLst/>
                    <a:gdLst>
                      <a:gd name="T0" fmla="*/ 0 w 30"/>
                      <a:gd name="T1" fmla="*/ 186 h 186"/>
                      <a:gd name="T2" fmla="*/ 0 w 30"/>
                      <a:gd name="T3" fmla="*/ 0 h 186"/>
                      <a:gd name="T4" fmla="*/ 30 w 30"/>
                      <a:gd name="T5" fmla="*/ 0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" h="186">
                        <a:moveTo>
                          <a:pt x="0" y="186"/>
                        </a:moveTo>
                        <a:lnTo>
                          <a:pt x="0" y="0"/>
                        </a:lnTo>
                        <a:lnTo>
                          <a:pt x="3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60" name="Rectangle 2098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-6250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354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61" name="Freeform 2099"/>
                  <p:cNvSpPr>
                    <a:spLocks/>
                  </p:cNvSpPr>
                  <p:nvPr/>
                </p:nvSpPr>
                <p:spPr bwMode="auto">
                  <a:xfrm>
                    <a:off x="1773" y="-6201"/>
                    <a:ext cx="0" cy="213"/>
                  </a:xfrm>
                  <a:custGeom>
                    <a:avLst/>
                    <a:gdLst>
                      <a:gd name="T0" fmla="*/ 213 h 213"/>
                      <a:gd name="T1" fmla="*/ 0 h 213"/>
                      <a:gd name="T2" fmla="*/ 0 h 213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213">
                        <a:moveTo>
                          <a:pt x="0" y="213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62" name="Rectangle 2100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-6142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333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63" name="Freeform 2101"/>
                  <p:cNvSpPr>
                    <a:spLocks/>
                  </p:cNvSpPr>
                  <p:nvPr/>
                </p:nvSpPr>
                <p:spPr bwMode="auto">
                  <a:xfrm>
                    <a:off x="1773" y="-6093"/>
                    <a:ext cx="0" cy="159"/>
                  </a:xfrm>
                  <a:custGeom>
                    <a:avLst/>
                    <a:gdLst>
                      <a:gd name="T0" fmla="*/ 159 h 159"/>
                      <a:gd name="T1" fmla="*/ 0 h 159"/>
                      <a:gd name="T2" fmla="*/ 0 h 159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159">
                        <a:moveTo>
                          <a:pt x="0" y="159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64" name="Rectangle 2102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-6034"/>
                    <a:ext cx="1751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CP001322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Desulfatibacillum alkenivorans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AK-01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65" name="Freeform 2103"/>
                  <p:cNvSpPr>
                    <a:spLocks/>
                  </p:cNvSpPr>
                  <p:nvPr/>
                </p:nvSpPr>
                <p:spPr bwMode="auto">
                  <a:xfrm>
                    <a:off x="1773" y="-5985"/>
                    <a:ext cx="0" cy="105"/>
                  </a:xfrm>
                  <a:custGeom>
                    <a:avLst/>
                    <a:gdLst>
                      <a:gd name="T0" fmla="*/ 105 h 105"/>
                      <a:gd name="T1" fmla="*/ 0 h 105"/>
                      <a:gd name="T2" fmla="*/ 0 h 105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66" name="Rectangle 2104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-59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1456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67" name="Freeform 2105"/>
                  <p:cNvSpPr>
                    <a:spLocks/>
                  </p:cNvSpPr>
                  <p:nvPr/>
                </p:nvSpPr>
                <p:spPr bwMode="auto">
                  <a:xfrm>
                    <a:off x="1773" y="-5877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68" name="Rectangle 2106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-5818"/>
                    <a:ext cx="288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69" name="Freeform 2107"/>
                  <p:cNvSpPr>
                    <a:spLocks/>
                  </p:cNvSpPr>
                  <p:nvPr/>
                </p:nvSpPr>
                <p:spPr bwMode="auto">
                  <a:xfrm>
                    <a:off x="1773" y="-582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70" name="Line 2108"/>
                  <p:cNvSpPr>
                    <a:spLocks noChangeShapeType="1"/>
                  </p:cNvSpPr>
                  <p:nvPr/>
                </p:nvSpPr>
                <p:spPr bwMode="auto">
                  <a:xfrm>
                    <a:off x="1773" y="-5982"/>
                    <a:ext cx="0" cy="213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71" name="Freeform 2109"/>
                  <p:cNvSpPr>
                    <a:spLocks/>
                  </p:cNvSpPr>
                  <p:nvPr/>
                </p:nvSpPr>
                <p:spPr bwMode="auto">
                  <a:xfrm>
                    <a:off x="1742" y="-6171"/>
                    <a:ext cx="31" cy="186"/>
                  </a:xfrm>
                  <a:custGeom>
                    <a:avLst/>
                    <a:gdLst>
                      <a:gd name="T0" fmla="*/ 0 w 31"/>
                      <a:gd name="T1" fmla="*/ 0 h 186"/>
                      <a:gd name="T2" fmla="*/ 0 w 31"/>
                      <a:gd name="T3" fmla="*/ 186 h 186"/>
                      <a:gd name="T4" fmla="*/ 31 w 31"/>
                      <a:gd name="T5" fmla="*/ 186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186">
                        <a:moveTo>
                          <a:pt x="0" y="0"/>
                        </a:moveTo>
                        <a:lnTo>
                          <a:pt x="0" y="186"/>
                        </a:lnTo>
                        <a:lnTo>
                          <a:pt x="31" y="18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72" name="Freeform 2110"/>
                  <p:cNvSpPr>
                    <a:spLocks/>
                  </p:cNvSpPr>
                  <p:nvPr/>
                </p:nvSpPr>
                <p:spPr bwMode="auto">
                  <a:xfrm>
                    <a:off x="1710" y="-6387"/>
                    <a:ext cx="32" cy="213"/>
                  </a:xfrm>
                  <a:custGeom>
                    <a:avLst/>
                    <a:gdLst>
                      <a:gd name="T0" fmla="*/ 0 w 32"/>
                      <a:gd name="T1" fmla="*/ 0 h 213"/>
                      <a:gd name="T2" fmla="*/ 0 w 32"/>
                      <a:gd name="T3" fmla="*/ 213 h 213"/>
                      <a:gd name="T4" fmla="*/ 32 w 32"/>
                      <a:gd name="T5" fmla="*/ 213 h 2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2" h="213">
                        <a:moveTo>
                          <a:pt x="0" y="0"/>
                        </a:moveTo>
                        <a:lnTo>
                          <a:pt x="0" y="213"/>
                        </a:lnTo>
                        <a:lnTo>
                          <a:pt x="32" y="21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73" name="Freeform 2111"/>
                  <p:cNvSpPr>
                    <a:spLocks/>
                  </p:cNvSpPr>
                  <p:nvPr/>
                </p:nvSpPr>
                <p:spPr bwMode="auto">
                  <a:xfrm>
                    <a:off x="1704" y="-6684"/>
                    <a:ext cx="6" cy="294"/>
                  </a:xfrm>
                  <a:custGeom>
                    <a:avLst/>
                    <a:gdLst>
                      <a:gd name="T0" fmla="*/ 0 w 6"/>
                      <a:gd name="T1" fmla="*/ 0 h 294"/>
                      <a:gd name="T2" fmla="*/ 0 w 6"/>
                      <a:gd name="T3" fmla="*/ 294 h 294"/>
                      <a:gd name="T4" fmla="*/ 6 w 6"/>
                      <a:gd name="T5" fmla="*/ 294 h 2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" h="294">
                        <a:moveTo>
                          <a:pt x="0" y="0"/>
                        </a:moveTo>
                        <a:lnTo>
                          <a:pt x="0" y="294"/>
                        </a:lnTo>
                        <a:lnTo>
                          <a:pt x="6" y="29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74" name="Freeform 2112"/>
                  <p:cNvSpPr>
                    <a:spLocks/>
                  </p:cNvSpPr>
                  <p:nvPr/>
                </p:nvSpPr>
                <p:spPr bwMode="auto">
                  <a:xfrm>
                    <a:off x="1670" y="-7170"/>
                    <a:ext cx="34" cy="483"/>
                  </a:xfrm>
                  <a:custGeom>
                    <a:avLst/>
                    <a:gdLst>
                      <a:gd name="T0" fmla="*/ 0 w 34"/>
                      <a:gd name="T1" fmla="*/ 0 h 483"/>
                      <a:gd name="T2" fmla="*/ 0 w 34"/>
                      <a:gd name="T3" fmla="*/ 483 h 483"/>
                      <a:gd name="T4" fmla="*/ 34 w 34"/>
                      <a:gd name="T5" fmla="*/ 483 h 4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" h="483">
                        <a:moveTo>
                          <a:pt x="0" y="0"/>
                        </a:moveTo>
                        <a:lnTo>
                          <a:pt x="0" y="483"/>
                        </a:lnTo>
                        <a:lnTo>
                          <a:pt x="34" y="48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75" name="Freeform 2113"/>
                  <p:cNvSpPr>
                    <a:spLocks/>
                  </p:cNvSpPr>
                  <p:nvPr/>
                </p:nvSpPr>
                <p:spPr bwMode="auto">
                  <a:xfrm>
                    <a:off x="1644" y="-7650"/>
                    <a:ext cx="26" cy="477"/>
                  </a:xfrm>
                  <a:custGeom>
                    <a:avLst/>
                    <a:gdLst>
                      <a:gd name="T0" fmla="*/ 0 w 26"/>
                      <a:gd name="T1" fmla="*/ 0 h 477"/>
                      <a:gd name="T2" fmla="*/ 0 w 26"/>
                      <a:gd name="T3" fmla="*/ 477 h 477"/>
                      <a:gd name="T4" fmla="*/ 26 w 26"/>
                      <a:gd name="T5" fmla="*/ 477 h 4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" h="477">
                        <a:moveTo>
                          <a:pt x="0" y="0"/>
                        </a:moveTo>
                        <a:lnTo>
                          <a:pt x="0" y="477"/>
                        </a:lnTo>
                        <a:lnTo>
                          <a:pt x="26" y="47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76" name="Freeform 2114"/>
                  <p:cNvSpPr>
                    <a:spLocks/>
                  </p:cNvSpPr>
                  <p:nvPr/>
                </p:nvSpPr>
                <p:spPr bwMode="auto">
                  <a:xfrm>
                    <a:off x="1628" y="-8204"/>
                    <a:ext cx="16" cy="551"/>
                  </a:xfrm>
                  <a:custGeom>
                    <a:avLst/>
                    <a:gdLst>
                      <a:gd name="T0" fmla="*/ 0 w 16"/>
                      <a:gd name="T1" fmla="*/ 0 h 551"/>
                      <a:gd name="T2" fmla="*/ 0 w 16"/>
                      <a:gd name="T3" fmla="*/ 551 h 551"/>
                      <a:gd name="T4" fmla="*/ 16 w 16"/>
                      <a:gd name="T5" fmla="*/ 551 h 5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" h="551">
                        <a:moveTo>
                          <a:pt x="0" y="0"/>
                        </a:moveTo>
                        <a:lnTo>
                          <a:pt x="0" y="551"/>
                        </a:lnTo>
                        <a:lnTo>
                          <a:pt x="16" y="5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77" name="Freeform 2115"/>
                  <p:cNvSpPr>
                    <a:spLocks/>
                  </p:cNvSpPr>
                  <p:nvPr/>
                </p:nvSpPr>
                <p:spPr bwMode="auto">
                  <a:xfrm>
                    <a:off x="1619" y="-8945"/>
                    <a:ext cx="9" cy="738"/>
                  </a:xfrm>
                  <a:custGeom>
                    <a:avLst/>
                    <a:gdLst>
                      <a:gd name="T0" fmla="*/ 0 w 9"/>
                      <a:gd name="T1" fmla="*/ 0 h 738"/>
                      <a:gd name="T2" fmla="*/ 0 w 9"/>
                      <a:gd name="T3" fmla="*/ 738 h 738"/>
                      <a:gd name="T4" fmla="*/ 9 w 9"/>
                      <a:gd name="T5" fmla="*/ 738 h 7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" h="738">
                        <a:moveTo>
                          <a:pt x="0" y="0"/>
                        </a:moveTo>
                        <a:lnTo>
                          <a:pt x="0" y="738"/>
                        </a:lnTo>
                        <a:lnTo>
                          <a:pt x="9" y="73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78" name="Freeform 2116"/>
                  <p:cNvSpPr>
                    <a:spLocks/>
                  </p:cNvSpPr>
                  <p:nvPr/>
                </p:nvSpPr>
                <p:spPr bwMode="auto">
                  <a:xfrm>
                    <a:off x="1608" y="-10539"/>
                    <a:ext cx="11" cy="1591"/>
                  </a:xfrm>
                  <a:custGeom>
                    <a:avLst/>
                    <a:gdLst>
                      <a:gd name="T0" fmla="*/ 0 w 11"/>
                      <a:gd name="T1" fmla="*/ 0 h 1591"/>
                      <a:gd name="T2" fmla="*/ 0 w 11"/>
                      <a:gd name="T3" fmla="*/ 1591 h 1591"/>
                      <a:gd name="T4" fmla="*/ 11 w 11"/>
                      <a:gd name="T5" fmla="*/ 1591 h 15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" h="1591">
                        <a:moveTo>
                          <a:pt x="0" y="0"/>
                        </a:moveTo>
                        <a:lnTo>
                          <a:pt x="0" y="1591"/>
                        </a:lnTo>
                        <a:lnTo>
                          <a:pt x="11" y="159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79" name="Freeform 2117"/>
                  <p:cNvSpPr>
                    <a:spLocks/>
                  </p:cNvSpPr>
                  <p:nvPr/>
                </p:nvSpPr>
                <p:spPr bwMode="auto">
                  <a:xfrm>
                    <a:off x="1580" y="-11906"/>
                    <a:ext cx="28" cy="1364"/>
                  </a:xfrm>
                  <a:custGeom>
                    <a:avLst/>
                    <a:gdLst>
                      <a:gd name="T0" fmla="*/ 0 w 28"/>
                      <a:gd name="T1" fmla="*/ 0 h 1364"/>
                      <a:gd name="T2" fmla="*/ 0 w 28"/>
                      <a:gd name="T3" fmla="*/ 1364 h 1364"/>
                      <a:gd name="T4" fmla="*/ 28 w 28"/>
                      <a:gd name="T5" fmla="*/ 1364 h 13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8" h="1364">
                        <a:moveTo>
                          <a:pt x="0" y="0"/>
                        </a:moveTo>
                        <a:lnTo>
                          <a:pt x="0" y="1364"/>
                        </a:lnTo>
                        <a:lnTo>
                          <a:pt x="28" y="136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80" name="Freeform 2118"/>
                  <p:cNvSpPr>
                    <a:spLocks/>
                  </p:cNvSpPr>
                  <p:nvPr/>
                </p:nvSpPr>
                <p:spPr bwMode="auto">
                  <a:xfrm>
                    <a:off x="1538" y="-16058"/>
                    <a:ext cx="42" cy="4149"/>
                  </a:xfrm>
                  <a:custGeom>
                    <a:avLst/>
                    <a:gdLst>
                      <a:gd name="T0" fmla="*/ 0 w 42"/>
                      <a:gd name="T1" fmla="*/ 0 h 4149"/>
                      <a:gd name="T2" fmla="*/ 0 w 42"/>
                      <a:gd name="T3" fmla="*/ 4149 h 4149"/>
                      <a:gd name="T4" fmla="*/ 42 w 42"/>
                      <a:gd name="T5" fmla="*/ 4149 h 41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4149">
                        <a:moveTo>
                          <a:pt x="0" y="0"/>
                        </a:moveTo>
                        <a:lnTo>
                          <a:pt x="0" y="4149"/>
                        </a:lnTo>
                        <a:lnTo>
                          <a:pt x="42" y="414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81" name="Freeform 2119"/>
                  <p:cNvSpPr>
                    <a:spLocks/>
                  </p:cNvSpPr>
                  <p:nvPr/>
                </p:nvSpPr>
                <p:spPr bwMode="auto">
                  <a:xfrm>
                    <a:off x="1532" y="-16061"/>
                    <a:ext cx="6" cy="5244"/>
                  </a:xfrm>
                  <a:custGeom>
                    <a:avLst/>
                    <a:gdLst>
                      <a:gd name="T0" fmla="*/ 0 w 6"/>
                      <a:gd name="T1" fmla="*/ 5244 h 5244"/>
                      <a:gd name="T2" fmla="*/ 0 w 6"/>
                      <a:gd name="T3" fmla="*/ 0 h 5244"/>
                      <a:gd name="T4" fmla="*/ 6 w 6"/>
                      <a:gd name="T5" fmla="*/ 0 h 52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" h="5244">
                        <a:moveTo>
                          <a:pt x="0" y="5244"/>
                        </a:moveTo>
                        <a:lnTo>
                          <a:pt x="0" y="0"/>
                        </a:lnTo>
                        <a:lnTo>
                          <a:pt x="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82" name="Rectangle 2120"/>
                  <p:cNvSpPr>
                    <a:spLocks noChangeArrowheads="1"/>
                  </p:cNvSpPr>
                  <p:nvPr/>
                </p:nvSpPr>
                <p:spPr bwMode="auto">
                  <a:xfrm>
                    <a:off x="1689" y="-57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2381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83" name="Freeform 2121"/>
                  <p:cNvSpPr>
                    <a:spLocks/>
                  </p:cNvSpPr>
                  <p:nvPr/>
                </p:nvSpPr>
                <p:spPr bwMode="auto">
                  <a:xfrm>
                    <a:off x="1553" y="-5661"/>
                    <a:ext cx="133" cy="91"/>
                  </a:xfrm>
                  <a:custGeom>
                    <a:avLst/>
                    <a:gdLst>
                      <a:gd name="T0" fmla="*/ 0 w 133"/>
                      <a:gd name="T1" fmla="*/ 91 h 91"/>
                      <a:gd name="T2" fmla="*/ 0 w 133"/>
                      <a:gd name="T3" fmla="*/ 0 h 91"/>
                      <a:gd name="T4" fmla="*/ 133 w 133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3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13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84" name="Rectangle 2122"/>
                  <p:cNvSpPr>
                    <a:spLocks noChangeArrowheads="1"/>
                  </p:cNvSpPr>
                  <p:nvPr/>
                </p:nvSpPr>
                <p:spPr bwMode="auto">
                  <a:xfrm>
                    <a:off x="1665" y="-56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3766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85" name="Freeform 2123"/>
                  <p:cNvSpPr>
                    <a:spLocks/>
                  </p:cNvSpPr>
                  <p:nvPr/>
                </p:nvSpPr>
                <p:spPr bwMode="auto">
                  <a:xfrm>
                    <a:off x="1604" y="-5553"/>
                    <a:ext cx="58" cy="78"/>
                  </a:xfrm>
                  <a:custGeom>
                    <a:avLst/>
                    <a:gdLst>
                      <a:gd name="T0" fmla="*/ 0 w 58"/>
                      <a:gd name="T1" fmla="*/ 78 h 78"/>
                      <a:gd name="T2" fmla="*/ 0 w 58"/>
                      <a:gd name="T3" fmla="*/ 0 h 78"/>
                      <a:gd name="T4" fmla="*/ 58 w 58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5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86" name="Rectangle 2124"/>
                  <p:cNvSpPr>
                    <a:spLocks noChangeArrowheads="1"/>
                  </p:cNvSpPr>
                  <p:nvPr/>
                </p:nvSpPr>
                <p:spPr bwMode="auto">
                  <a:xfrm>
                    <a:off x="1703" y="-54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5018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87" name="Freeform 2125"/>
                  <p:cNvSpPr>
                    <a:spLocks/>
                  </p:cNvSpPr>
                  <p:nvPr/>
                </p:nvSpPr>
                <p:spPr bwMode="auto">
                  <a:xfrm>
                    <a:off x="1667" y="-5445"/>
                    <a:ext cx="33" cy="51"/>
                  </a:xfrm>
                  <a:custGeom>
                    <a:avLst/>
                    <a:gdLst>
                      <a:gd name="T0" fmla="*/ 0 w 33"/>
                      <a:gd name="T1" fmla="*/ 51 h 51"/>
                      <a:gd name="T2" fmla="*/ 0 w 33"/>
                      <a:gd name="T3" fmla="*/ 0 h 51"/>
                      <a:gd name="T4" fmla="*/ 33 w 3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3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88" name="Rectangle 2126"/>
                  <p:cNvSpPr>
                    <a:spLocks noChangeArrowheads="1"/>
                  </p:cNvSpPr>
                  <p:nvPr/>
                </p:nvSpPr>
                <p:spPr bwMode="auto">
                  <a:xfrm>
                    <a:off x="1757" y="-53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4368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89" name="Freeform 2127"/>
                  <p:cNvSpPr>
                    <a:spLocks/>
                  </p:cNvSpPr>
                  <p:nvPr/>
                </p:nvSpPr>
                <p:spPr bwMode="auto">
                  <a:xfrm>
                    <a:off x="1667" y="-5388"/>
                    <a:ext cx="87" cy="51"/>
                  </a:xfrm>
                  <a:custGeom>
                    <a:avLst/>
                    <a:gdLst>
                      <a:gd name="T0" fmla="*/ 0 w 87"/>
                      <a:gd name="T1" fmla="*/ 0 h 51"/>
                      <a:gd name="T2" fmla="*/ 0 w 87"/>
                      <a:gd name="T3" fmla="*/ 51 h 51"/>
                      <a:gd name="T4" fmla="*/ 87 w 8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8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90" name="Freeform 2128"/>
                  <p:cNvSpPr>
                    <a:spLocks/>
                  </p:cNvSpPr>
                  <p:nvPr/>
                </p:nvSpPr>
                <p:spPr bwMode="auto">
                  <a:xfrm>
                    <a:off x="1604" y="-5469"/>
                    <a:ext cx="63" cy="78"/>
                  </a:xfrm>
                  <a:custGeom>
                    <a:avLst/>
                    <a:gdLst>
                      <a:gd name="T0" fmla="*/ 0 w 63"/>
                      <a:gd name="T1" fmla="*/ 0 h 78"/>
                      <a:gd name="T2" fmla="*/ 0 w 63"/>
                      <a:gd name="T3" fmla="*/ 78 h 78"/>
                      <a:gd name="T4" fmla="*/ 63 w 63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3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63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91" name="Freeform 2129"/>
                  <p:cNvSpPr>
                    <a:spLocks/>
                  </p:cNvSpPr>
                  <p:nvPr/>
                </p:nvSpPr>
                <p:spPr bwMode="auto">
                  <a:xfrm>
                    <a:off x="1553" y="-5564"/>
                    <a:ext cx="51" cy="92"/>
                  </a:xfrm>
                  <a:custGeom>
                    <a:avLst/>
                    <a:gdLst>
                      <a:gd name="T0" fmla="*/ 0 w 51"/>
                      <a:gd name="T1" fmla="*/ 0 h 92"/>
                      <a:gd name="T2" fmla="*/ 0 w 51"/>
                      <a:gd name="T3" fmla="*/ 92 h 92"/>
                      <a:gd name="T4" fmla="*/ 51 w 51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1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51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92" name="Freeform 2130"/>
                  <p:cNvSpPr>
                    <a:spLocks/>
                  </p:cNvSpPr>
                  <p:nvPr/>
                </p:nvSpPr>
                <p:spPr bwMode="auto">
                  <a:xfrm>
                    <a:off x="1532" y="-10811"/>
                    <a:ext cx="21" cy="5244"/>
                  </a:xfrm>
                  <a:custGeom>
                    <a:avLst/>
                    <a:gdLst>
                      <a:gd name="T0" fmla="*/ 0 w 21"/>
                      <a:gd name="T1" fmla="*/ 0 h 5244"/>
                      <a:gd name="T2" fmla="*/ 0 w 21"/>
                      <a:gd name="T3" fmla="*/ 5244 h 5244"/>
                      <a:gd name="T4" fmla="*/ 21 w 21"/>
                      <a:gd name="T5" fmla="*/ 5244 h 52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" h="5244">
                        <a:moveTo>
                          <a:pt x="0" y="0"/>
                        </a:moveTo>
                        <a:lnTo>
                          <a:pt x="0" y="5244"/>
                        </a:lnTo>
                        <a:lnTo>
                          <a:pt x="21" y="524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93" name="Freeform 2131"/>
                  <p:cNvSpPr>
                    <a:spLocks/>
                  </p:cNvSpPr>
                  <p:nvPr/>
                </p:nvSpPr>
                <p:spPr bwMode="auto">
                  <a:xfrm>
                    <a:off x="1520" y="-10814"/>
                    <a:ext cx="12" cy="2829"/>
                  </a:xfrm>
                  <a:custGeom>
                    <a:avLst/>
                    <a:gdLst>
                      <a:gd name="T0" fmla="*/ 0 w 12"/>
                      <a:gd name="T1" fmla="*/ 2829 h 2829"/>
                      <a:gd name="T2" fmla="*/ 0 w 12"/>
                      <a:gd name="T3" fmla="*/ 0 h 2829"/>
                      <a:gd name="T4" fmla="*/ 12 w 12"/>
                      <a:gd name="T5" fmla="*/ 0 h 28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" h="2829">
                        <a:moveTo>
                          <a:pt x="0" y="2829"/>
                        </a:moveTo>
                        <a:lnTo>
                          <a:pt x="0" y="0"/>
                        </a:lnTo>
                        <a:lnTo>
                          <a:pt x="1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94" name="Rectangle 2132"/>
                  <p:cNvSpPr>
                    <a:spLocks noChangeArrowheads="1"/>
                  </p:cNvSpPr>
                  <p:nvPr/>
                </p:nvSpPr>
                <p:spPr bwMode="auto">
                  <a:xfrm>
                    <a:off x="1583" y="-52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3083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95" name="Freeform 2133"/>
                  <p:cNvSpPr>
                    <a:spLocks/>
                  </p:cNvSpPr>
                  <p:nvPr/>
                </p:nvSpPr>
                <p:spPr bwMode="auto">
                  <a:xfrm>
                    <a:off x="1563" y="-5229"/>
                    <a:ext cx="17" cy="78"/>
                  </a:xfrm>
                  <a:custGeom>
                    <a:avLst/>
                    <a:gdLst>
                      <a:gd name="T0" fmla="*/ 0 w 17"/>
                      <a:gd name="T1" fmla="*/ 78 h 78"/>
                      <a:gd name="T2" fmla="*/ 0 w 17"/>
                      <a:gd name="T3" fmla="*/ 0 h 78"/>
                      <a:gd name="T4" fmla="*/ 17 w 17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96" name="Rectangle 2134"/>
                  <p:cNvSpPr>
                    <a:spLocks noChangeArrowheads="1"/>
                  </p:cNvSpPr>
                  <p:nvPr/>
                </p:nvSpPr>
                <p:spPr bwMode="auto">
                  <a:xfrm>
                    <a:off x="1785" y="-51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6738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97" name="Freeform 2135"/>
                  <p:cNvSpPr>
                    <a:spLocks/>
                  </p:cNvSpPr>
                  <p:nvPr/>
                </p:nvSpPr>
                <p:spPr bwMode="auto">
                  <a:xfrm>
                    <a:off x="1607" y="-5121"/>
                    <a:ext cx="175" cy="51"/>
                  </a:xfrm>
                  <a:custGeom>
                    <a:avLst/>
                    <a:gdLst>
                      <a:gd name="T0" fmla="*/ 0 w 175"/>
                      <a:gd name="T1" fmla="*/ 51 h 51"/>
                      <a:gd name="T2" fmla="*/ 0 w 175"/>
                      <a:gd name="T3" fmla="*/ 0 h 51"/>
                      <a:gd name="T4" fmla="*/ 175 w 175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5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7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98" name="Rectangle 2136"/>
                  <p:cNvSpPr>
                    <a:spLocks noChangeArrowheads="1"/>
                  </p:cNvSpPr>
                  <p:nvPr/>
                </p:nvSpPr>
                <p:spPr bwMode="auto">
                  <a:xfrm>
                    <a:off x="1679" y="-50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3649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799" name="Freeform 2137"/>
                  <p:cNvSpPr>
                    <a:spLocks/>
                  </p:cNvSpPr>
                  <p:nvPr/>
                </p:nvSpPr>
                <p:spPr bwMode="auto">
                  <a:xfrm>
                    <a:off x="1607" y="-5064"/>
                    <a:ext cx="69" cy="51"/>
                  </a:xfrm>
                  <a:custGeom>
                    <a:avLst/>
                    <a:gdLst>
                      <a:gd name="T0" fmla="*/ 0 w 69"/>
                      <a:gd name="T1" fmla="*/ 0 h 51"/>
                      <a:gd name="T2" fmla="*/ 0 w 69"/>
                      <a:gd name="T3" fmla="*/ 51 h 51"/>
                      <a:gd name="T4" fmla="*/ 69 w 6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6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00" name="Freeform 2138"/>
                  <p:cNvSpPr>
                    <a:spLocks/>
                  </p:cNvSpPr>
                  <p:nvPr/>
                </p:nvSpPr>
                <p:spPr bwMode="auto">
                  <a:xfrm>
                    <a:off x="1563" y="-5145"/>
                    <a:ext cx="44" cy="78"/>
                  </a:xfrm>
                  <a:custGeom>
                    <a:avLst/>
                    <a:gdLst>
                      <a:gd name="T0" fmla="*/ 0 w 44"/>
                      <a:gd name="T1" fmla="*/ 0 h 78"/>
                      <a:gd name="T2" fmla="*/ 0 w 44"/>
                      <a:gd name="T3" fmla="*/ 78 h 78"/>
                      <a:gd name="T4" fmla="*/ 44 w 44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4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44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01" name="Freeform 2139"/>
                  <p:cNvSpPr>
                    <a:spLocks/>
                  </p:cNvSpPr>
                  <p:nvPr/>
                </p:nvSpPr>
                <p:spPr bwMode="auto">
                  <a:xfrm>
                    <a:off x="1520" y="-7979"/>
                    <a:ext cx="43" cy="2831"/>
                  </a:xfrm>
                  <a:custGeom>
                    <a:avLst/>
                    <a:gdLst>
                      <a:gd name="T0" fmla="*/ 0 w 43"/>
                      <a:gd name="T1" fmla="*/ 0 h 2831"/>
                      <a:gd name="T2" fmla="*/ 0 w 43"/>
                      <a:gd name="T3" fmla="*/ 2831 h 2831"/>
                      <a:gd name="T4" fmla="*/ 43 w 43"/>
                      <a:gd name="T5" fmla="*/ 2831 h 28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" h="2831">
                        <a:moveTo>
                          <a:pt x="0" y="0"/>
                        </a:moveTo>
                        <a:lnTo>
                          <a:pt x="0" y="2831"/>
                        </a:lnTo>
                        <a:lnTo>
                          <a:pt x="43" y="283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02" name="Freeform 2140"/>
                  <p:cNvSpPr>
                    <a:spLocks/>
                  </p:cNvSpPr>
                  <p:nvPr/>
                </p:nvSpPr>
                <p:spPr bwMode="auto">
                  <a:xfrm>
                    <a:off x="1509" y="-7982"/>
                    <a:ext cx="11" cy="1887"/>
                  </a:xfrm>
                  <a:custGeom>
                    <a:avLst/>
                    <a:gdLst>
                      <a:gd name="T0" fmla="*/ 0 w 11"/>
                      <a:gd name="T1" fmla="*/ 1887 h 1887"/>
                      <a:gd name="T2" fmla="*/ 0 w 11"/>
                      <a:gd name="T3" fmla="*/ 0 h 1887"/>
                      <a:gd name="T4" fmla="*/ 11 w 11"/>
                      <a:gd name="T5" fmla="*/ 0 h 18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" h="1887">
                        <a:moveTo>
                          <a:pt x="0" y="1887"/>
                        </a:moveTo>
                        <a:lnTo>
                          <a:pt x="0" y="0"/>
                        </a:lnTo>
                        <a:lnTo>
                          <a:pt x="1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03" name="Rectangle 2141"/>
                  <p:cNvSpPr>
                    <a:spLocks noChangeArrowheads="1"/>
                  </p:cNvSpPr>
                  <p:nvPr/>
                </p:nvSpPr>
                <p:spPr bwMode="auto">
                  <a:xfrm>
                    <a:off x="1587" y="-49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1836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04" name="Freeform 2142"/>
                  <p:cNvSpPr>
                    <a:spLocks/>
                  </p:cNvSpPr>
                  <p:nvPr/>
                </p:nvSpPr>
                <p:spPr bwMode="auto">
                  <a:xfrm>
                    <a:off x="1524" y="-4905"/>
                    <a:ext cx="60" cy="51"/>
                  </a:xfrm>
                  <a:custGeom>
                    <a:avLst/>
                    <a:gdLst>
                      <a:gd name="T0" fmla="*/ 0 w 60"/>
                      <a:gd name="T1" fmla="*/ 51 h 51"/>
                      <a:gd name="T2" fmla="*/ 0 w 60"/>
                      <a:gd name="T3" fmla="*/ 0 h 51"/>
                      <a:gd name="T4" fmla="*/ 60 w 60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6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05" name="Rectangle 2143"/>
                  <p:cNvSpPr>
                    <a:spLocks noChangeArrowheads="1"/>
                  </p:cNvSpPr>
                  <p:nvPr/>
                </p:nvSpPr>
                <p:spPr bwMode="auto">
                  <a:xfrm>
                    <a:off x="1587" y="-4846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792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06" name="Freeform 2144"/>
                  <p:cNvSpPr>
                    <a:spLocks/>
                  </p:cNvSpPr>
                  <p:nvPr/>
                </p:nvSpPr>
                <p:spPr bwMode="auto">
                  <a:xfrm>
                    <a:off x="1524" y="-4848"/>
                    <a:ext cx="60" cy="51"/>
                  </a:xfrm>
                  <a:custGeom>
                    <a:avLst/>
                    <a:gdLst>
                      <a:gd name="T0" fmla="*/ 0 w 60"/>
                      <a:gd name="T1" fmla="*/ 0 h 51"/>
                      <a:gd name="T2" fmla="*/ 0 w 60"/>
                      <a:gd name="T3" fmla="*/ 51 h 51"/>
                      <a:gd name="T4" fmla="*/ 60 w 6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6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07" name="Rectangle 2145"/>
                  <p:cNvSpPr>
                    <a:spLocks noChangeArrowheads="1"/>
                  </p:cNvSpPr>
                  <p:nvPr/>
                </p:nvSpPr>
                <p:spPr bwMode="auto">
                  <a:xfrm>
                    <a:off x="1587" y="-47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2186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08" name="Freeform 2146"/>
                  <p:cNvSpPr>
                    <a:spLocks/>
                  </p:cNvSpPr>
                  <p:nvPr/>
                </p:nvSpPr>
                <p:spPr bwMode="auto">
                  <a:xfrm>
                    <a:off x="1524" y="-4794"/>
                    <a:ext cx="60" cy="105"/>
                  </a:xfrm>
                  <a:custGeom>
                    <a:avLst/>
                    <a:gdLst>
                      <a:gd name="T0" fmla="*/ 0 w 60"/>
                      <a:gd name="T1" fmla="*/ 0 h 105"/>
                      <a:gd name="T2" fmla="*/ 0 w 60"/>
                      <a:gd name="T3" fmla="*/ 105 h 105"/>
                      <a:gd name="T4" fmla="*/ 60 w 60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60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09" name="Line 2147"/>
                  <p:cNvSpPr>
                    <a:spLocks noChangeShapeType="1"/>
                  </p:cNvSpPr>
                  <p:nvPr/>
                </p:nvSpPr>
                <p:spPr bwMode="auto">
                  <a:xfrm>
                    <a:off x="1524" y="-4905"/>
                    <a:ext cx="0" cy="105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10" name="Freeform 2148"/>
                  <p:cNvSpPr>
                    <a:spLocks/>
                  </p:cNvSpPr>
                  <p:nvPr/>
                </p:nvSpPr>
                <p:spPr bwMode="auto">
                  <a:xfrm>
                    <a:off x="1521" y="-4797"/>
                    <a:ext cx="3" cy="105"/>
                  </a:xfrm>
                  <a:custGeom>
                    <a:avLst/>
                    <a:gdLst>
                      <a:gd name="T0" fmla="*/ 0 w 3"/>
                      <a:gd name="T1" fmla="*/ 105 h 105"/>
                      <a:gd name="T2" fmla="*/ 0 w 3"/>
                      <a:gd name="T3" fmla="*/ 0 h 105"/>
                      <a:gd name="T4" fmla="*/ 3 w 3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11" name="Rectangle 2149"/>
                  <p:cNvSpPr>
                    <a:spLocks noChangeArrowheads="1"/>
                  </p:cNvSpPr>
                  <p:nvPr/>
                </p:nvSpPr>
                <p:spPr bwMode="auto">
                  <a:xfrm>
                    <a:off x="1581" y="-46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5554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12" name="Freeform 2150"/>
                  <p:cNvSpPr>
                    <a:spLocks/>
                  </p:cNvSpPr>
                  <p:nvPr/>
                </p:nvSpPr>
                <p:spPr bwMode="auto">
                  <a:xfrm>
                    <a:off x="1521" y="-4686"/>
                    <a:ext cx="57" cy="105"/>
                  </a:xfrm>
                  <a:custGeom>
                    <a:avLst/>
                    <a:gdLst>
                      <a:gd name="T0" fmla="*/ 0 w 57"/>
                      <a:gd name="T1" fmla="*/ 0 h 105"/>
                      <a:gd name="T2" fmla="*/ 0 w 57"/>
                      <a:gd name="T3" fmla="*/ 105 h 105"/>
                      <a:gd name="T4" fmla="*/ 57 w 57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57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13" name="Freeform 2151"/>
                  <p:cNvSpPr>
                    <a:spLocks/>
                  </p:cNvSpPr>
                  <p:nvPr/>
                </p:nvSpPr>
                <p:spPr bwMode="auto">
                  <a:xfrm>
                    <a:off x="1514" y="-4689"/>
                    <a:ext cx="7" cy="486"/>
                  </a:xfrm>
                  <a:custGeom>
                    <a:avLst/>
                    <a:gdLst>
                      <a:gd name="T0" fmla="*/ 0 w 7"/>
                      <a:gd name="T1" fmla="*/ 486 h 486"/>
                      <a:gd name="T2" fmla="*/ 0 w 7"/>
                      <a:gd name="T3" fmla="*/ 0 h 486"/>
                      <a:gd name="T4" fmla="*/ 7 w 7"/>
                      <a:gd name="T5" fmla="*/ 0 h 4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" h="486">
                        <a:moveTo>
                          <a:pt x="0" y="486"/>
                        </a:moveTo>
                        <a:lnTo>
                          <a:pt x="0" y="0"/>
                        </a:lnTo>
                        <a:lnTo>
                          <a:pt x="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14" name="Rectangle 2152"/>
                  <p:cNvSpPr>
                    <a:spLocks noChangeArrowheads="1"/>
                  </p:cNvSpPr>
                  <p:nvPr/>
                </p:nvSpPr>
                <p:spPr bwMode="auto">
                  <a:xfrm>
                    <a:off x="1574" y="-4522"/>
                    <a:ext cx="2009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CUW00858 Posidonia oceanica sediment MEDIFIX 8.3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15" name="Freeform 2153"/>
                  <p:cNvSpPr>
                    <a:spLocks/>
                  </p:cNvSpPr>
                  <p:nvPr/>
                </p:nvSpPr>
                <p:spPr bwMode="auto">
                  <a:xfrm>
                    <a:off x="1571" y="-447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16" name="Rectangle 2154"/>
                  <p:cNvSpPr>
                    <a:spLocks noChangeArrowheads="1"/>
                  </p:cNvSpPr>
                  <p:nvPr/>
                </p:nvSpPr>
                <p:spPr bwMode="auto">
                  <a:xfrm>
                    <a:off x="1574" y="-4414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638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17" name="Freeform 2155"/>
                  <p:cNvSpPr>
                    <a:spLocks/>
                  </p:cNvSpPr>
                  <p:nvPr/>
                </p:nvSpPr>
                <p:spPr bwMode="auto">
                  <a:xfrm>
                    <a:off x="1571" y="-441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18" name="Rectangle 2156"/>
                  <p:cNvSpPr>
                    <a:spLocks noChangeArrowheads="1"/>
                  </p:cNvSpPr>
                  <p:nvPr/>
                </p:nvSpPr>
                <p:spPr bwMode="auto">
                  <a:xfrm>
                    <a:off x="1574" y="-43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1708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19" name="Freeform 2157"/>
                  <p:cNvSpPr>
                    <a:spLocks/>
                  </p:cNvSpPr>
                  <p:nvPr/>
                </p:nvSpPr>
                <p:spPr bwMode="auto">
                  <a:xfrm>
                    <a:off x="1571" y="-4362"/>
                    <a:ext cx="0" cy="105"/>
                  </a:xfrm>
                  <a:custGeom>
                    <a:avLst/>
                    <a:gdLst>
                      <a:gd name="T0" fmla="*/ 0 h 105"/>
                      <a:gd name="T1" fmla="*/ 105 h 105"/>
                      <a:gd name="T2" fmla="*/ 105 h 105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0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20" name="Line 2158"/>
                  <p:cNvSpPr>
                    <a:spLocks noChangeShapeType="1"/>
                  </p:cNvSpPr>
                  <p:nvPr/>
                </p:nvSpPr>
                <p:spPr bwMode="auto">
                  <a:xfrm>
                    <a:off x="1571" y="-4473"/>
                    <a:ext cx="0" cy="105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21" name="Freeform 2159"/>
                  <p:cNvSpPr>
                    <a:spLocks/>
                  </p:cNvSpPr>
                  <p:nvPr/>
                </p:nvSpPr>
                <p:spPr bwMode="auto">
                  <a:xfrm>
                    <a:off x="1569" y="-4365"/>
                    <a:ext cx="2" cy="105"/>
                  </a:xfrm>
                  <a:custGeom>
                    <a:avLst/>
                    <a:gdLst>
                      <a:gd name="T0" fmla="*/ 0 w 2"/>
                      <a:gd name="T1" fmla="*/ 105 h 105"/>
                      <a:gd name="T2" fmla="*/ 0 w 2"/>
                      <a:gd name="T3" fmla="*/ 0 h 105"/>
                      <a:gd name="T4" fmla="*/ 2 w 2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22" name="Rectangle 2160"/>
                  <p:cNvSpPr>
                    <a:spLocks noChangeArrowheads="1"/>
                  </p:cNvSpPr>
                  <p:nvPr/>
                </p:nvSpPr>
                <p:spPr bwMode="auto">
                  <a:xfrm>
                    <a:off x="1691" y="-41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2873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23" name="Freeform 2161"/>
                  <p:cNvSpPr>
                    <a:spLocks/>
                  </p:cNvSpPr>
                  <p:nvPr/>
                </p:nvSpPr>
                <p:spPr bwMode="auto">
                  <a:xfrm>
                    <a:off x="1569" y="-4254"/>
                    <a:ext cx="119" cy="105"/>
                  </a:xfrm>
                  <a:custGeom>
                    <a:avLst/>
                    <a:gdLst>
                      <a:gd name="T0" fmla="*/ 0 w 119"/>
                      <a:gd name="T1" fmla="*/ 0 h 105"/>
                      <a:gd name="T2" fmla="*/ 0 w 119"/>
                      <a:gd name="T3" fmla="*/ 105 h 105"/>
                      <a:gd name="T4" fmla="*/ 119 w 119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9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119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24" name="Freeform 2162"/>
                  <p:cNvSpPr>
                    <a:spLocks/>
                  </p:cNvSpPr>
                  <p:nvPr/>
                </p:nvSpPr>
                <p:spPr bwMode="auto">
                  <a:xfrm>
                    <a:off x="1557" y="-4257"/>
                    <a:ext cx="12" cy="105"/>
                  </a:xfrm>
                  <a:custGeom>
                    <a:avLst/>
                    <a:gdLst>
                      <a:gd name="T0" fmla="*/ 0 w 12"/>
                      <a:gd name="T1" fmla="*/ 105 h 105"/>
                      <a:gd name="T2" fmla="*/ 0 w 12"/>
                      <a:gd name="T3" fmla="*/ 0 h 105"/>
                      <a:gd name="T4" fmla="*/ 12 w 12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1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25" name="Rectangle 2163"/>
                  <p:cNvSpPr>
                    <a:spLocks noChangeArrowheads="1"/>
                  </p:cNvSpPr>
                  <p:nvPr/>
                </p:nvSpPr>
                <p:spPr bwMode="auto">
                  <a:xfrm>
                    <a:off x="1670" y="-40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6620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26" name="Freeform 2164"/>
                  <p:cNvSpPr>
                    <a:spLocks/>
                  </p:cNvSpPr>
                  <p:nvPr/>
                </p:nvSpPr>
                <p:spPr bwMode="auto">
                  <a:xfrm>
                    <a:off x="1557" y="-4146"/>
                    <a:ext cx="110" cy="105"/>
                  </a:xfrm>
                  <a:custGeom>
                    <a:avLst/>
                    <a:gdLst>
                      <a:gd name="T0" fmla="*/ 0 w 110"/>
                      <a:gd name="T1" fmla="*/ 0 h 105"/>
                      <a:gd name="T2" fmla="*/ 0 w 110"/>
                      <a:gd name="T3" fmla="*/ 105 h 105"/>
                      <a:gd name="T4" fmla="*/ 110 w 110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0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110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27" name="Freeform 2165"/>
                  <p:cNvSpPr>
                    <a:spLocks/>
                  </p:cNvSpPr>
                  <p:nvPr/>
                </p:nvSpPr>
                <p:spPr bwMode="auto">
                  <a:xfrm>
                    <a:off x="1547" y="-4149"/>
                    <a:ext cx="10" cy="145"/>
                  </a:xfrm>
                  <a:custGeom>
                    <a:avLst/>
                    <a:gdLst>
                      <a:gd name="T0" fmla="*/ 0 w 10"/>
                      <a:gd name="T1" fmla="*/ 145 h 145"/>
                      <a:gd name="T2" fmla="*/ 0 w 10"/>
                      <a:gd name="T3" fmla="*/ 0 h 145"/>
                      <a:gd name="T4" fmla="*/ 10 w 10"/>
                      <a:gd name="T5" fmla="*/ 0 h 1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" h="145">
                        <a:moveTo>
                          <a:pt x="0" y="145"/>
                        </a:moveTo>
                        <a:lnTo>
                          <a:pt x="0" y="0"/>
                        </a:lnTo>
                        <a:lnTo>
                          <a:pt x="1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28" name="Rectangle 2166"/>
                  <p:cNvSpPr>
                    <a:spLocks noChangeArrowheads="1"/>
                  </p:cNvSpPr>
                  <p:nvPr/>
                </p:nvSpPr>
                <p:spPr bwMode="auto">
                  <a:xfrm>
                    <a:off x="1686" y="-39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3790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29" name="Freeform 2167"/>
                  <p:cNvSpPr>
                    <a:spLocks/>
                  </p:cNvSpPr>
                  <p:nvPr/>
                </p:nvSpPr>
                <p:spPr bwMode="auto">
                  <a:xfrm>
                    <a:off x="1598" y="-3933"/>
                    <a:ext cx="85" cy="78"/>
                  </a:xfrm>
                  <a:custGeom>
                    <a:avLst/>
                    <a:gdLst>
                      <a:gd name="T0" fmla="*/ 0 w 85"/>
                      <a:gd name="T1" fmla="*/ 78 h 78"/>
                      <a:gd name="T2" fmla="*/ 0 w 85"/>
                      <a:gd name="T3" fmla="*/ 0 h 78"/>
                      <a:gd name="T4" fmla="*/ 85 w 85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5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8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30" name="Rectangle 2168"/>
                  <p:cNvSpPr>
                    <a:spLocks noChangeArrowheads="1"/>
                  </p:cNvSpPr>
                  <p:nvPr/>
                </p:nvSpPr>
                <p:spPr bwMode="auto">
                  <a:xfrm>
                    <a:off x="1698" y="-38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1364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31" name="Freeform 2169"/>
                  <p:cNvSpPr>
                    <a:spLocks/>
                  </p:cNvSpPr>
                  <p:nvPr/>
                </p:nvSpPr>
                <p:spPr bwMode="auto">
                  <a:xfrm>
                    <a:off x="1634" y="-3825"/>
                    <a:ext cx="61" cy="51"/>
                  </a:xfrm>
                  <a:custGeom>
                    <a:avLst/>
                    <a:gdLst>
                      <a:gd name="T0" fmla="*/ 0 w 61"/>
                      <a:gd name="T1" fmla="*/ 51 h 51"/>
                      <a:gd name="T2" fmla="*/ 0 w 61"/>
                      <a:gd name="T3" fmla="*/ 0 h 51"/>
                      <a:gd name="T4" fmla="*/ 61 w 6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6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32" name="Rectangle 2170"/>
                  <p:cNvSpPr>
                    <a:spLocks noChangeArrowheads="1"/>
                  </p:cNvSpPr>
                  <p:nvPr/>
                </p:nvSpPr>
                <p:spPr bwMode="auto">
                  <a:xfrm>
                    <a:off x="1818" y="-3766"/>
                    <a:ext cx="2085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ACX68596 mangrove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Rhizophora mangle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sediment RC21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33" name="Freeform 2171"/>
                  <p:cNvSpPr>
                    <a:spLocks/>
                  </p:cNvSpPr>
                  <p:nvPr/>
                </p:nvSpPr>
                <p:spPr bwMode="auto">
                  <a:xfrm>
                    <a:off x="1634" y="-3768"/>
                    <a:ext cx="181" cy="51"/>
                  </a:xfrm>
                  <a:custGeom>
                    <a:avLst/>
                    <a:gdLst>
                      <a:gd name="T0" fmla="*/ 0 w 181"/>
                      <a:gd name="T1" fmla="*/ 0 h 51"/>
                      <a:gd name="T2" fmla="*/ 0 w 181"/>
                      <a:gd name="T3" fmla="*/ 51 h 51"/>
                      <a:gd name="T4" fmla="*/ 181 w 181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1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81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34" name="Freeform 2172"/>
                  <p:cNvSpPr>
                    <a:spLocks/>
                  </p:cNvSpPr>
                  <p:nvPr/>
                </p:nvSpPr>
                <p:spPr bwMode="auto">
                  <a:xfrm>
                    <a:off x="1598" y="-3849"/>
                    <a:ext cx="36" cy="78"/>
                  </a:xfrm>
                  <a:custGeom>
                    <a:avLst/>
                    <a:gdLst>
                      <a:gd name="T0" fmla="*/ 0 w 36"/>
                      <a:gd name="T1" fmla="*/ 0 h 78"/>
                      <a:gd name="T2" fmla="*/ 0 w 36"/>
                      <a:gd name="T3" fmla="*/ 78 h 78"/>
                      <a:gd name="T4" fmla="*/ 36 w 36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6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35" name="Freeform 2173"/>
                  <p:cNvSpPr>
                    <a:spLocks/>
                  </p:cNvSpPr>
                  <p:nvPr/>
                </p:nvSpPr>
                <p:spPr bwMode="auto">
                  <a:xfrm>
                    <a:off x="1547" y="-3998"/>
                    <a:ext cx="51" cy="146"/>
                  </a:xfrm>
                  <a:custGeom>
                    <a:avLst/>
                    <a:gdLst>
                      <a:gd name="T0" fmla="*/ 0 w 51"/>
                      <a:gd name="T1" fmla="*/ 0 h 146"/>
                      <a:gd name="T2" fmla="*/ 0 w 51"/>
                      <a:gd name="T3" fmla="*/ 146 h 146"/>
                      <a:gd name="T4" fmla="*/ 51 w 51"/>
                      <a:gd name="T5" fmla="*/ 146 h 1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1" h="146">
                        <a:moveTo>
                          <a:pt x="0" y="0"/>
                        </a:moveTo>
                        <a:lnTo>
                          <a:pt x="0" y="146"/>
                        </a:lnTo>
                        <a:lnTo>
                          <a:pt x="51" y="14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36" name="Freeform 2174"/>
                  <p:cNvSpPr>
                    <a:spLocks/>
                  </p:cNvSpPr>
                  <p:nvPr/>
                </p:nvSpPr>
                <p:spPr bwMode="auto">
                  <a:xfrm>
                    <a:off x="1518" y="-4001"/>
                    <a:ext cx="29" cy="287"/>
                  </a:xfrm>
                  <a:custGeom>
                    <a:avLst/>
                    <a:gdLst>
                      <a:gd name="T0" fmla="*/ 0 w 29"/>
                      <a:gd name="T1" fmla="*/ 287 h 287"/>
                      <a:gd name="T2" fmla="*/ 0 w 29"/>
                      <a:gd name="T3" fmla="*/ 0 h 287"/>
                      <a:gd name="T4" fmla="*/ 29 w 29"/>
                      <a:gd name="T5" fmla="*/ 0 h 2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" h="287">
                        <a:moveTo>
                          <a:pt x="0" y="287"/>
                        </a:moveTo>
                        <a:lnTo>
                          <a:pt x="0" y="0"/>
                        </a:lnTo>
                        <a:lnTo>
                          <a:pt x="2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37" name="Rectangle 2175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-36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4585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38" name="Freeform 2176"/>
                  <p:cNvSpPr>
                    <a:spLocks/>
                  </p:cNvSpPr>
                  <p:nvPr/>
                </p:nvSpPr>
                <p:spPr bwMode="auto">
                  <a:xfrm>
                    <a:off x="1628" y="-3609"/>
                    <a:ext cx="84" cy="186"/>
                  </a:xfrm>
                  <a:custGeom>
                    <a:avLst/>
                    <a:gdLst>
                      <a:gd name="T0" fmla="*/ 0 w 84"/>
                      <a:gd name="T1" fmla="*/ 186 h 186"/>
                      <a:gd name="T2" fmla="*/ 0 w 84"/>
                      <a:gd name="T3" fmla="*/ 0 h 186"/>
                      <a:gd name="T4" fmla="*/ 84 w 84"/>
                      <a:gd name="T5" fmla="*/ 0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4" h="186">
                        <a:moveTo>
                          <a:pt x="0" y="186"/>
                        </a:moveTo>
                        <a:lnTo>
                          <a:pt x="0" y="0"/>
                        </a:lnTo>
                        <a:lnTo>
                          <a:pt x="8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39" name="Rectangle 2177"/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-35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6727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40" name="Freeform 2178"/>
                  <p:cNvSpPr>
                    <a:spLocks/>
                  </p:cNvSpPr>
                  <p:nvPr/>
                </p:nvSpPr>
                <p:spPr bwMode="auto">
                  <a:xfrm>
                    <a:off x="1737" y="-3501"/>
                    <a:ext cx="171" cy="51"/>
                  </a:xfrm>
                  <a:custGeom>
                    <a:avLst/>
                    <a:gdLst>
                      <a:gd name="T0" fmla="*/ 0 w 171"/>
                      <a:gd name="T1" fmla="*/ 51 h 51"/>
                      <a:gd name="T2" fmla="*/ 0 w 171"/>
                      <a:gd name="T3" fmla="*/ 0 h 51"/>
                      <a:gd name="T4" fmla="*/ 171 w 17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7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41" name="Rectangle 2179"/>
                  <p:cNvSpPr>
                    <a:spLocks noChangeArrowheads="1"/>
                  </p:cNvSpPr>
                  <p:nvPr/>
                </p:nvSpPr>
                <p:spPr bwMode="auto">
                  <a:xfrm>
                    <a:off x="1938" y="-34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5234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42" name="Freeform 2180"/>
                  <p:cNvSpPr>
                    <a:spLocks/>
                  </p:cNvSpPr>
                  <p:nvPr/>
                </p:nvSpPr>
                <p:spPr bwMode="auto">
                  <a:xfrm>
                    <a:off x="1737" y="-3444"/>
                    <a:ext cx="198" cy="51"/>
                  </a:xfrm>
                  <a:custGeom>
                    <a:avLst/>
                    <a:gdLst>
                      <a:gd name="T0" fmla="*/ 0 w 198"/>
                      <a:gd name="T1" fmla="*/ 0 h 51"/>
                      <a:gd name="T2" fmla="*/ 0 w 198"/>
                      <a:gd name="T3" fmla="*/ 51 h 51"/>
                      <a:gd name="T4" fmla="*/ 198 w 198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8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98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43" name="Freeform 2181"/>
                  <p:cNvSpPr>
                    <a:spLocks/>
                  </p:cNvSpPr>
                  <p:nvPr/>
                </p:nvSpPr>
                <p:spPr bwMode="auto">
                  <a:xfrm>
                    <a:off x="1685" y="-3447"/>
                    <a:ext cx="52" cy="213"/>
                  </a:xfrm>
                  <a:custGeom>
                    <a:avLst/>
                    <a:gdLst>
                      <a:gd name="T0" fmla="*/ 0 w 52"/>
                      <a:gd name="T1" fmla="*/ 213 h 213"/>
                      <a:gd name="T2" fmla="*/ 0 w 52"/>
                      <a:gd name="T3" fmla="*/ 0 h 213"/>
                      <a:gd name="T4" fmla="*/ 52 w 52"/>
                      <a:gd name="T5" fmla="*/ 0 h 2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2" h="213">
                        <a:moveTo>
                          <a:pt x="0" y="213"/>
                        </a:moveTo>
                        <a:lnTo>
                          <a:pt x="0" y="0"/>
                        </a:lnTo>
                        <a:lnTo>
                          <a:pt x="5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44" name="Rectangle 2182"/>
                  <p:cNvSpPr>
                    <a:spLocks noChangeArrowheads="1"/>
                  </p:cNvSpPr>
                  <p:nvPr/>
                </p:nvSpPr>
                <p:spPr bwMode="auto">
                  <a:xfrm>
                    <a:off x="1901" y="-33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6405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45" name="Freeform 2183"/>
                  <p:cNvSpPr>
                    <a:spLocks/>
                  </p:cNvSpPr>
                  <p:nvPr/>
                </p:nvSpPr>
                <p:spPr bwMode="auto">
                  <a:xfrm>
                    <a:off x="1797" y="-3285"/>
                    <a:ext cx="101" cy="51"/>
                  </a:xfrm>
                  <a:custGeom>
                    <a:avLst/>
                    <a:gdLst>
                      <a:gd name="T0" fmla="*/ 0 w 101"/>
                      <a:gd name="T1" fmla="*/ 51 h 51"/>
                      <a:gd name="T2" fmla="*/ 0 w 101"/>
                      <a:gd name="T3" fmla="*/ 0 h 51"/>
                      <a:gd name="T4" fmla="*/ 101 w 10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0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46" name="Rectangle 2184"/>
                  <p:cNvSpPr>
                    <a:spLocks noChangeArrowheads="1"/>
                  </p:cNvSpPr>
                  <p:nvPr/>
                </p:nvSpPr>
                <p:spPr bwMode="auto">
                  <a:xfrm>
                    <a:off x="1943" y="-32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1450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47" name="Freeform 2185"/>
                  <p:cNvSpPr>
                    <a:spLocks/>
                  </p:cNvSpPr>
                  <p:nvPr/>
                </p:nvSpPr>
                <p:spPr bwMode="auto">
                  <a:xfrm>
                    <a:off x="1797" y="-3228"/>
                    <a:ext cx="143" cy="51"/>
                  </a:xfrm>
                  <a:custGeom>
                    <a:avLst/>
                    <a:gdLst>
                      <a:gd name="T0" fmla="*/ 0 w 143"/>
                      <a:gd name="T1" fmla="*/ 0 h 51"/>
                      <a:gd name="T2" fmla="*/ 0 w 143"/>
                      <a:gd name="T3" fmla="*/ 51 h 51"/>
                      <a:gd name="T4" fmla="*/ 143 w 14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4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48" name="Freeform 2186"/>
                  <p:cNvSpPr>
                    <a:spLocks/>
                  </p:cNvSpPr>
                  <p:nvPr/>
                </p:nvSpPr>
                <p:spPr bwMode="auto">
                  <a:xfrm>
                    <a:off x="1740" y="-3231"/>
                    <a:ext cx="57" cy="78"/>
                  </a:xfrm>
                  <a:custGeom>
                    <a:avLst/>
                    <a:gdLst>
                      <a:gd name="T0" fmla="*/ 0 w 57"/>
                      <a:gd name="T1" fmla="*/ 78 h 78"/>
                      <a:gd name="T2" fmla="*/ 0 w 57"/>
                      <a:gd name="T3" fmla="*/ 0 h 78"/>
                      <a:gd name="T4" fmla="*/ 57 w 57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5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49" name="Rectangle 2187"/>
                  <p:cNvSpPr>
                    <a:spLocks noChangeArrowheads="1"/>
                  </p:cNvSpPr>
                  <p:nvPr/>
                </p:nvSpPr>
                <p:spPr bwMode="auto">
                  <a:xfrm>
                    <a:off x="1871" y="-31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4922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50" name="Freeform 2188"/>
                  <p:cNvSpPr>
                    <a:spLocks/>
                  </p:cNvSpPr>
                  <p:nvPr/>
                </p:nvSpPr>
                <p:spPr bwMode="auto">
                  <a:xfrm>
                    <a:off x="1740" y="-3147"/>
                    <a:ext cx="128" cy="78"/>
                  </a:xfrm>
                  <a:custGeom>
                    <a:avLst/>
                    <a:gdLst>
                      <a:gd name="T0" fmla="*/ 0 w 128"/>
                      <a:gd name="T1" fmla="*/ 0 h 78"/>
                      <a:gd name="T2" fmla="*/ 0 w 128"/>
                      <a:gd name="T3" fmla="*/ 78 h 78"/>
                      <a:gd name="T4" fmla="*/ 128 w 128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8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28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51" name="Freeform 2189"/>
                  <p:cNvSpPr>
                    <a:spLocks/>
                  </p:cNvSpPr>
                  <p:nvPr/>
                </p:nvSpPr>
                <p:spPr bwMode="auto">
                  <a:xfrm>
                    <a:off x="1727" y="-3150"/>
                    <a:ext cx="13" cy="132"/>
                  </a:xfrm>
                  <a:custGeom>
                    <a:avLst/>
                    <a:gdLst>
                      <a:gd name="T0" fmla="*/ 0 w 13"/>
                      <a:gd name="T1" fmla="*/ 132 h 132"/>
                      <a:gd name="T2" fmla="*/ 0 w 13"/>
                      <a:gd name="T3" fmla="*/ 0 h 132"/>
                      <a:gd name="T4" fmla="*/ 13 w 13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1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52" name="Rectangle 2190"/>
                  <p:cNvSpPr>
                    <a:spLocks noChangeArrowheads="1"/>
                  </p:cNvSpPr>
                  <p:nvPr/>
                </p:nvSpPr>
                <p:spPr bwMode="auto">
                  <a:xfrm>
                    <a:off x="1817" y="-30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1171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53" name="Freeform 2191"/>
                  <p:cNvSpPr>
                    <a:spLocks/>
                  </p:cNvSpPr>
                  <p:nvPr/>
                </p:nvSpPr>
                <p:spPr bwMode="auto">
                  <a:xfrm>
                    <a:off x="1760" y="-2961"/>
                    <a:ext cx="54" cy="78"/>
                  </a:xfrm>
                  <a:custGeom>
                    <a:avLst/>
                    <a:gdLst>
                      <a:gd name="T0" fmla="*/ 0 w 54"/>
                      <a:gd name="T1" fmla="*/ 78 h 78"/>
                      <a:gd name="T2" fmla="*/ 0 w 54"/>
                      <a:gd name="T3" fmla="*/ 0 h 78"/>
                      <a:gd name="T4" fmla="*/ 54 w 54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4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5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54" name="Rectangle 2192"/>
                  <p:cNvSpPr>
                    <a:spLocks noChangeArrowheads="1"/>
                  </p:cNvSpPr>
                  <p:nvPr/>
                </p:nvSpPr>
                <p:spPr bwMode="auto">
                  <a:xfrm>
                    <a:off x="1952" y="-29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4546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55" name="Freeform 2193"/>
                  <p:cNvSpPr>
                    <a:spLocks/>
                  </p:cNvSpPr>
                  <p:nvPr/>
                </p:nvSpPr>
                <p:spPr bwMode="auto">
                  <a:xfrm>
                    <a:off x="1767" y="-2853"/>
                    <a:ext cx="182" cy="51"/>
                  </a:xfrm>
                  <a:custGeom>
                    <a:avLst/>
                    <a:gdLst>
                      <a:gd name="T0" fmla="*/ 0 w 182"/>
                      <a:gd name="T1" fmla="*/ 51 h 51"/>
                      <a:gd name="T2" fmla="*/ 0 w 182"/>
                      <a:gd name="T3" fmla="*/ 0 h 51"/>
                      <a:gd name="T4" fmla="*/ 182 w 18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8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56" name="Rectangle 2194"/>
                  <p:cNvSpPr>
                    <a:spLocks noChangeArrowheads="1"/>
                  </p:cNvSpPr>
                  <p:nvPr/>
                </p:nvSpPr>
                <p:spPr bwMode="auto">
                  <a:xfrm>
                    <a:off x="1832" y="-27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2560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57" name="Freeform 2195"/>
                  <p:cNvSpPr>
                    <a:spLocks/>
                  </p:cNvSpPr>
                  <p:nvPr/>
                </p:nvSpPr>
                <p:spPr bwMode="auto">
                  <a:xfrm>
                    <a:off x="1767" y="-2796"/>
                    <a:ext cx="62" cy="51"/>
                  </a:xfrm>
                  <a:custGeom>
                    <a:avLst/>
                    <a:gdLst>
                      <a:gd name="T0" fmla="*/ 0 w 62"/>
                      <a:gd name="T1" fmla="*/ 0 h 51"/>
                      <a:gd name="T2" fmla="*/ 0 w 62"/>
                      <a:gd name="T3" fmla="*/ 51 h 51"/>
                      <a:gd name="T4" fmla="*/ 62 w 6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6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58" name="Freeform 2196"/>
                  <p:cNvSpPr>
                    <a:spLocks/>
                  </p:cNvSpPr>
                  <p:nvPr/>
                </p:nvSpPr>
                <p:spPr bwMode="auto">
                  <a:xfrm>
                    <a:off x="1760" y="-2877"/>
                    <a:ext cx="7" cy="78"/>
                  </a:xfrm>
                  <a:custGeom>
                    <a:avLst/>
                    <a:gdLst>
                      <a:gd name="T0" fmla="*/ 0 w 7"/>
                      <a:gd name="T1" fmla="*/ 0 h 78"/>
                      <a:gd name="T2" fmla="*/ 0 w 7"/>
                      <a:gd name="T3" fmla="*/ 78 h 78"/>
                      <a:gd name="T4" fmla="*/ 7 w 7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7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59" name="Freeform 2197"/>
                  <p:cNvSpPr>
                    <a:spLocks/>
                  </p:cNvSpPr>
                  <p:nvPr/>
                </p:nvSpPr>
                <p:spPr bwMode="auto">
                  <a:xfrm>
                    <a:off x="1727" y="-3012"/>
                    <a:ext cx="33" cy="132"/>
                  </a:xfrm>
                  <a:custGeom>
                    <a:avLst/>
                    <a:gdLst>
                      <a:gd name="T0" fmla="*/ 0 w 33"/>
                      <a:gd name="T1" fmla="*/ 0 h 132"/>
                      <a:gd name="T2" fmla="*/ 0 w 33"/>
                      <a:gd name="T3" fmla="*/ 132 h 132"/>
                      <a:gd name="T4" fmla="*/ 33 w 33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33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60" name="Freeform 2198"/>
                  <p:cNvSpPr>
                    <a:spLocks/>
                  </p:cNvSpPr>
                  <p:nvPr/>
                </p:nvSpPr>
                <p:spPr bwMode="auto">
                  <a:xfrm>
                    <a:off x="1685" y="-3228"/>
                    <a:ext cx="42" cy="213"/>
                  </a:xfrm>
                  <a:custGeom>
                    <a:avLst/>
                    <a:gdLst>
                      <a:gd name="T0" fmla="*/ 0 w 42"/>
                      <a:gd name="T1" fmla="*/ 0 h 213"/>
                      <a:gd name="T2" fmla="*/ 0 w 42"/>
                      <a:gd name="T3" fmla="*/ 213 h 213"/>
                      <a:gd name="T4" fmla="*/ 42 w 42"/>
                      <a:gd name="T5" fmla="*/ 213 h 2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213">
                        <a:moveTo>
                          <a:pt x="0" y="0"/>
                        </a:moveTo>
                        <a:lnTo>
                          <a:pt x="0" y="213"/>
                        </a:lnTo>
                        <a:lnTo>
                          <a:pt x="42" y="21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61" name="Freeform 2199"/>
                  <p:cNvSpPr>
                    <a:spLocks/>
                  </p:cNvSpPr>
                  <p:nvPr/>
                </p:nvSpPr>
                <p:spPr bwMode="auto">
                  <a:xfrm>
                    <a:off x="1628" y="-3417"/>
                    <a:ext cx="57" cy="186"/>
                  </a:xfrm>
                  <a:custGeom>
                    <a:avLst/>
                    <a:gdLst>
                      <a:gd name="T0" fmla="*/ 0 w 57"/>
                      <a:gd name="T1" fmla="*/ 0 h 186"/>
                      <a:gd name="T2" fmla="*/ 0 w 57"/>
                      <a:gd name="T3" fmla="*/ 186 h 186"/>
                      <a:gd name="T4" fmla="*/ 57 w 57"/>
                      <a:gd name="T5" fmla="*/ 186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186">
                        <a:moveTo>
                          <a:pt x="0" y="0"/>
                        </a:moveTo>
                        <a:lnTo>
                          <a:pt x="0" y="186"/>
                        </a:lnTo>
                        <a:lnTo>
                          <a:pt x="57" y="18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62" name="Freeform 2200"/>
                  <p:cNvSpPr>
                    <a:spLocks/>
                  </p:cNvSpPr>
                  <p:nvPr/>
                </p:nvSpPr>
                <p:spPr bwMode="auto">
                  <a:xfrm>
                    <a:off x="1518" y="-3708"/>
                    <a:ext cx="110" cy="288"/>
                  </a:xfrm>
                  <a:custGeom>
                    <a:avLst/>
                    <a:gdLst>
                      <a:gd name="T0" fmla="*/ 0 w 110"/>
                      <a:gd name="T1" fmla="*/ 0 h 288"/>
                      <a:gd name="T2" fmla="*/ 0 w 110"/>
                      <a:gd name="T3" fmla="*/ 288 h 288"/>
                      <a:gd name="T4" fmla="*/ 110 w 110"/>
                      <a:gd name="T5" fmla="*/ 288 h 2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0" h="288">
                        <a:moveTo>
                          <a:pt x="0" y="0"/>
                        </a:moveTo>
                        <a:lnTo>
                          <a:pt x="0" y="288"/>
                        </a:lnTo>
                        <a:lnTo>
                          <a:pt x="110" y="28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63" name="Freeform 2201"/>
                  <p:cNvSpPr>
                    <a:spLocks/>
                  </p:cNvSpPr>
                  <p:nvPr/>
                </p:nvSpPr>
                <p:spPr bwMode="auto">
                  <a:xfrm>
                    <a:off x="1514" y="-4197"/>
                    <a:ext cx="4" cy="486"/>
                  </a:xfrm>
                  <a:custGeom>
                    <a:avLst/>
                    <a:gdLst>
                      <a:gd name="T0" fmla="*/ 0 w 4"/>
                      <a:gd name="T1" fmla="*/ 0 h 486"/>
                      <a:gd name="T2" fmla="*/ 0 w 4"/>
                      <a:gd name="T3" fmla="*/ 486 h 486"/>
                      <a:gd name="T4" fmla="*/ 4 w 4"/>
                      <a:gd name="T5" fmla="*/ 486 h 4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486">
                        <a:moveTo>
                          <a:pt x="0" y="0"/>
                        </a:moveTo>
                        <a:lnTo>
                          <a:pt x="0" y="486"/>
                        </a:lnTo>
                        <a:lnTo>
                          <a:pt x="4" y="48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64" name="Freeform 2202"/>
                  <p:cNvSpPr>
                    <a:spLocks/>
                  </p:cNvSpPr>
                  <p:nvPr/>
                </p:nvSpPr>
                <p:spPr bwMode="auto">
                  <a:xfrm>
                    <a:off x="1509" y="-6089"/>
                    <a:ext cx="5" cy="1889"/>
                  </a:xfrm>
                  <a:custGeom>
                    <a:avLst/>
                    <a:gdLst>
                      <a:gd name="T0" fmla="*/ 0 w 5"/>
                      <a:gd name="T1" fmla="*/ 0 h 1889"/>
                      <a:gd name="T2" fmla="*/ 0 w 5"/>
                      <a:gd name="T3" fmla="*/ 1889 h 1889"/>
                      <a:gd name="T4" fmla="*/ 5 w 5"/>
                      <a:gd name="T5" fmla="*/ 1889 h 18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" h="1889">
                        <a:moveTo>
                          <a:pt x="0" y="0"/>
                        </a:moveTo>
                        <a:lnTo>
                          <a:pt x="0" y="1889"/>
                        </a:lnTo>
                        <a:lnTo>
                          <a:pt x="5" y="188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65" name="Freeform 2203"/>
                  <p:cNvSpPr>
                    <a:spLocks/>
                  </p:cNvSpPr>
                  <p:nvPr/>
                </p:nvSpPr>
                <p:spPr bwMode="auto">
                  <a:xfrm>
                    <a:off x="1500" y="-6092"/>
                    <a:ext cx="9" cy="3455"/>
                  </a:xfrm>
                  <a:custGeom>
                    <a:avLst/>
                    <a:gdLst>
                      <a:gd name="T0" fmla="*/ 0 w 9"/>
                      <a:gd name="T1" fmla="*/ 3455 h 3455"/>
                      <a:gd name="T2" fmla="*/ 0 w 9"/>
                      <a:gd name="T3" fmla="*/ 0 h 3455"/>
                      <a:gd name="T4" fmla="*/ 9 w 9"/>
                      <a:gd name="T5" fmla="*/ 0 h 34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" h="3455">
                        <a:moveTo>
                          <a:pt x="0" y="3455"/>
                        </a:moveTo>
                        <a:lnTo>
                          <a:pt x="0" y="0"/>
                        </a:lnTo>
                        <a:lnTo>
                          <a:pt x="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66" name="Rectangle 2204"/>
                  <p:cNvSpPr>
                    <a:spLocks noChangeArrowheads="1"/>
                  </p:cNvSpPr>
                  <p:nvPr/>
                </p:nvSpPr>
                <p:spPr bwMode="auto">
                  <a:xfrm>
                    <a:off x="2280" y="-26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4843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67" name="Freeform 2205"/>
                  <p:cNvSpPr>
                    <a:spLocks/>
                  </p:cNvSpPr>
                  <p:nvPr/>
                </p:nvSpPr>
                <p:spPr bwMode="auto">
                  <a:xfrm>
                    <a:off x="1986" y="-2637"/>
                    <a:ext cx="291" cy="51"/>
                  </a:xfrm>
                  <a:custGeom>
                    <a:avLst/>
                    <a:gdLst>
                      <a:gd name="T0" fmla="*/ 0 w 291"/>
                      <a:gd name="T1" fmla="*/ 51 h 51"/>
                      <a:gd name="T2" fmla="*/ 0 w 291"/>
                      <a:gd name="T3" fmla="*/ 0 h 51"/>
                      <a:gd name="T4" fmla="*/ 291 w 29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9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68" name="Rectangle 2206"/>
                  <p:cNvSpPr>
                    <a:spLocks noChangeArrowheads="1"/>
                  </p:cNvSpPr>
                  <p:nvPr/>
                </p:nvSpPr>
                <p:spPr bwMode="auto">
                  <a:xfrm>
                    <a:off x="2067" y="-25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3414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69" name="Freeform 2207"/>
                  <p:cNvSpPr>
                    <a:spLocks/>
                  </p:cNvSpPr>
                  <p:nvPr/>
                </p:nvSpPr>
                <p:spPr bwMode="auto">
                  <a:xfrm>
                    <a:off x="1986" y="-2580"/>
                    <a:ext cx="78" cy="51"/>
                  </a:xfrm>
                  <a:custGeom>
                    <a:avLst/>
                    <a:gdLst>
                      <a:gd name="T0" fmla="*/ 0 w 78"/>
                      <a:gd name="T1" fmla="*/ 0 h 51"/>
                      <a:gd name="T2" fmla="*/ 0 w 78"/>
                      <a:gd name="T3" fmla="*/ 51 h 51"/>
                      <a:gd name="T4" fmla="*/ 78 w 78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8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78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70" name="Freeform 2208"/>
                  <p:cNvSpPr>
                    <a:spLocks/>
                  </p:cNvSpPr>
                  <p:nvPr/>
                </p:nvSpPr>
                <p:spPr bwMode="auto">
                  <a:xfrm>
                    <a:off x="1874" y="-2583"/>
                    <a:ext cx="112" cy="78"/>
                  </a:xfrm>
                  <a:custGeom>
                    <a:avLst/>
                    <a:gdLst>
                      <a:gd name="T0" fmla="*/ 0 w 112"/>
                      <a:gd name="T1" fmla="*/ 78 h 78"/>
                      <a:gd name="T2" fmla="*/ 0 w 112"/>
                      <a:gd name="T3" fmla="*/ 0 h 78"/>
                      <a:gd name="T4" fmla="*/ 112 w 112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2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1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71" name="Rectangle 2209"/>
                  <p:cNvSpPr>
                    <a:spLocks noChangeArrowheads="1"/>
                  </p:cNvSpPr>
                  <p:nvPr/>
                </p:nvSpPr>
                <p:spPr bwMode="auto">
                  <a:xfrm>
                    <a:off x="2013" y="-24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6467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72" name="Freeform 2210"/>
                  <p:cNvSpPr>
                    <a:spLocks/>
                  </p:cNvSpPr>
                  <p:nvPr/>
                </p:nvSpPr>
                <p:spPr bwMode="auto">
                  <a:xfrm>
                    <a:off x="1874" y="-2499"/>
                    <a:ext cx="136" cy="78"/>
                  </a:xfrm>
                  <a:custGeom>
                    <a:avLst/>
                    <a:gdLst>
                      <a:gd name="T0" fmla="*/ 0 w 136"/>
                      <a:gd name="T1" fmla="*/ 0 h 78"/>
                      <a:gd name="T2" fmla="*/ 0 w 136"/>
                      <a:gd name="T3" fmla="*/ 78 h 78"/>
                      <a:gd name="T4" fmla="*/ 136 w 136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36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73" name="Freeform 2211"/>
                  <p:cNvSpPr>
                    <a:spLocks/>
                  </p:cNvSpPr>
                  <p:nvPr/>
                </p:nvSpPr>
                <p:spPr bwMode="auto">
                  <a:xfrm>
                    <a:off x="1859" y="-2502"/>
                    <a:ext cx="15" cy="91"/>
                  </a:xfrm>
                  <a:custGeom>
                    <a:avLst/>
                    <a:gdLst>
                      <a:gd name="T0" fmla="*/ 0 w 15"/>
                      <a:gd name="T1" fmla="*/ 91 h 91"/>
                      <a:gd name="T2" fmla="*/ 0 w 15"/>
                      <a:gd name="T3" fmla="*/ 0 h 91"/>
                      <a:gd name="T4" fmla="*/ 15 w 15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1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74" name="Rectangle 221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-2362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752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75" name="Freeform 2213"/>
                  <p:cNvSpPr>
                    <a:spLocks/>
                  </p:cNvSpPr>
                  <p:nvPr/>
                </p:nvSpPr>
                <p:spPr bwMode="auto">
                  <a:xfrm>
                    <a:off x="1859" y="-2405"/>
                    <a:ext cx="106" cy="92"/>
                  </a:xfrm>
                  <a:custGeom>
                    <a:avLst/>
                    <a:gdLst>
                      <a:gd name="T0" fmla="*/ 0 w 106"/>
                      <a:gd name="T1" fmla="*/ 0 h 92"/>
                      <a:gd name="T2" fmla="*/ 0 w 106"/>
                      <a:gd name="T3" fmla="*/ 92 h 92"/>
                      <a:gd name="T4" fmla="*/ 106 w 106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6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106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76" name="Freeform 2214"/>
                  <p:cNvSpPr>
                    <a:spLocks/>
                  </p:cNvSpPr>
                  <p:nvPr/>
                </p:nvSpPr>
                <p:spPr bwMode="auto">
                  <a:xfrm>
                    <a:off x="1749" y="-2408"/>
                    <a:ext cx="110" cy="98"/>
                  </a:xfrm>
                  <a:custGeom>
                    <a:avLst/>
                    <a:gdLst>
                      <a:gd name="T0" fmla="*/ 0 w 110"/>
                      <a:gd name="T1" fmla="*/ 98 h 98"/>
                      <a:gd name="T2" fmla="*/ 0 w 110"/>
                      <a:gd name="T3" fmla="*/ 0 h 98"/>
                      <a:gd name="T4" fmla="*/ 110 w 110"/>
                      <a:gd name="T5" fmla="*/ 0 h 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0" h="98">
                        <a:moveTo>
                          <a:pt x="0" y="98"/>
                        </a:moveTo>
                        <a:lnTo>
                          <a:pt x="0" y="0"/>
                        </a:lnTo>
                        <a:lnTo>
                          <a:pt x="11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77" name="Rectangle 2215"/>
                  <p:cNvSpPr>
                    <a:spLocks noChangeArrowheads="1"/>
                  </p:cNvSpPr>
                  <p:nvPr/>
                </p:nvSpPr>
                <p:spPr bwMode="auto">
                  <a:xfrm>
                    <a:off x="1860" y="-2254"/>
                    <a:ext cx="1430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CCP42462 sulfidic sediment 4PCSSed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878" name="Freeform 2216"/>
                  <p:cNvSpPr>
                    <a:spLocks/>
                  </p:cNvSpPr>
                  <p:nvPr/>
                </p:nvSpPr>
                <p:spPr bwMode="auto">
                  <a:xfrm>
                    <a:off x="1749" y="-2304"/>
                    <a:ext cx="108" cy="99"/>
                  </a:xfrm>
                  <a:custGeom>
                    <a:avLst/>
                    <a:gdLst>
                      <a:gd name="T0" fmla="*/ 0 w 108"/>
                      <a:gd name="T1" fmla="*/ 0 h 99"/>
                      <a:gd name="T2" fmla="*/ 0 w 108"/>
                      <a:gd name="T3" fmla="*/ 99 h 99"/>
                      <a:gd name="T4" fmla="*/ 108 w 108"/>
                      <a:gd name="T5" fmla="*/ 99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8" h="99">
                        <a:moveTo>
                          <a:pt x="0" y="0"/>
                        </a:moveTo>
                        <a:lnTo>
                          <a:pt x="0" y="99"/>
                        </a:lnTo>
                        <a:lnTo>
                          <a:pt x="108" y="9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79" name="Freeform 2217"/>
                  <p:cNvSpPr>
                    <a:spLocks/>
                  </p:cNvSpPr>
                  <p:nvPr/>
                </p:nvSpPr>
                <p:spPr bwMode="auto">
                  <a:xfrm>
                    <a:off x="1716" y="-2307"/>
                    <a:ext cx="33" cy="129"/>
                  </a:xfrm>
                  <a:custGeom>
                    <a:avLst/>
                    <a:gdLst>
                      <a:gd name="T0" fmla="*/ 0 w 33"/>
                      <a:gd name="T1" fmla="*/ 129 h 129"/>
                      <a:gd name="T2" fmla="*/ 0 w 33"/>
                      <a:gd name="T3" fmla="*/ 0 h 129"/>
                      <a:gd name="T4" fmla="*/ 33 w 33"/>
                      <a:gd name="T5" fmla="*/ 0 h 1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129">
                        <a:moveTo>
                          <a:pt x="0" y="129"/>
                        </a:moveTo>
                        <a:lnTo>
                          <a:pt x="0" y="0"/>
                        </a:lnTo>
                        <a:lnTo>
                          <a:pt x="3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80" name="Rectangle 2218"/>
                  <p:cNvSpPr>
                    <a:spLocks noChangeArrowheads="1"/>
                  </p:cNvSpPr>
                  <p:nvPr/>
                </p:nvSpPr>
                <p:spPr bwMode="auto">
                  <a:xfrm>
                    <a:off x="1953" y="-21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5980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</p:grpSp>
            <p:grpSp>
              <p:nvGrpSpPr>
                <p:cNvPr id="17" name="Group 2420"/>
                <p:cNvGrpSpPr>
                  <a:grpSpLocks/>
                </p:cNvGrpSpPr>
                <p:nvPr/>
              </p:nvGrpSpPr>
              <p:grpSpPr bwMode="auto">
                <a:xfrm>
                  <a:off x="1508" y="-2175"/>
                  <a:ext cx="2327" cy="7586"/>
                  <a:chOff x="1508" y="-2175"/>
                  <a:chExt cx="2327" cy="7586"/>
                </a:xfrm>
              </p:grpSpPr>
              <p:sp>
                <p:nvSpPr>
                  <p:cNvPr id="3481" name="Freeform 2220"/>
                  <p:cNvSpPr>
                    <a:spLocks/>
                  </p:cNvSpPr>
                  <p:nvPr/>
                </p:nvSpPr>
                <p:spPr bwMode="auto">
                  <a:xfrm>
                    <a:off x="1736" y="-2097"/>
                    <a:ext cx="214" cy="51"/>
                  </a:xfrm>
                  <a:custGeom>
                    <a:avLst/>
                    <a:gdLst>
                      <a:gd name="T0" fmla="*/ 0 w 214"/>
                      <a:gd name="T1" fmla="*/ 51 h 51"/>
                      <a:gd name="T2" fmla="*/ 0 w 214"/>
                      <a:gd name="T3" fmla="*/ 0 h 51"/>
                      <a:gd name="T4" fmla="*/ 214 w 214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4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1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82" name="Rectangle 2221"/>
                  <p:cNvSpPr>
                    <a:spLocks noChangeArrowheads="1"/>
                  </p:cNvSpPr>
                  <p:nvPr/>
                </p:nvSpPr>
                <p:spPr bwMode="auto">
                  <a:xfrm>
                    <a:off x="1892" y="-20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2519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483" name="Freeform 2222"/>
                  <p:cNvSpPr>
                    <a:spLocks/>
                  </p:cNvSpPr>
                  <p:nvPr/>
                </p:nvSpPr>
                <p:spPr bwMode="auto">
                  <a:xfrm>
                    <a:off x="1736" y="-2040"/>
                    <a:ext cx="153" cy="51"/>
                  </a:xfrm>
                  <a:custGeom>
                    <a:avLst/>
                    <a:gdLst>
                      <a:gd name="T0" fmla="*/ 0 w 153"/>
                      <a:gd name="T1" fmla="*/ 0 h 51"/>
                      <a:gd name="T2" fmla="*/ 0 w 153"/>
                      <a:gd name="T3" fmla="*/ 51 h 51"/>
                      <a:gd name="T4" fmla="*/ 153 w 15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5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84" name="Freeform 2223"/>
                  <p:cNvSpPr>
                    <a:spLocks/>
                  </p:cNvSpPr>
                  <p:nvPr/>
                </p:nvSpPr>
                <p:spPr bwMode="auto">
                  <a:xfrm>
                    <a:off x="1716" y="-2172"/>
                    <a:ext cx="20" cy="129"/>
                  </a:xfrm>
                  <a:custGeom>
                    <a:avLst/>
                    <a:gdLst>
                      <a:gd name="T0" fmla="*/ 0 w 20"/>
                      <a:gd name="T1" fmla="*/ 0 h 129"/>
                      <a:gd name="T2" fmla="*/ 0 w 20"/>
                      <a:gd name="T3" fmla="*/ 129 h 129"/>
                      <a:gd name="T4" fmla="*/ 20 w 20"/>
                      <a:gd name="T5" fmla="*/ 129 h 1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" h="129">
                        <a:moveTo>
                          <a:pt x="0" y="0"/>
                        </a:moveTo>
                        <a:lnTo>
                          <a:pt x="0" y="129"/>
                        </a:lnTo>
                        <a:lnTo>
                          <a:pt x="20" y="12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85" name="Freeform 2224"/>
                  <p:cNvSpPr>
                    <a:spLocks/>
                  </p:cNvSpPr>
                  <p:nvPr/>
                </p:nvSpPr>
                <p:spPr bwMode="auto">
                  <a:xfrm>
                    <a:off x="1650" y="-2175"/>
                    <a:ext cx="66" cy="190"/>
                  </a:xfrm>
                  <a:custGeom>
                    <a:avLst/>
                    <a:gdLst>
                      <a:gd name="T0" fmla="*/ 0 w 66"/>
                      <a:gd name="T1" fmla="*/ 190 h 190"/>
                      <a:gd name="T2" fmla="*/ 0 w 66"/>
                      <a:gd name="T3" fmla="*/ 0 h 190"/>
                      <a:gd name="T4" fmla="*/ 66 w 66"/>
                      <a:gd name="T5" fmla="*/ 0 h 1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6" h="190">
                        <a:moveTo>
                          <a:pt x="0" y="190"/>
                        </a:moveTo>
                        <a:lnTo>
                          <a:pt x="0" y="0"/>
                        </a:lnTo>
                        <a:lnTo>
                          <a:pt x="6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86" name="Rectangle 2225"/>
                  <p:cNvSpPr>
                    <a:spLocks noChangeArrowheads="1"/>
                  </p:cNvSpPr>
                  <p:nvPr/>
                </p:nvSpPr>
                <p:spPr bwMode="auto">
                  <a:xfrm>
                    <a:off x="1809" y="-19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1084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487" name="Freeform 2226"/>
                  <p:cNvSpPr>
                    <a:spLocks/>
                  </p:cNvSpPr>
                  <p:nvPr/>
                </p:nvSpPr>
                <p:spPr bwMode="auto">
                  <a:xfrm>
                    <a:off x="1676" y="-1881"/>
                    <a:ext cx="130" cy="91"/>
                  </a:xfrm>
                  <a:custGeom>
                    <a:avLst/>
                    <a:gdLst>
                      <a:gd name="T0" fmla="*/ 0 w 130"/>
                      <a:gd name="T1" fmla="*/ 91 h 91"/>
                      <a:gd name="T2" fmla="*/ 0 w 130"/>
                      <a:gd name="T3" fmla="*/ 0 h 91"/>
                      <a:gd name="T4" fmla="*/ 130 w 130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0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13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88" name="Rectangle 2227"/>
                  <p:cNvSpPr>
                    <a:spLocks noChangeArrowheads="1"/>
                  </p:cNvSpPr>
                  <p:nvPr/>
                </p:nvSpPr>
                <p:spPr bwMode="auto">
                  <a:xfrm>
                    <a:off x="1887" y="-18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3657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489" name="Freeform 2228"/>
                  <p:cNvSpPr>
                    <a:spLocks/>
                  </p:cNvSpPr>
                  <p:nvPr/>
                </p:nvSpPr>
                <p:spPr bwMode="auto">
                  <a:xfrm>
                    <a:off x="1728" y="-1773"/>
                    <a:ext cx="156" cy="78"/>
                  </a:xfrm>
                  <a:custGeom>
                    <a:avLst/>
                    <a:gdLst>
                      <a:gd name="T0" fmla="*/ 0 w 156"/>
                      <a:gd name="T1" fmla="*/ 78 h 78"/>
                      <a:gd name="T2" fmla="*/ 0 w 156"/>
                      <a:gd name="T3" fmla="*/ 0 h 78"/>
                      <a:gd name="T4" fmla="*/ 156 w 156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6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5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90" name="Rectangle 2229"/>
                  <p:cNvSpPr>
                    <a:spLocks noChangeArrowheads="1"/>
                  </p:cNvSpPr>
                  <p:nvPr/>
                </p:nvSpPr>
                <p:spPr bwMode="auto">
                  <a:xfrm>
                    <a:off x="2067" y="-17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3653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491" name="Freeform 2230"/>
                  <p:cNvSpPr>
                    <a:spLocks/>
                  </p:cNvSpPr>
                  <p:nvPr/>
                </p:nvSpPr>
                <p:spPr bwMode="auto">
                  <a:xfrm>
                    <a:off x="1758" y="-1665"/>
                    <a:ext cx="306" cy="51"/>
                  </a:xfrm>
                  <a:custGeom>
                    <a:avLst/>
                    <a:gdLst>
                      <a:gd name="T0" fmla="*/ 0 w 306"/>
                      <a:gd name="T1" fmla="*/ 51 h 51"/>
                      <a:gd name="T2" fmla="*/ 0 w 306"/>
                      <a:gd name="T3" fmla="*/ 0 h 51"/>
                      <a:gd name="T4" fmla="*/ 306 w 30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30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92" name="Rectangle 2231"/>
                  <p:cNvSpPr>
                    <a:spLocks noChangeArrowheads="1"/>
                  </p:cNvSpPr>
                  <p:nvPr/>
                </p:nvSpPr>
                <p:spPr bwMode="auto">
                  <a:xfrm>
                    <a:off x="1823" y="-16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5411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493" name="Freeform 2232"/>
                  <p:cNvSpPr>
                    <a:spLocks/>
                  </p:cNvSpPr>
                  <p:nvPr/>
                </p:nvSpPr>
                <p:spPr bwMode="auto">
                  <a:xfrm>
                    <a:off x="1758" y="-1608"/>
                    <a:ext cx="62" cy="51"/>
                  </a:xfrm>
                  <a:custGeom>
                    <a:avLst/>
                    <a:gdLst>
                      <a:gd name="T0" fmla="*/ 0 w 62"/>
                      <a:gd name="T1" fmla="*/ 0 h 51"/>
                      <a:gd name="T2" fmla="*/ 0 w 62"/>
                      <a:gd name="T3" fmla="*/ 51 h 51"/>
                      <a:gd name="T4" fmla="*/ 62 w 6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6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94" name="Freeform 2233"/>
                  <p:cNvSpPr>
                    <a:spLocks/>
                  </p:cNvSpPr>
                  <p:nvPr/>
                </p:nvSpPr>
                <p:spPr bwMode="auto">
                  <a:xfrm>
                    <a:off x="1728" y="-1689"/>
                    <a:ext cx="30" cy="78"/>
                  </a:xfrm>
                  <a:custGeom>
                    <a:avLst/>
                    <a:gdLst>
                      <a:gd name="T0" fmla="*/ 0 w 30"/>
                      <a:gd name="T1" fmla="*/ 0 h 78"/>
                      <a:gd name="T2" fmla="*/ 0 w 30"/>
                      <a:gd name="T3" fmla="*/ 78 h 78"/>
                      <a:gd name="T4" fmla="*/ 30 w 30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0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95" name="Freeform 2234"/>
                  <p:cNvSpPr>
                    <a:spLocks/>
                  </p:cNvSpPr>
                  <p:nvPr/>
                </p:nvSpPr>
                <p:spPr bwMode="auto">
                  <a:xfrm>
                    <a:off x="1676" y="-1784"/>
                    <a:ext cx="52" cy="92"/>
                  </a:xfrm>
                  <a:custGeom>
                    <a:avLst/>
                    <a:gdLst>
                      <a:gd name="T0" fmla="*/ 0 w 52"/>
                      <a:gd name="T1" fmla="*/ 0 h 92"/>
                      <a:gd name="T2" fmla="*/ 0 w 52"/>
                      <a:gd name="T3" fmla="*/ 92 h 92"/>
                      <a:gd name="T4" fmla="*/ 52 w 52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2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52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96" name="Freeform 2235"/>
                  <p:cNvSpPr>
                    <a:spLocks/>
                  </p:cNvSpPr>
                  <p:nvPr/>
                </p:nvSpPr>
                <p:spPr bwMode="auto">
                  <a:xfrm>
                    <a:off x="1650" y="-1979"/>
                    <a:ext cx="26" cy="192"/>
                  </a:xfrm>
                  <a:custGeom>
                    <a:avLst/>
                    <a:gdLst>
                      <a:gd name="T0" fmla="*/ 0 w 26"/>
                      <a:gd name="T1" fmla="*/ 0 h 192"/>
                      <a:gd name="T2" fmla="*/ 0 w 26"/>
                      <a:gd name="T3" fmla="*/ 192 h 192"/>
                      <a:gd name="T4" fmla="*/ 26 w 26"/>
                      <a:gd name="T5" fmla="*/ 192 h 1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" h="192">
                        <a:moveTo>
                          <a:pt x="0" y="0"/>
                        </a:moveTo>
                        <a:lnTo>
                          <a:pt x="0" y="192"/>
                        </a:lnTo>
                        <a:lnTo>
                          <a:pt x="26" y="1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97" name="Freeform 2236"/>
                  <p:cNvSpPr>
                    <a:spLocks/>
                  </p:cNvSpPr>
                  <p:nvPr/>
                </p:nvSpPr>
                <p:spPr bwMode="auto">
                  <a:xfrm>
                    <a:off x="1625" y="-1982"/>
                    <a:ext cx="25" cy="398"/>
                  </a:xfrm>
                  <a:custGeom>
                    <a:avLst/>
                    <a:gdLst>
                      <a:gd name="T0" fmla="*/ 0 w 25"/>
                      <a:gd name="T1" fmla="*/ 398 h 398"/>
                      <a:gd name="T2" fmla="*/ 0 w 25"/>
                      <a:gd name="T3" fmla="*/ 0 h 398"/>
                      <a:gd name="T4" fmla="*/ 25 w 25"/>
                      <a:gd name="T5" fmla="*/ 0 h 3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" h="398">
                        <a:moveTo>
                          <a:pt x="0" y="398"/>
                        </a:moveTo>
                        <a:lnTo>
                          <a:pt x="0" y="0"/>
                        </a:lnTo>
                        <a:lnTo>
                          <a:pt x="2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98" name="Rectangle 2237"/>
                  <p:cNvSpPr>
                    <a:spLocks noChangeArrowheads="1"/>
                  </p:cNvSpPr>
                  <p:nvPr/>
                </p:nvSpPr>
                <p:spPr bwMode="auto">
                  <a:xfrm>
                    <a:off x="1949" y="-14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2912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499" name="Freeform 2238"/>
                  <p:cNvSpPr>
                    <a:spLocks/>
                  </p:cNvSpPr>
                  <p:nvPr/>
                </p:nvSpPr>
                <p:spPr bwMode="auto">
                  <a:xfrm>
                    <a:off x="1806" y="-1449"/>
                    <a:ext cx="140" cy="51"/>
                  </a:xfrm>
                  <a:custGeom>
                    <a:avLst/>
                    <a:gdLst>
                      <a:gd name="T0" fmla="*/ 0 w 140"/>
                      <a:gd name="T1" fmla="*/ 51 h 51"/>
                      <a:gd name="T2" fmla="*/ 0 w 140"/>
                      <a:gd name="T3" fmla="*/ 0 h 51"/>
                      <a:gd name="T4" fmla="*/ 140 w 140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0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4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00" name="Rectangle 2239"/>
                  <p:cNvSpPr>
                    <a:spLocks noChangeArrowheads="1"/>
                  </p:cNvSpPr>
                  <p:nvPr/>
                </p:nvSpPr>
                <p:spPr bwMode="auto">
                  <a:xfrm>
                    <a:off x="1914" y="-13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3941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01" name="Freeform 2240"/>
                  <p:cNvSpPr>
                    <a:spLocks/>
                  </p:cNvSpPr>
                  <p:nvPr/>
                </p:nvSpPr>
                <p:spPr bwMode="auto">
                  <a:xfrm>
                    <a:off x="1806" y="-1392"/>
                    <a:ext cx="105" cy="51"/>
                  </a:xfrm>
                  <a:custGeom>
                    <a:avLst/>
                    <a:gdLst>
                      <a:gd name="T0" fmla="*/ 0 w 105"/>
                      <a:gd name="T1" fmla="*/ 0 h 51"/>
                      <a:gd name="T2" fmla="*/ 0 w 105"/>
                      <a:gd name="T3" fmla="*/ 51 h 51"/>
                      <a:gd name="T4" fmla="*/ 105 w 105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5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05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02" name="Freeform 2241"/>
                  <p:cNvSpPr>
                    <a:spLocks/>
                  </p:cNvSpPr>
                  <p:nvPr/>
                </p:nvSpPr>
                <p:spPr bwMode="auto">
                  <a:xfrm>
                    <a:off x="1748" y="-1395"/>
                    <a:ext cx="58" cy="78"/>
                  </a:xfrm>
                  <a:custGeom>
                    <a:avLst/>
                    <a:gdLst>
                      <a:gd name="T0" fmla="*/ 0 w 58"/>
                      <a:gd name="T1" fmla="*/ 78 h 78"/>
                      <a:gd name="T2" fmla="*/ 0 w 58"/>
                      <a:gd name="T3" fmla="*/ 0 h 78"/>
                      <a:gd name="T4" fmla="*/ 58 w 58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5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03" name="Rectangle 2242"/>
                  <p:cNvSpPr>
                    <a:spLocks noChangeArrowheads="1"/>
                  </p:cNvSpPr>
                  <p:nvPr/>
                </p:nvSpPr>
                <p:spPr bwMode="auto">
                  <a:xfrm>
                    <a:off x="1814" y="-12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3693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04" name="Freeform 2243"/>
                  <p:cNvSpPr>
                    <a:spLocks/>
                  </p:cNvSpPr>
                  <p:nvPr/>
                </p:nvSpPr>
                <p:spPr bwMode="auto">
                  <a:xfrm>
                    <a:off x="1748" y="-1311"/>
                    <a:ext cx="63" cy="78"/>
                  </a:xfrm>
                  <a:custGeom>
                    <a:avLst/>
                    <a:gdLst>
                      <a:gd name="T0" fmla="*/ 0 w 63"/>
                      <a:gd name="T1" fmla="*/ 0 h 78"/>
                      <a:gd name="T2" fmla="*/ 0 w 63"/>
                      <a:gd name="T3" fmla="*/ 78 h 78"/>
                      <a:gd name="T4" fmla="*/ 63 w 63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3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63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05" name="Freeform 2244"/>
                  <p:cNvSpPr>
                    <a:spLocks/>
                  </p:cNvSpPr>
                  <p:nvPr/>
                </p:nvSpPr>
                <p:spPr bwMode="auto">
                  <a:xfrm>
                    <a:off x="1646" y="-1314"/>
                    <a:ext cx="102" cy="132"/>
                  </a:xfrm>
                  <a:custGeom>
                    <a:avLst/>
                    <a:gdLst>
                      <a:gd name="T0" fmla="*/ 0 w 102"/>
                      <a:gd name="T1" fmla="*/ 132 h 132"/>
                      <a:gd name="T2" fmla="*/ 0 w 102"/>
                      <a:gd name="T3" fmla="*/ 0 h 132"/>
                      <a:gd name="T4" fmla="*/ 102 w 102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2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10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06" name="Rectangle 2245"/>
                  <p:cNvSpPr>
                    <a:spLocks noChangeArrowheads="1"/>
                  </p:cNvSpPr>
                  <p:nvPr/>
                </p:nvSpPr>
                <p:spPr bwMode="auto">
                  <a:xfrm>
                    <a:off x="1767" y="-1174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385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07" name="Freeform 2246"/>
                  <p:cNvSpPr>
                    <a:spLocks/>
                  </p:cNvSpPr>
                  <p:nvPr/>
                </p:nvSpPr>
                <p:spPr bwMode="auto">
                  <a:xfrm>
                    <a:off x="1694" y="-1125"/>
                    <a:ext cx="70" cy="78"/>
                  </a:xfrm>
                  <a:custGeom>
                    <a:avLst/>
                    <a:gdLst>
                      <a:gd name="T0" fmla="*/ 0 w 70"/>
                      <a:gd name="T1" fmla="*/ 78 h 78"/>
                      <a:gd name="T2" fmla="*/ 0 w 70"/>
                      <a:gd name="T3" fmla="*/ 0 h 78"/>
                      <a:gd name="T4" fmla="*/ 70 w 70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0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7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08" name="Rectangle 2247"/>
                  <p:cNvSpPr>
                    <a:spLocks noChangeArrowheads="1"/>
                  </p:cNvSpPr>
                  <p:nvPr/>
                </p:nvSpPr>
                <p:spPr bwMode="auto">
                  <a:xfrm>
                    <a:off x="1962" y="-1066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126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09" name="Freeform 2248"/>
                  <p:cNvSpPr>
                    <a:spLocks/>
                  </p:cNvSpPr>
                  <p:nvPr/>
                </p:nvSpPr>
                <p:spPr bwMode="auto">
                  <a:xfrm>
                    <a:off x="1745" y="-1017"/>
                    <a:ext cx="214" cy="51"/>
                  </a:xfrm>
                  <a:custGeom>
                    <a:avLst/>
                    <a:gdLst>
                      <a:gd name="T0" fmla="*/ 0 w 214"/>
                      <a:gd name="T1" fmla="*/ 51 h 51"/>
                      <a:gd name="T2" fmla="*/ 0 w 214"/>
                      <a:gd name="T3" fmla="*/ 0 h 51"/>
                      <a:gd name="T4" fmla="*/ 214 w 214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4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1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10" name="Rectangle 2249"/>
                  <p:cNvSpPr>
                    <a:spLocks noChangeArrowheads="1"/>
                  </p:cNvSpPr>
                  <p:nvPr/>
                </p:nvSpPr>
                <p:spPr bwMode="auto">
                  <a:xfrm>
                    <a:off x="1902" y="-9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6443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11" name="Freeform 2250"/>
                  <p:cNvSpPr>
                    <a:spLocks/>
                  </p:cNvSpPr>
                  <p:nvPr/>
                </p:nvSpPr>
                <p:spPr bwMode="auto">
                  <a:xfrm>
                    <a:off x="1745" y="-960"/>
                    <a:ext cx="154" cy="51"/>
                  </a:xfrm>
                  <a:custGeom>
                    <a:avLst/>
                    <a:gdLst>
                      <a:gd name="T0" fmla="*/ 0 w 154"/>
                      <a:gd name="T1" fmla="*/ 0 h 51"/>
                      <a:gd name="T2" fmla="*/ 0 w 154"/>
                      <a:gd name="T3" fmla="*/ 51 h 51"/>
                      <a:gd name="T4" fmla="*/ 154 w 15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5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12" name="Freeform 2251"/>
                  <p:cNvSpPr>
                    <a:spLocks/>
                  </p:cNvSpPr>
                  <p:nvPr/>
                </p:nvSpPr>
                <p:spPr bwMode="auto">
                  <a:xfrm>
                    <a:off x="1694" y="-1041"/>
                    <a:ext cx="51" cy="78"/>
                  </a:xfrm>
                  <a:custGeom>
                    <a:avLst/>
                    <a:gdLst>
                      <a:gd name="T0" fmla="*/ 0 w 51"/>
                      <a:gd name="T1" fmla="*/ 0 h 78"/>
                      <a:gd name="T2" fmla="*/ 0 w 51"/>
                      <a:gd name="T3" fmla="*/ 78 h 78"/>
                      <a:gd name="T4" fmla="*/ 51 w 51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1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51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13" name="Freeform 2252"/>
                  <p:cNvSpPr>
                    <a:spLocks/>
                  </p:cNvSpPr>
                  <p:nvPr/>
                </p:nvSpPr>
                <p:spPr bwMode="auto">
                  <a:xfrm>
                    <a:off x="1646" y="-1176"/>
                    <a:ext cx="48" cy="132"/>
                  </a:xfrm>
                  <a:custGeom>
                    <a:avLst/>
                    <a:gdLst>
                      <a:gd name="T0" fmla="*/ 0 w 48"/>
                      <a:gd name="T1" fmla="*/ 0 h 132"/>
                      <a:gd name="T2" fmla="*/ 0 w 48"/>
                      <a:gd name="T3" fmla="*/ 132 h 132"/>
                      <a:gd name="T4" fmla="*/ 48 w 48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48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14" name="Freeform 2253"/>
                  <p:cNvSpPr>
                    <a:spLocks/>
                  </p:cNvSpPr>
                  <p:nvPr/>
                </p:nvSpPr>
                <p:spPr bwMode="auto">
                  <a:xfrm>
                    <a:off x="1625" y="-1578"/>
                    <a:ext cx="21" cy="399"/>
                  </a:xfrm>
                  <a:custGeom>
                    <a:avLst/>
                    <a:gdLst>
                      <a:gd name="T0" fmla="*/ 0 w 21"/>
                      <a:gd name="T1" fmla="*/ 0 h 399"/>
                      <a:gd name="T2" fmla="*/ 0 w 21"/>
                      <a:gd name="T3" fmla="*/ 399 h 399"/>
                      <a:gd name="T4" fmla="*/ 21 w 21"/>
                      <a:gd name="T5" fmla="*/ 399 h 3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" h="399">
                        <a:moveTo>
                          <a:pt x="0" y="0"/>
                        </a:moveTo>
                        <a:lnTo>
                          <a:pt x="0" y="399"/>
                        </a:lnTo>
                        <a:lnTo>
                          <a:pt x="21" y="39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15" name="Freeform 2254"/>
                  <p:cNvSpPr>
                    <a:spLocks/>
                  </p:cNvSpPr>
                  <p:nvPr/>
                </p:nvSpPr>
                <p:spPr bwMode="auto">
                  <a:xfrm>
                    <a:off x="1602" y="-1581"/>
                    <a:ext cx="23" cy="387"/>
                  </a:xfrm>
                  <a:custGeom>
                    <a:avLst/>
                    <a:gdLst>
                      <a:gd name="T0" fmla="*/ 0 w 23"/>
                      <a:gd name="T1" fmla="*/ 387 h 387"/>
                      <a:gd name="T2" fmla="*/ 0 w 23"/>
                      <a:gd name="T3" fmla="*/ 0 h 387"/>
                      <a:gd name="T4" fmla="*/ 23 w 23"/>
                      <a:gd name="T5" fmla="*/ 0 h 3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" h="387">
                        <a:moveTo>
                          <a:pt x="0" y="387"/>
                        </a:moveTo>
                        <a:lnTo>
                          <a:pt x="0" y="0"/>
                        </a:lnTo>
                        <a:lnTo>
                          <a:pt x="2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16" name="Rectangle 2255"/>
                  <p:cNvSpPr>
                    <a:spLocks noChangeArrowheads="1"/>
                  </p:cNvSpPr>
                  <p:nvPr/>
                </p:nvSpPr>
                <p:spPr bwMode="auto">
                  <a:xfrm>
                    <a:off x="1677" y="-8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7035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17" name="Freeform 2256"/>
                  <p:cNvSpPr>
                    <a:spLocks/>
                  </p:cNvSpPr>
                  <p:nvPr/>
                </p:nvSpPr>
                <p:spPr bwMode="auto">
                  <a:xfrm>
                    <a:off x="1602" y="-1188"/>
                    <a:ext cx="72" cy="387"/>
                  </a:xfrm>
                  <a:custGeom>
                    <a:avLst/>
                    <a:gdLst>
                      <a:gd name="T0" fmla="*/ 0 w 72"/>
                      <a:gd name="T1" fmla="*/ 0 h 387"/>
                      <a:gd name="T2" fmla="*/ 0 w 72"/>
                      <a:gd name="T3" fmla="*/ 387 h 387"/>
                      <a:gd name="T4" fmla="*/ 72 w 72"/>
                      <a:gd name="T5" fmla="*/ 387 h 3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2" h="387">
                        <a:moveTo>
                          <a:pt x="0" y="0"/>
                        </a:moveTo>
                        <a:lnTo>
                          <a:pt x="0" y="387"/>
                        </a:lnTo>
                        <a:lnTo>
                          <a:pt x="72" y="38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18" name="Freeform 2257"/>
                  <p:cNvSpPr>
                    <a:spLocks/>
                  </p:cNvSpPr>
                  <p:nvPr/>
                </p:nvSpPr>
                <p:spPr bwMode="auto">
                  <a:xfrm>
                    <a:off x="1581" y="-1191"/>
                    <a:ext cx="21" cy="292"/>
                  </a:xfrm>
                  <a:custGeom>
                    <a:avLst/>
                    <a:gdLst>
                      <a:gd name="T0" fmla="*/ 0 w 21"/>
                      <a:gd name="T1" fmla="*/ 292 h 292"/>
                      <a:gd name="T2" fmla="*/ 0 w 21"/>
                      <a:gd name="T3" fmla="*/ 0 h 292"/>
                      <a:gd name="T4" fmla="*/ 21 w 21"/>
                      <a:gd name="T5" fmla="*/ 0 h 2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" h="292">
                        <a:moveTo>
                          <a:pt x="0" y="292"/>
                        </a:moveTo>
                        <a:lnTo>
                          <a:pt x="0" y="0"/>
                        </a:lnTo>
                        <a:lnTo>
                          <a:pt x="2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19" name="Rectangle 2258"/>
                  <p:cNvSpPr>
                    <a:spLocks noChangeArrowheads="1"/>
                  </p:cNvSpPr>
                  <p:nvPr/>
                </p:nvSpPr>
                <p:spPr bwMode="auto">
                  <a:xfrm>
                    <a:off x="2006" y="-7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3373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20" name="Freeform 2259"/>
                  <p:cNvSpPr>
                    <a:spLocks/>
                  </p:cNvSpPr>
                  <p:nvPr/>
                </p:nvSpPr>
                <p:spPr bwMode="auto">
                  <a:xfrm>
                    <a:off x="1653" y="-693"/>
                    <a:ext cx="350" cy="91"/>
                  </a:xfrm>
                  <a:custGeom>
                    <a:avLst/>
                    <a:gdLst>
                      <a:gd name="T0" fmla="*/ 0 w 350"/>
                      <a:gd name="T1" fmla="*/ 91 h 91"/>
                      <a:gd name="T2" fmla="*/ 0 w 350"/>
                      <a:gd name="T3" fmla="*/ 0 h 91"/>
                      <a:gd name="T4" fmla="*/ 350 w 350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50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35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21" name="Rectangle 2260"/>
                  <p:cNvSpPr>
                    <a:spLocks noChangeArrowheads="1"/>
                  </p:cNvSpPr>
                  <p:nvPr/>
                </p:nvSpPr>
                <p:spPr bwMode="auto">
                  <a:xfrm>
                    <a:off x="1767" y="-6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2790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22" name="Freeform 2261"/>
                  <p:cNvSpPr>
                    <a:spLocks/>
                  </p:cNvSpPr>
                  <p:nvPr/>
                </p:nvSpPr>
                <p:spPr bwMode="auto">
                  <a:xfrm>
                    <a:off x="1709" y="-585"/>
                    <a:ext cx="55" cy="78"/>
                  </a:xfrm>
                  <a:custGeom>
                    <a:avLst/>
                    <a:gdLst>
                      <a:gd name="T0" fmla="*/ 0 w 55"/>
                      <a:gd name="T1" fmla="*/ 78 h 78"/>
                      <a:gd name="T2" fmla="*/ 0 w 55"/>
                      <a:gd name="T3" fmla="*/ 0 h 78"/>
                      <a:gd name="T4" fmla="*/ 55 w 55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5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5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23" name="Rectangle 2262"/>
                  <p:cNvSpPr>
                    <a:spLocks noChangeArrowheads="1"/>
                  </p:cNvSpPr>
                  <p:nvPr/>
                </p:nvSpPr>
                <p:spPr bwMode="auto">
                  <a:xfrm>
                    <a:off x="1830" y="-5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4242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24" name="Freeform 2263"/>
                  <p:cNvSpPr>
                    <a:spLocks/>
                  </p:cNvSpPr>
                  <p:nvPr/>
                </p:nvSpPr>
                <p:spPr bwMode="auto">
                  <a:xfrm>
                    <a:off x="1776" y="-477"/>
                    <a:ext cx="51" cy="51"/>
                  </a:xfrm>
                  <a:custGeom>
                    <a:avLst/>
                    <a:gdLst>
                      <a:gd name="T0" fmla="*/ 0 w 51"/>
                      <a:gd name="T1" fmla="*/ 51 h 51"/>
                      <a:gd name="T2" fmla="*/ 0 w 51"/>
                      <a:gd name="T3" fmla="*/ 0 h 51"/>
                      <a:gd name="T4" fmla="*/ 51 w 5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5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25" name="Rectangle 2264"/>
                  <p:cNvSpPr>
                    <a:spLocks noChangeArrowheads="1"/>
                  </p:cNvSpPr>
                  <p:nvPr/>
                </p:nvSpPr>
                <p:spPr bwMode="auto">
                  <a:xfrm>
                    <a:off x="1850" y="-418"/>
                    <a:ext cx="288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26" name="Freeform 2265"/>
                  <p:cNvSpPr>
                    <a:spLocks/>
                  </p:cNvSpPr>
                  <p:nvPr/>
                </p:nvSpPr>
                <p:spPr bwMode="auto">
                  <a:xfrm>
                    <a:off x="1776" y="-420"/>
                    <a:ext cx="71" cy="51"/>
                  </a:xfrm>
                  <a:custGeom>
                    <a:avLst/>
                    <a:gdLst>
                      <a:gd name="T0" fmla="*/ 0 w 71"/>
                      <a:gd name="T1" fmla="*/ 0 h 51"/>
                      <a:gd name="T2" fmla="*/ 0 w 71"/>
                      <a:gd name="T3" fmla="*/ 51 h 51"/>
                      <a:gd name="T4" fmla="*/ 71 w 71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1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71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27" name="Freeform 2266"/>
                  <p:cNvSpPr>
                    <a:spLocks/>
                  </p:cNvSpPr>
                  <p:nvPr/>
                </p:nvSpPr>
                <p:spPr bwMode="auto">
                  <a:xfrm>
                    <a:off x="1709" y="-501"/>
                    <a:ext cx="67" cy="78"/>
                  </a:xfrm>
                  <a:custGeom>
                    <a:avLst/>
                    <a:gdLst>
                      <a:gd name="T0" fmla="*/ 0 w 67"/>
                      <a:gd name="T1" fmla="*/ 0 h 78"/>
                      <a:gd name="T2" fmla="*/ 0 w 67"/>
                      <a:gd name="T3" fmla="*/ 78 h 78"/>
                      <a:gd name="T4" fmla="*/ 67 w 67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7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67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28" name="Freeform 2267"/>
                  <p:cNvSpPr>
                    <a:spLocks/>
                  </p:cNvSpPr>
                  <p:nvPr/>
                </p:nvSpPr>
                <p:spPr bwMode="auto">
                  <a:xfrm>
                    <a:off x="1653" y="-596"/>
                    <a:ext cx="56" cy="92"/>
                  </a:xfrm>
                  <a:custGeom>
                    <a:avLst/>
                    <a:gdLst>
                      <a:gd name="T0" fmla="*/ 0 w 56"/>
                      <a:gd name="T1" fmla="*/ 0 h 92"/>
                      <a:gd name="T2" fmla="*/ 0 w 56"/>
                      <a:gd name="T3" fmla="*/ 92 h 92"/>
                      <a:gd name="T4" fmla="*/ 56 w 56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6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56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29" name="Freeform 2268"/>
                  <p:cNvSpPr>
                    <a:spLocks/>
                  </p:cNvSpPr>
                  <p:nvPr/>
                </p:nvSpPr>
                <p:spPr bwMode="auto">
                  <a:xfrm>
                    <a:off x="1581" y="-893"/>
                    <a:ext cx="72" cy="294"/>
                  </a:xfrm>
                  <a:custGeom>
                    <a:avLst/>
                    <a:gdLst>
                      <a:gd name="T0" fmla="*/ 0 w 72"/>
                      <a:gd name="T1" fmla="*/ 0 h 294"/>
                      <a:gd name="T2" fmla="*/ 0 w 72"/>
                      <a:gd name="T3" fmla="*/ 294 h 294"/>
                      <a:gd name="T4" fmla="*/ 72 w 72"/>
                      <a:gd name="T5" fmla="*/ 294 h 2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2" h="294">
                        <a:moveTo>
                          <a:pt x="0" y="0"/>
                        </a:moveTo>
                        <a:lnTo>
                          <a:pt x="0" y="294"/>
                        </a:lnTo>
                        <a:lnTo>
                          <a:pt x="72" y="29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30" name="Freeform 2269"/>
                  <p:cNvSpPr>
                    <a:spLocks/>
                  </p:cNvSpPr>
                  <p:nvPr/>
                </p:nvSpPr>
                <p:spPr bwMode="auto">
                  <a:xfrm>
                    <a:off x="1547" y="-896"/>
                    <a:ext cx="34" cy="449"/>
                  </a:xfrm>
                  <a:custGeom>
                    <a:avLst/>
                    <a:gdLst>
                      <a:gd name="T0" fmla="*/ 0 w 34"/>
                      <a:gd name="T1" fmla="*/ 449 h 449"/>
                      <a:gd name="T2" fmla="*/ 0 w 34"/>
                      <a:gd name="T3" fmla="*/ 0 h 449"/>
                      <a:gd name="T4" fmla="*/ 34 w 34"/>
                      <a:gd name="T5" fmla="*/ 0 h 4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" h="449">
                        <a:moveTo>
                          <a:pt x="0" y="449"/>
                        </a:moveTo>
                        <a:lnTo>
                          <a:pt x="0" y="0"/>
                        </a:lnTo>
                        <a:lnTo>
                          <a:pt x="3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31" name="Rectangle 2270"/>
                  <p:cNvSpPr>
                    <a:spLocks noChangeArrowheads="1"/>
                  </p:cNvSpPr>
                  <p:nvPr/>
                </p:nvSpPr>
                <p:spPr bwMode="auto">
                  <a:xfrm>
                    <a:off x="1692" y="-3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6533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32" name="Freeform 2271"/>
                  <p:cNvSpPr>
                    <a:spLocks/>
                  </p:cNvSpPr>
                  <p:nvPr/>
                </p:nvSpPr>
                <p:spPr bwMode="auto">
                  <a:xfrm>
                    <a:off x="1617" y="-261"/>
                    <a:ext cx="72" cy="51"/>
                  </a:xfrm>
                  <a:custGeom>
                    <a:avLst/>
                    <a:gdLst>
                      <a:gd name="T0" fmla="*/ 0 w 72"/>
                      <a:gd name="T1" fmla="*/ 51 h 51"/>
                      <a:gd name="T2" fmla="*/ 0 w 72"/>
                      <a:gd name="T3" fmla="*/ 0 h 51"/>
                      <a:gd name="T4" fmla="*/ 72 w 7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7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33" name="Rectangle 2272"/>
                  <p:cNvSpPr>
                    <a:spLocks noChangeArrowheads="1"/>
                  </p:cNvSpPr>
                  <p:nvPr/>
                </p:nvSpPr>
                <p:spPr bwMode="auto">
                  <a:xfrm>
                    <a:off x="1670" y="-2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4072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34" name="Freeform 2273"/>
                  <p:cNvSpPr>
                    <a:spLocks/>
                  </p:cNvSpPr>
                  <p:nvPr/>
                </p:nvSpPr>
                <p:spPr bwMode="auto">
                  <a:xfrm>
                    <a:off x="1617" y="-204"/>
                    <a:ext cx="50" cy="51"/>
                  </a:xfrm>
                  <a:custGeom>
                    <a:avLst/>
                    <a:gdLst>
                      <a:gd name="T0" fmla="*/ 0 w 50"/>
                      <a:gd name="T1" fmla="*/ 0 h 51"/>
                      <a:gd name="T2" fmla="*/ 0 w 50"/>
                      <a:gd name="T3" fmla="*/ 51 h 51"/>
                      <a:gd name="T4" fmla="*/ 50 w 5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5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35" name="Freeform 2274"/>
                  <p:cNvSpPr>
                    <a:spLocks/>
                  </p:cNvSpPr>
                  <p:nvPr/>
                </p:nvSpPr>
                <p:spPr bwMode="auto">
                  <a:xfrm>
                    <a:off x="1608" y="-207"/>
                    <a:ext cx="9" cy="213"/>
                  </a:xfrm>
                  <a:custGeom>
                    <a:avLst/>
                    <a:gdLst>
                      <a:gd name="T0" fmla="*/ 0 w 9"/>
                      <a:gd name="T1" fmla="*/ 213 h 213"/>
                      <a:gd name="T2" fmla="*/ 0 w 9"/>
                      <a:gd name="T3" fmla="*/ 0 h 213"/>
                      <a:gd name="T4" fmla="*/ 9 w 9"/>
                      <a:gd name="T5" fmla="*/ 0 h 2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" h="213">
                        <a:moveTo>
                          <a:pt x="0" y="213"/>
                        </a:moveTo>
                        <a:lnTo>
                          <a:pt x="0" y="0"/>
                        </a:lnTo>
                        <a:lnTo>
                          <a:pt x="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36" name="Rectangle 2275"/>
                  <p:cNvSpPr>
                    <a:spLocks noChangeArrowheads="1"/>
                  </p:cNvSpPr>
                  <p:nvPr/>
                </p:nvSpPr>
                <p:spPr bwMode="auto">
                  <a:xfrm>
                    <a:off x="1679" y="-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3923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37" name="Freeform 2276"/>
                  <p:cNvSpPr>
                    <a:spLocks/>
                  </p:cNvSpPr>
                  <p:nvPr/>
                </p:nvSpPr>
                <p:spPr bwMode="auto">
                  <a:xfrm>
                    <a:off x="1658" y="-45"/>
                    <a:ext cx="18" cy="51"/>
                  </a:xfrm>
                  <a:custGeom>
                    <a:avLst/>
                    <a:gdLst>
                      <a:gd name="T0" fmla="*/ 0 w 18"/>
                      <a:gd name="T1" fmla="*/ 51 h 51"/>
                      <a:gd name="T2" fmla="*/ 0 w 18"/>
                      <a:gd name="T3" fmla="*/ 0 h 51"/>
                      <a:gd name="T4" fmla="*/ 18 w 1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38" name="Rectangle 2277"/>
                  <p:cNvSpPr>
                    <a:spLocks noChangeArrowheads="1"/>
                  </p:cNvSpPr>
                  <p:nvPr/>
                </p:nvSpPr>
                <p:spPr bwMode="auto">
                  <a:xfrm>
                    <a:off x="1763" y="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6696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39" name="Freeform 2278"/>
                  <p:cNvSpPr>
                    <a:spLocks/>
                  </p:cNvSpPr>
                  <p:nvPr/>
                </p:nvSpPr>
                <p:spPr bwMode="auto">
                  <a:xfrm>
                    <a:off x="1658" y="12"/>
                    <a:ext cx="102" cy="51"/>
                  </a:xfrm>
                  <a:custGeom>
                    <a:avLst/>
                    <a:gdLst>
                      <a:gd name="T0" fmla="*/ 0 w 102"/>
                      <a:gd name="T1" fmla="*/ 0 h 51"/>
                      <a:gd name="T2" fmla="*/ 0 w 102"/>
                      <a:gd name="T3" fmla="*/ 51 h 51"/>
                      <a:gd name="T4" fmla="*/ 102 w 10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0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40" name="Freeform 2279"/>
                  <p:cNvSpPr>
                    <a:spLocks/>
                  </p:cNvSpPr>
                  <p:nvPr/>
                </p:nvSpPr>
                <p:spPr bwMode="auto">
                  <a:xfrm>
                    <a:off x="1631" y="9"/>
                    <a:ext cx="27" cy="78"/>
                  </a:xfrm>
                  <a:custGeom>
                    <a:avLst/>
                    <a:gdLst>
                      <a:gd name="T0" fmla="*/ 0 w 27"/>
                      <a:gd name="T1" fmla="*/ 78 h 78"/>
                      <a:gd name="T2" fmla="*/ 0 w 27"/>
                      <a:gd name="T3" fmla="*/ 0 h 78"/>
                      <a:gd name="T4" fmla="*/ 27 w 27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41" name="Rectangle 2280"/>
                  <p:cNvSpPr>
                    <a:spLocks noChangeArrowheads="1"/>
                  </p:cNvSpPr>
                  <p:nvPr/>
                </p:nvSpPr>
                <p:spPr bwMode="auto">
                  <a:xfrm>
                    <a:off x="2171" y="1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1058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42" name="Freeform 2281"/>
                  <p:cNvSpPr>
                    <a:spLocks/>
                  </p:cNvSpPr>
                  <p:nvPr/>
                </p:nvSpPr>
                <p:spPr bwMode="auto">
                  <a:xfrm>
                    <a:off x="1631" y="93"/>
                    <a:ext cx="537" cy="78"/>
                  </a:xfrm>
                  <a:custGeom>
                    <a:avLst/>
                    <a:gdLst>
                      <a:gd name="T0" fmla="*/ 0 w 537"/>
                      <a:gd name="T1" fmla="*/ 0 h 78"/>
                      <a:gd name="T2" fmla="*/ 0 w 537"/>
                      <a:gd name="T3" fmla="*/ 78 h 78"/>
                      <a:gd name="T4" fmla="*/ 537 w 537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37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537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43" name="Freeform 2282"/>
                  <p:cNvSpPr>
                    <a:spLocks/>
                  </p:cNvSpPr>
                  <p:nvPr/>
                </p:nvSpPr>
                <p:spPr bwMode="auto">
                  <a:xfrm>
                    <a:off x="1622" y="90"/>
                    <a:ext cx="9" cy="132"/>
                  </a:xfrm>
                  <a:custGeom>
                    <a:avLst/>
                    <a:gdLst>
                      <a:gd name="T0" fmla="*/ 0 w 9"/>
                      <a:gd name="T1" fmla="*/ 132 h 132"/>
                      <a:gd name="T2" fmla="*/ 0 w 9"/>
                      <a:gd name="T3" fmla="*/ 0 h 132"/>
                      <a:gd name="T4" fmla="*/ 9 w 9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44" name="Rectangle 2283"/>
                  <p:cNvSpPr>
                    <a:spLocks noChangeArrowheads="1"/>
                  </p:cNvSpPr>
                  <p:nvPr/>
                </p:nvSpPr>
                <p:spPr bwMode="auto">
                  <a:xfrm>
                    <a:off x="1758" y="2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2274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45" name="Freeform 2284"/>
                  <p:cNvSpPr>
                    <a:spLocks/>
                  </p:cNvSpPr>
                  <p:nvPr/>
                </p:nvSpPr>
                <p:spPr bwMode="auto">
                  <a:xfrm>
                    <a:off x="1659" y="279"/>
                    <a:ext cx="96" cy="78"/>
                  </a:xfrm>
                  <a:custGeom>
                    <a:avLst/>
                    <a:gdLst>
                      <a:gd name="T0" fmla="*/ 0 w 96"/>
                      <a:gd name="T1" fmla="*/ 78 h 78"/>
                      <a:gd name="T2" fmla="*/ 0 w 96"/>
                      <a:gd name="T3" fmla="*/ 0 h 78"/>
                      <a:gd name="T4" fmla="*/ 96 w 96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6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9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46" name="Rectangle 2285"/>
                  <p:cNvSpPr>
                    <a:spLocks noChangeArrowheads="1"/>
                  </p:cNvSpPr>
                  <p:nvPr/>
                </p:nvSpPr>
                <p:spPr bwMode="auto">
                  <a:xfrm>
                    <a:off x="1697" y="3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5297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47" name="Freeform 2286"/>
                  <p:cNvSpPr>
                    <a:spLocks/>
                  </p:cNvSpPr>
                  <p:nvPr/>
                </p:nvSpPr>
                <p:spPr bwMode="auto">
                  <a:xfrm>
                    <a:off x="1686" y="387"/>
                    <a:ext cx="8" cy="51"/>
                  </a:xfrm>
                  <a:custGeom>
                    <a:avLst/>
                    <a:gdLst>
                      <a:gd name="T0" fmla="*/ 0 w 8"/>
                      <a:gd name="T1" fmla="*/ 51 h 51"/>
                      <a:gd name="T2" fmla="*/ 0 w 8"/>
                      <a:gd name="T3" fmla="*/ 0 h 51"/>
                      <a:gd name="T4" fmla="*/ 8 w 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48" name="Rectangle 2287"/>
                  <p:cNvSpPr>
                    <a:spLocks noChangeArrowheads="1"/>
                  </p:cNvSpPr>
                  <p:nvPr/>
                </p:nvSpPr>
                <p:spPr bwMode="auto">
                  <a:xfrm>
                    <a:off x="1803" y="4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2674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49" name="Freeform 2288"/>
                  <p:cNvSpPr>
                    <a:spLocks/>
                  </p:cNvSpPr>
                  <p:nvPr/>
                </p:nvSpPr>
                <p:spPr bwMode="auto">
                  <a:xfrm>
                    <a:off x="1686" y="444"/>
                    <a:ext cx="114" cy="51"/>
                  </a:xfrm>
                  <a:custGeom>
                    <a:avLst/>
                    <a:gdLst>
                      <a:gd name="T0" fmla="*/ 0 w 114"/>
                      <a:gd name="T1" fmla="*/ 0 h 51"/>
                      <a:gd name="T2" fmla="*/ 0 w 114"/>
                      <a:gd name="T3" fmla="*/ 51 h 51"/>
                      <a:gd name="T4" fmla="*/ 114 w 11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1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50" name="Freeform 2289"/>
                  <p:cNvSpPr>
                    <a:spLocks/>
                  </p:cNvSpPr>
                  <p:nvPr/>
                </p:nvSpPr>
                <p:spPr bwMode="auto">
                  <a:xfrm>
                    <a:off x="1659" y="363"/>
                    <a:ext cx="27" cy="78"/>
                  </a:xfrm>
                  <a:custGeom>
                    <a:avLst/>
                    <a:gdLst>
                      <a:gd name="T0" fmla="*/ 0 w 27"/>
                      <a:gd name="T1" fmla="*/ 0 h 78"/>
                      <a:gd name="T2" fmla="*/ 0 w 27"/>
                      <a:gd name="T3" fmla="*/ 78 h 78"/>
                      <a:gd name="T4" fmla="*/ 27 w 27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7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51" name="Freeform 2290"/>
                  <p:cNvSpPr>
                    <a:spLocks/>
                  </p:cNvSpPr>
                  <p:nvPr/>
                </p:nvSpPr>
                <p:spPr bwMode="auto">
                  <a:xfrm>
                    <a:off x="1622" y="228"/>
                    <a:ext cx="37" cy="132"/>
                  </a:xfrm>
                  <a:custGeom>
                    <a:avLst/>
                    <a:gdLst>
                      <a:gd name="T0" fmla="*/ 0 w 37"/>
                      <a:gd name="T1" fmla="*/ 0 h 132"/>
                      <a:gd name="T2" fmla="*/ 0 w 37"/>
                      <a:gd name="T3" fmla="*/ 132 h 132"/>
                      <a:gd name="T4" fmla="*/ 37 w 37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7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37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52" name="Freeform 2291"/>
                  <p:cNvSpPr>
                    <a:spLocks/>
                  </p:cNvSpPr>
                  <p:nvPr/>
                </p:nvSpPr>
                <p:spPr bwMode="auto">
                  <a:xfrm>
                    <a:off x="1608" y="12"/>
                    <a:ext cx="14" cy="213"/>
                  </a:xfrm>
                  <a:custGeom>
                    <a:avLst/>
                    <a:gdLst>
                      <a:gd name="T0" fmla="*/ 0 w 14"/>
                      <a:gd name="T1" fmla="*/ 0 h 213"/>
                      <a:gd name="T2" fmla="*/ 0 w 14"/>
                      <a:gd name="T3" fmla="*/ 213 h 213"/>
                      <a:gd name="T4" fmla="*/ 14 w 14"/>
                      <a:gd name="T5" fmla="*/ 213 h 2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" h="213">
                        <a:moveTo>
                          <a:pt x="0" y="0"/>
                        </a:moveTo>
                        <a:lnTo>
                          <a:pt x="0" y="213"/>
                        </a:lnTo>
                        <a:lnTo>
                          <a:pt x="14" y="21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53" name="Freeform 2292"/>
                  <p:cNvSpPr>
                    <a:spLocks/>
                  </p:cNvSpPr>
                  <p:nvPr/>
                </p:nvSpPr>
                <p:spPr bwMode="auto">
                  <a:xfrm>
                    <a:off x="1547" y="-441"/>
                    <a:ext cx="61" cy="450"/>
                  </a:xfrm>
                  <a:custGeom>
                    <a:avLst/>
                    <a:gdLst>
                      <a:gd name="T0" fmla="*/ 0 w 61"/>
                      <a:gd name="T1" fmla="*/ 0 h 450"/>
                      <a:gd name="T2" fmla="*/ 0 w 61"/>
                      <a:gd name="T3" fmla="*/ 450 h 450"/>
                      <a:gd name="T4" fmla="*/ 61 w 61"/>
                      <a:gd name="T5" fmla="*/ 450 h 4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1" h="450">
                        <a:moveTo>
                          <a:pt x="0" y="0"/>
                        </a:moveTo>
                        <a:lnTo>
                          <a:pt x="0" y="450"/>
                        </a:lnTo>
                        <a:lnTo>
                          <a:pt x="61" y="45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54" name="Freeform 2293"/>
                  <p:cNvSpPr>
                    <a:spLocks/>
                  </p:cNvSpPr>
                  <p:nvPr/>
                </p:nvSpPr>
                <p:spPr bwMode="auto">
                  <a:xfrm>
                    <a:off x="1508" y="-444"/>
                    <a:ext cx="39" cy="1266"/>
                  </a:xfrm>
                  <a:custGeom>
                    <a:avLst/>
                    <a:gdLst>
                      <a:gd name="T0" fmla="*/ 0 w 39"/>
                      <a:gd name="T1" fmla="*/ 1266 h 1266"/>
                      <a:gd name="T2" fmla="*/ 0 w 39"/>
                      <a:gd name="T3" fmla="*/ 0 h 1266"/>
                      <a:gd name="T4" fmla="*/ 39 w 39"/>
                      <a:gd name="T5" fmla="*/ 0 h 12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1266">
                        <a:moveTo>
                          <a:pt x="0" y="1266"/>
                        </a:moveTo>
                        <a:lnTo>
                          <a:pt x="0" y="0"/>
                        </a:lnTo>
                        <a:lnTo>
                          <a:pt x="3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55" name="Rectangle 2294"/>
                  <p:cNvSpPr>
                    <a:spLocks noChangeArrowheads="1"/>
                  </p:cNvSpPr>
                  <p:nvPr/>
                </p:nvSpPr>
                <p:spPr bwMode="auto">
                  <a:xfrm>
                    <a:off x="1554" y="5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4603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56" name="Freeform 2295"/>
                  <p:cNvSpPr>
                    <a:spLocks/>
                  </p:cNvSpPr>
                  <p:nvPr/>
                </p:nvSpPr>
                <p:spPr bwMode="auto">
                  <a:xfrm>
                    <a:off x="1551" y="60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57" name="Rectangle 2296"/>
                  <p:cNvSpPr>
                    <a:spLocks noChangeArrowheads="1"/>
                  </p:cNvSpPr>
                  <p:nvPr/>
                </p:nvSpPr>
                <p:spPr bwMode="auto">
                  <a:xfrm>
                    <a:off x="1554" y="6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1477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58" name="Freeform 2297"/>
                  <p:cNvSpPr>
                    <a:spLocks/>
                  </p:cNvSpPr>
                  <p:nvPr/>
                </p:nvSpPr>
                <p:spPr bwMode="auto">
                  <a:xfrm>
                    <a:off x="1551" y="66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59" name="Rectangle 2298"/>
                  <p:cNvSpPr>
                    <a:spLocks noChangeArrowheads="1"/>
                  </p:cNvSpPr>
                  <p:nvPr/>
                </p:nvSpPr>
                <p:spPr bwMode="auto">
                  <a:xfrm>
                    <a:off x="1554" y="7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2977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60" name="Freeform 2299"/>
                  <p:cNvSpPr>
                    <a:spLocks/>
                  </p:cNvSpPr>
                  <p:nvPr/>
                </p:nvSpPr>
                <p:spPr bwMode="auto">
                  <a:xfrm>
                    <a:off x="1551" y="714"/>
                    <a:ext cx="0" cy="105"/>
                  </a:xfrm>
                  <a:custGeom>
                    <a:avLst/>
                    <a:gdLst>
                      <a:gd name="T0" fmla="*/ 0 h 105"/>
                      <a:gd name="T1" fmla="*/ 105 h 105"/>
                      <a:gd name="T2" fmla="*/ 105 h 105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0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61" name="Line 2300"/>
                  <p:cNvSpPr>
                    <a:spLocks noChangeShapeType="1"/>
                  </p:cNvSpPr>
                  <p:nvPr/>
                </p:nvSpPr>
                <p:spPr bwMode="auto">
                  <a:xfrm>
                    <a:off x="1551" y="603"/>
                    <a:ext cx="0" cy="105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62" name="Freeform 2301"/>
                  <p:cNvSpPr>
                    <a:spLocks/>
                  </p:cNvSpPr>
                  <p:nvPr/>
                </p:nvSpPr>
                <p:spPr bwMode="auto">
                  <a:xfrm>
                    <a:off x="1521" y="711"/>
                    <a:ext cx="30" cy="1381"/>
                  </a:xfrm>
                  <a:custGeom>
                    <a:avLst/>
                    <a:gdLst>
                      <a:gd name="T0" fmla="*/ 0 w 30"/>
                      <a:gd name="T1" fmla="*/ 1381 h 1381"/>
                      <a:gd name="T2" fmla="*/ 0 w 30"/>
                      <a:gd name="T3" fmla="*/ 0 h 1381"/>
                      <a:gd name="T4" fmla="*/ 30 w 30"/>
                      <a:gd name="T5" fmla="*/ 0 h 13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" h="1381">
                        <a:moveTo>
                          <a:pt x="0" y="1381"/>
                        </a:moveTo>
                        <a:lnTo>
                          <a:pt x="0" y="0"/>
                        </a:lnTo>
                        <a:lnTo>
                          <a:pt x="3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63" name="Rectangle 2302"/>
                  <p:cNvSpPr>
                    <a:spLocks noChangeArrowheads="1"/>
                  </p:cNvSpPr>
                  <p:nvPr/>
                </p:nvSpPr>
                <p:spPr bwMode="auto">
                  <a:xfrm>
                    <a:off x="2108" y="8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4056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64" name="Freeform 2303"/>
                  <p:cNvSpPr>
                    <a:spLocks/>
                  </p:cNvSpPr>
                  <p:nvPr/>
                </p:nvSpPr>
                <p:spPr bwMode="auto">
                  <a:xfrm>
                    <a:off x="2016" y="927"/>
                    <a:ext cx="89" cy="51"/>
                  </a:xfrm>
                  <a:custGeom>
                    <a:avLst/>
                    <a:gdLst>
                      <a:gd name="T0" fmla="*/ 0 w 89"/>
                      <a:gd name="T1" fmla="*/ 51 h 51"/>
                      <a:gd name="T2" fmla="*/ 0 w 89"/>
                      <a:gd name="T3" fmla="*/ 0 h 51"/>
                      <a:gd name="T4" fmla="*/ 89 w 8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8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65" name="Rectangle 2304"/>
                  <p:cNvSpPr>
                    <a:spLocks noChangeArrowheads="1"/>
                  </p:cNvSpPr>
                  <p:nvPr/>
                </p:nvSpPr>
                <p:spPr bwMode="auto">
                  <a:xfrm>
                    <a:off x="2052" y="9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7121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66" name="Freeform 2305"/>
                  <p:cNvSpPr>
                    <a:spLocks/>
                  </p:cNvSpPr>
                  <p:nvPr/>
                </p:nvSpPr>
                <p:spPr bwMode="auto">
                  <a:xfrm>
                    <a:off x="2016" y="984"/>
                    <a:ext cx="33" cy="51"/>
                  </a:xfrm>
                  <a:custGeom>
                    <a:avLst/>
                    <a:gdLst>
                      <a:gd name="T0" fmla="*/ 0 w 33"/>
                      <a:gd name="T1" fmla="*/ 0 h 51"/>
                      <a:gd name="T2" fmla="*/ 0 w 33"/>
                      <a:gd name="T3" fmla="*/ 51 h 51"/>
                      <a:gd name="T4" fmla="*/ 33 w 3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3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67" name="Freeform 2306"/>
                  <p:cNvSpPr>
                    <a:spLocks/>
                  </p:cNvSpPr>
                  <p:nvPr/>
                </p:nvSpPr>
                <p:spPr bwMode="auto">
                  <a:xfrm>
                    <a:off x="1923" y="981"/>
                    <a:ext cx="93" cy="78"/>
                  </a:xfrm>
                  <a:custGeom>
                    <a:avLst/>
                    <a:gdLst>
                      <a:gd name="T0" fmla="*/ 0 w 93"/>
                      <a:gd name="T1" fmla="*/ 78 h 78"/>
                      <a:gd name="T2" fmla="*/ 0 w 93"/>
                      <a:gd name="T3" fmla="*/ 0 h 78"/>
                      <a:gd name="T4" fmla="*/ 93 w 93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3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9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68" name="Rectangle 2307"/>
                  <p:cNvSpPr>
                    <a:spLocks noChangeArrowheads="1"/>
                  </p:cNvSpPr>
                  <p:nvPr/>
                </p:nvSpPr>
                <p:spPr bwMode="auto">
                  <a:xfrm>
                    <a:off x="2079" y="10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1316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69" name="Freeform 2308"/>
                  <p:cNvSpPr>
                    <a:spLocks/>
                  </p:cNvSpPr>
                  <p:nvPr/>
                </p:nvSpPr>
                <p:spPr bwMode="auto">
                  <a:xfrm>
                    <a:off x="1923" y="1065"/>
                    <a:ext cx="153" cy="78"/>
                  </a:xfrm>
                  <a:custGeom>
                    <a:avLst/>
                    <a:gdLst>
                      <a:gd name="T0" fmla="*/ 0 w 153"/>
                      <a:gd name="T1" fmla="*/ 0 h 78"/>
                      <a:gd name="T2" fmla="*/ 0 w 153"/>
                      <a:gd name="T3" fmla="*/ 78 h 78"/>
                      <a:gd name="T4" fmla="*/ 153 w 153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3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53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70" name="Freeform 2309"/>
                  <p:cNvSpPr>
                    <a:spLocks/>
                  </p:cNvSpPr>
                  <p:nvPr/>
                </p:nvSpPr>
                <p:spPr bwMode="auto">
                  <a:xfrm>
                    <a:off x="1826" y="1062"/>
                    <a:ext cx="97" cy="118"/>
                  </a:xfrm>
                  <a:custGeom>
                    <a:avLst/>
                    <a:gdLst>
                      <a:gd name="T0" fmla="*/ 0 w 97"/>
                      <a:gd name="T1" fmla="*/ 118 h 118"/>
                      <a:gd name="T2" fmla="*/ 0 w 97"/>
                      <a:gd name="T3" fmla="*/ 0 h 118"/>
                      <a:gd name="T4" fmla="*/ 97 w 97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7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9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71" name="Rectangle 2310"/>
                  <p:cNvSpPr>
                    <a:spLocks noChangeArrowheads="1"/>
                  </p:cNvSpPr>
                  <p:nvPr/>
                </p:nvSpPr>
                <p:spPr bwMode="auto">
                  <a:xfrm>
                    <a:off x="1916" y="12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4355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72" name="Freeform 2311"/>
                  <p:cNvSpPr>
                    <a:spLocks/>
                  </p:cNvSpPr>
                  <p:nvPr/>
                </p:nvSpPr>
                <p:spPr bwMode="auto">
                  <a:xfrm>
                    <a:off x="1853" y="1251"/>
                    <a:ext cx="60" cy="51"/>
                  </a:xfrm>
                  <a:custGeom>
                    <a:avLst/>
                    <a:gdLst>
                      <a:gd name="T0" fmla="*/ 0 w 60"/>
                      <a:gd name="T1" fmla="*/ 51 h 51"/>
                      <a:gd name="T2" fmla="*/ 0 w 60"/>
                      <a:gd name="T3" fmla="*/ 0 h 51"/>
                      <a:gd name="T4" fmla="*/ 60 w 60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6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73" name="Rectangle 2312"/>
                  <p:cNvSpPr>
                    <a:spLocks noChangeArrowheads="1"/>
                  </p:cNvSpPr>
                  <p:nvPr/>
                </p:nvSpPr>
                <p:spPr bwMode="auto">
                  <a:xfrm>
                    <a:off x="1916" y="13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3319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74" name="Freeform 2313"/>
                  <p:cNvSpPr>
                    <a:spLocks/>
                  </p:cNvSpPr>
                  <p:nvPr/>
                </p:nvSpPr>
                <p:spPr bwMode="auto">
                  <a:xfrm>
                    <a:off x="1853" y="1308"/>
                    <a:ext cx="60" cy="51"/>
                  </a:xfrm>
                  <a:custGeom>
                    <a:avLst/>
                    <a:gdLst>
                      <a:gd name="T0" fmla="*/ 0 w 60"/>
                      <a:gd name="T1" fmla="*/ 0 h 51"/>
                      <a:gd name="T2" fmla="*/ 0 w 60"/>
                      <a:gd name="T3" fmla="*/ 51 h 51"/>
                      <a:gd name="T4" fmla="*/ 60 w 6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6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75" name="Freeform 2314"/>
                  <p:cNvSpPr>
                    <a:spLocks/>
                  </p:cNvSpPr>
                  <p:nvPr/>
                </p:nvSpPr>
                <p:spPr bwMode="auto">
                  <a:xfrm>
                    <a:off x="1826" y="1186"/>
                    <a:ext cx="27" cy="119"/>
                  </a:xfrm>
                  <a:custGeom>
                    <a:avLst/>
                    <a:gdLst>
                      <a:gd name="T0" fmla="*/ 0 w 27"/>
                      <a:gd name="T1" fmla="*/ 0 h 119"/>
                      <a:gd name="T2" fmla="*/ 0 w 27"/>
                      <a:gd name="T3" fmla="*/ 119 h 119"/>
                      <a:gd name="T4" fmla="*/ 27 w 27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27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76" name="Freeform 2315"/>
                  <p:cNvSpPr>
                    <a:spLocks/>
                  </p:cNvSpPr>
                  <p:nvPr/>
                </p:nvSpPr>
                <p:spPr bwMode="auto">
                  <a:xfrm>
                    <a:off x="1802" y="1183"/>
                    <a:ext cx="24" cy="138"/>
                  </a:xfrm>
                  <a:custGeom>
                    <a:avLst/>
                    <a:gdLst>
                      <a:gd name="T0" fmla="*/ 0 w 24"/>
                      <a:gd name="T1" fmla="*/ 138 h 138"/>
                      <a:gd name="T2" fmla="*/ 0 w 24"/>
                      <a:gd name="T3" fmla="*/ 0 h 138"/>
                      <a:gd name="T4" fmla="*/ 24 w 24"/>
                      <a:gd name="T5" fmla="*/ 0 h 1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" h="138">
                        <a:moveTo>
                          <a:pt x="0" y="138"/>
                        </a:moveTo>
                        <a:lnTo>
                          <a:pt x="0" y="0"/>
                        </a:lnTo>
                        <a:lnTo>
                          <a:pt x="2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77" name="Rectangle 2316"/>
                  <p:cNvSpPr>
                    <a:spLocks noChangeArrowheads="1"/>
                  </p:cNvSpPr>
                  <p:nvPr/>
                </p:nvSpPr>
                <p:spPr bwMode="auto">
                  <a:xfrm>
                    <a:off x="1980" y="14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1107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78" name="Freeform 2317"/>
                  <p:cNvSpPr>
                    <a:spLocks/>
                  </p:cNvSpPr>
                  <p:nvPr/>
                </p:nvSpPr>
                <p:spPr bwMode="auto">
                  <a:xfrm>
                    <a:off x="1802" y="1327"/>
                    <a:ext cx="175" cy="140"/>
                  </a:xfrm>
                  <a:custGeom>
                    <a:avLst/>
                    <a:gdLst>
                      <a:gd name="T0" fmla="*/ 0 w 175"/>
                      <a:gd name="T1" fmla="*/ 0 h 140"/>
                      <a:gd name="T2" fmla="*/ 0 w 175"/>
                      <a:gd name="T3" fmla="*/ 140 h 140"/>
                      <a:gd name="T4" fmla="*/ 175 w 175"/>
                      <a:gd name="T5" fmla="*/ 140 h 1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5" h="140">
                        <a:moveTo>
                          <a:pt x="0" y="0"/>
                        </a:moveTo>
                        <a:lnTo>
                          <a:pt x="0" y="140"/>
                        </a:lnTo>
                        <a:lnTo>
                          <a:pt x="175" y="14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79" name="Freeform 2318"/>
                  <p:cNvSpPr>
                    <a:spLocks/>
                  </p:cNvSpPr>
                  <p:nvPr/>
                </p:nvSpPr>
                <p:spPr bwMode="auto">
                  <a:xfrm>
                    <a:off x="1748" y="1324"/>
                    <a:ext cx="54" cy="149"/>
                  </a:xfrm>
                  <a:custGeom>
                    <a:avLst/>
                    <a:gdLst>
                      <a:gd name="T0" fmla="*/ 0 w 54"/>
                      <a:gd name="T1" fmla="*/ 149 h 149"/>
                      <a:gd name="T2" fmla="*/ 0 w 54"/>
                      <a:gd name="T3" fmla="*/ 0 h 149"/>
                      <a:gd name="T4" fmla="*/ 54 w 54"/>
                      <a:gd name="T5" fmla="*/ 0 h 1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4" h="149">
                        <a:moveTo>
                          <a:pt x="0" y="149"/>
                        </a:moveTo>
                        <a:lnTo>
                          <a:pt x="0" y="0"/>
                        </a:lnTo>
                        <a:lnTo>
                          <a:pt x="5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80" name="Rectangle 2319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5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1041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81" name="Freeform 2320"/>
                  <p:cNvSpPr>
                    <a:spLocks/>
                  </p:cNvSpPr>
                  <p:nvPr/>
                </p:nvSpPr>
                <p:spPr bwMode="auto">
                  <a:xfrm>
                    <a:off x="1779" y="1575"/>
                    <a:ext cx="186" cy="51"/>
                  </a:xfrm>
                  <a:custGeom>
                    <a:avLst/>
                    <a:gdLst>
                      <a:gd name="T0" fmla="*/ 0 w 186"/>
                      <a:gd name="T1" fmla="*/ 51 h 51"/>
                      <a:gd name="T2" fmla="*/ 0 w 186"/>
                      <a:gd name="T3" fmla="*/ 0 h 51"/>
                      <a:gd name="T4" fmla="*/ 186 w 18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8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82" name="Rectangle 2321"/>
                  <p:cNvSpPr>
                    <a:spLocks noChangeArrowheads="1"/>
                  </p:cNvSpPr>
                  <p:nvPr/>
                </p:nvSpPr>
                <p:spPr bwMode="auto">
                  <a:xfrm>
                    <a:off x="2091" y="16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3192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83" name="Freeform 2322"/>
                  <p:cNvSpPr>
                    <a:spLocks/>
                  </p:cNvSpPr>
                  <p:nvPr/>
                </p:nvSpPr>
                <p:spPr bwMode="auto">
                  <a:xfrm>
                    <a:off x="1779" y="1632"/>
                    <a:ext cx="309" cy="51"/>
                  </a:xfrm>
                  <a:custGeom>
                    <a:avLst/>
                    <a:gdLst>
                      <a:gd name="T0" fmla="*/ 0 w 309"/>
                      <a:gd name="T1" fmla="*/ 0 h 51"/>
                      <a:gd name="T2" fmla="*/ 0 w 309"/>
                      <a:gd name="T3" fmla="*/ 51 h 51"/>
                      <a:gd name="T4" fmla="*/ 309 w 30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30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84" name="Freeform 2323"/>
                  <p:cNvSpPr>
                    <a:spLocks/>
                  </p:cNvSpPr>
                  <p:nvPr/>
                </p:nvSpPr>
                <p:spPr bwMode="auto">
                  <a:xfrm>
                    <a:off x="1748" y="1479"/>
                    <a:ext cx="31" cy="150"/>
                  </a:xfrm>
                  <a:custGeom>
                    <a:avLst/>
                    <a:gdLst>
                      <a:gd name="T0" fmla="*/ 0 w 31"/>
                      <a:gd name="T1" fmla="*/ 0 h 150"/>
                      <a:gd name="T2" fmla="*/ 0 w 31"/>
                      <a:gd name="T3" fmla="*/ 150 h 150"/>
                      <a:gd name="T4" fmla="*/ 31 w 31"/>
                      <a:gd name="T5" fmla="*/ 150 h 1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150">
                        <a:moveTo>
                          <a:pt x="0" y="0"/>
                        </a:moveTo>
                        <a:lnTo>
                          <a:pt x="0" y="150"/>
                        </a:lnTo>
                        <a:lnTo>
                          <a:pt x="31" y="15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85" name="Freeform 2324"/>
                  <p:cNvSpPr>
                    <a:spLocks/>
                  </p:cNvSpPr>
                  <p:nvPr/>
                </p:nvSpPr>
                <p:spPr bwMode="auto">
                  <a:xfrm>
                    <a:off x="1712" y="1476"/>
                    <a:ext cx="36" cy="225"/>
                  </a:xfrm>
                  <a:custGeom>
                    <a:avLst/>
                    <a:gdLst>
                      <a:gd name="T0" fmla="*/ 0 w 36"/>
                      <a:gd name="T1" fmla="*/ 225 h 225"/>
                      <a:gd name="T2" fmla="*/ 0 w 36"/>
                      <a:gd name="T3" fmla="*/ 0 h 225"/>
                      <a:gd name="T4" fmla="*/ 36 w 36"/>
                      <a:gd name="T5" fmla="*/ 0 h 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225">
                        <a:moveTo>
                          <a:pt x="0" y="225"/>
                        </a:moveTo>
                        <a:lnTo>
                          <a:pt x="0" y="0"/>
                        </a:lnTo>
                        <a:lnTo>
                          <a:pt x="3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86" name="Rectangle 2325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7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3568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87" name="Freeform 2326"/>
                  <p:cNvSpPr>
                    <a:spLocks/>
                  </p:cNvSpPr>
                  <p:nvPr/>
                </p:nvSpPr>
                <p:spPr bwMode="auto">
                  <a:xfrm>
                    <a:off x="1737" y="1791"/>
                    <a:ext cx="228" cy="138"/>
                  </a:xfrm>
                  <a:custGeom>
                    <a:avLst/>
                    <a:gdLst>
                      <a:gd name="T0" fmla="*/ 0 w 228"/>
                      <a:gd name="T1" fmla="*/ 138 h 138"/>
                      <a:gd name="T2" fmla="*/ 0 w 228"/>
                      <a:gd name="T3" fmla="*/ 0 h 138"/>
                      <a:gd name="T4" fmla="*/ 228 w 228"/>
                      <a:gd name="T5" fmla="*/ 0 h 1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8" h="138">
                        <a:moveTo>
                          <a:pt x="0" y="138"/>
                        </a:moveTo>
                        <a:lnTo>
                          <a:pt x="0" y="0"/>
                        </a:lnTo>
                        <a:lnTo>
                          <a:pt x="22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88" name="Rectangle 2327"/>
                  <p:cNvSpPr>
                    <a:spLocks noChangeArrowheads="1"/>
                  </p:cNvSpPr>
                  <p:nvPr/>
                </p:nvSpPr>
                <p:spPr bwMode="auto">
                  <a:xfrm>
                    <a:off x="2024" y="18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2350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89" name="Freeform 2328"/>
                  <p:cNvSpPr>
                    <a:spLocks/>
                  </p:cNvSpPr>
                  <p:nvPr/>
                </p:nvSpPr>
                <p:spPr bwMode="auto">
                  <a:xfrm>
                    <a:off x="1892" y="1899"/>
                    <a:ext cx="129" cy="51"/>
                  </a:xfrm>
                  <a:custGeom>
                    <a:avLst/>
                    <a:gdLst>
                      <a:gd name="T0" fmla="*/ 0 w 129"/>
                      <a:gd name="T1" fmla="*/ 51 h 51"/>
                      <a:gd name="T2" fmla="*/ 0 w 129"/>
                      <a:gd name="T3" fmla="*/ 0 h 51"/>
                      <a:gd name="T4" fmla="*/ 129 w 12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2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90" name="Rectangle 2329"/>
                  <p:cNvSpPr>
                    <a:spLocks noChangeArrowheads="1"/>
                  </p:cNvSpPr>
                  <p:nvPr/>
                </p:nvSpPr>
                <p:spPr bwMode="auto">
                  <a:xfrm>
                    <a:off x="2262" y="19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5876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91" name="Freeform 2330"/>
                  <p:cNvSpPr>
                    <a:spLocks/>
                  </p:cNvSpPr>
                  <p:nvPr/>
                </p:nvSpPr>
                <p:spPr bwMode="auto">
                  <a:xfrm>
                    <a:off x="1892" y="1956"/>
                    <a:ext cx="367" cy="51"/>
                  </a:xfrm>
                  <a:custGeom>
                    <a:avLst/>
                    <a:gdLst>
                      <a:gd name="T0" fmla="*/ 0 w 367"/>
                      <a:gd name="T1" fmla="*/ 0 h 51"/>
                      <a:gd name="T2" fmla="*/ 0 w 367"/>
                      <a:gd name="T3" fmla="*/ 51 h 51"/>
                      <a:gd name="T4" fmla="*/ 367 w 36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36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92" name="Freeform 2331"/>
                  <p:cNvSpPr>
                    <a:spLocks/>
                  </p:cNvSpPr>
                  <p:nvPr/>
                </p:nvSpPr>
                <p:spPr bwMode="auto">
                  <a:xfrm>
                    <a:off x="1782" y="1953"/>
                    <a:ext cx="110" cy="118"/>
                  </a:xfrm>
                  <a:custGeom>
                    <a:avLst/>
                    <a:gdLst>
                      <a:gd name="T0" fmla="*/ 0 w 110"/>
                      <a:gd name="T1" fmla="*/ 118 h 118"/>
                      <a:gd name="T2" fmla="*/ 0 w 110"/>
                      <a:gd name="T3" fmla="*/ 0 h 118"/>
                      <a:gd name="T4" fmla="*/ 110 w 110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0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11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93" name="Rectangle 2332"/>
                  <p:cNvSpPr>
                    <a:spLocks noChangeArrowheads="1"/>
                  </p:cNvSpPr>
                  <p:nvPr/>
                </p:nvSpPr>
                <p:spPr bwMode="auto">
                  <a:xfrm>
                    <a:off x="1874" y="20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3797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94" name="Freeform 2333"/>
                  <p:cNvSpPr>
                    <a:spLocks/>
                  </p:cNvSpPr>
                  <p:nvPr/>
                </p:nvSpPr>
                <p:spPr bwMode="auto">
                  <a:xfrm>
                    <a:off x="1814" y="2115"/>
                    <a:ext cx="57" cy="78"/>
                  </a:xfrm>
                  <a:custGeom>
                    <a:avLst/>
                    <a:gdLst>
                      <a:gd name="T0" fmla="*/ 0 w 57"/>
                      <a:gd name="T1" fmla="*/ 78 h 78"/>
                      <a:gd name="T2" fmla="*/ 0 w 57"/>
                      <a:gd name="T3" fmla="*/ 0 h 78"/>
                      <a:gd name="T4" fmla="*/ 57 w 57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5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95" name="Rectangle 2334"/>
                  <p:cNvSpPr>
                    <a:spLocks noChangeArrowheads="1"/>
                  </p:cNvSpPr>
                  <p:nvPr/>
                </p:nvSpPr>
                <p:spPr bwMode="auto">
                  <a:xfrm>
                    <a:off x="1919" y="21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7010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96" name="Freeform 2335"/>
                  <p:cNvSpPr>
                    <a:spLocks/>
                  </p:cNvSpPr>
                  <p:nvPr/>
                </p:nvSpPr>
                <p:spPr bwMode="auto">
                  <a:xfrm>
                    <a:off x="1878" y="2223"/>
                    <a:ext cx="38" cy="51"/>
                  </a:xfrm>
                  <a:custGeom>
                    <a:avLst/>
                    <a:gdLst>
                      <a:gd name="T0" fmla="*/ 0 w 38"/>
                      <a:gd name="T1" fmla="*/ 51 h 51"/>
                      <a:gd name="T2" fmla="*/ 0 w 38"/>
                      <a:gd name="T3" fmla="*/ 0 h 51"/>
                      <a:gd name="T4" fmla="*/ 38 w 3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3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97" name="Rectangle 2336"/>
                  <p:cNvSpPr>
                    <a:spLocks noChangeArrowheads="1"/>
                  </p:cNvSpPr>
                  <p:nvPr/>
                </p:nvSpPr>
                <p:spPr bwMode="auto">
                  <a:xfrm>
                    <a:off x="1965" y="2282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168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598" name="Freeform 2337"/>
                  <p:cNvSpPr>
                    <a:spLocks/>
                  </p:cNvSpPr>
                  <p:nvPr/>
                </p:nvSpPr>
                <p:spPr bwMode="auto">
                  <a:xfrm>
                    <a:off x="1878" y="2280"/>
                    <a:ext cx="84" cy="51"/>
                  </a:xfrm>
                  <a:custGeom>
                    <a:avLst/>
                    <a:gdLst>
                      <a:gd name="T0" fmla="*/ 0 w 84"/>
                      <a:gd name="T1" fmla="*/ 0 h 51"/>
                      <a:gd name="T2" fmla="*/ 0 w 84"/>
                      <a:gd name="T3" fmla="*/ 51 h 51"/>
                      <a:gd name="T4" fmla="*/ 84 w 8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8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99" name="Freeform 2338"/>
                  <p:cNvSpPr>
                    <a:spLocks/>
                  </p:cNvSpPr>
                  <p:nvPr/>
                </p:nvSpPr>
                <p:spPr bwMode="auto">
                  <a:xfrm>
                    <a:off x="1814" y="2199"/>
                    <a:ext cx="64" cy="78"/>
                  </a:xfrm>
                  <a:custGeom>
                    <a:avLst/>
                    <a:gdLst>
                      <a:gd name="T0" fmla="*/ 0 w 64"/>
                      <a:gd name="T1" fmla="*/ 0 h 78"/>
                      <a:gd name="T2" fmla="*/ 0 w 64"/>
                      <a:gd name="T3" fmla="*/ 78 h 78"/>
                      <a:gd name="T4" fmla="*/ 64 w 64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4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64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00" name="Freeform 2339"/>
                  <p:cNvSpPr>
                    <a:spLocks/>
                  </p:cNvSpPr>
                  <p:nvPr/>
                </p:nvSpPr>
                <p:spPr bwMode="auto">
                  <a:xfrm>
                    <a:off x="1782" y="2077"/>
                    <a:ext cx="32" cy="119"/>
                  </a:xfrm>
                  <a:custGeom>
                    <a:avLst/>
                    <a:gdLst>
                      <a:gd name="T0" fmla="*/ 0 w 32"/>
                      <a:gd name="T1" fmla="*/ 0 h 119"/>
                      <a:gd name="T2" fmla="*/ 0 w 32"/>
                      <a:gd name="T3" fmla="*/ 119 h 119"/>
                      <a:gd name="T4" fmla="*/ 32 w 32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2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32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01" name="Freeform 2340"/>
                  <p:cNvSpPr>
                    <a:spLocks/>
                  </p:cNvSpPr>
                  <p:nvPr/>
                </p:nvSpPr>
                <p:spPr bwMode="auto">
                  <a:xfrm>
                    <a:off x="1737" y="1935"/>
                    <a:ext cx="45" cy="139"/>
                  </a:xfrm>
                  <a:custGeom>
                    <a:avLst/>
                    <a:gdLst>
                      <a:gd name="T0" fmla="*/ 0 w 45"/>
                      <a:gd name="T1" fmla="*/ 0 h 139"/>
                      <a:gd name="T2" fmla="*/ 0 w 45"/>
                      <a:gd name="T3" fmla="*/ 139 h 139"/>
                      <a:gd name="T4" fmla="*/ 45 w 45"/>
                      <a:gd name="T5" fmla="*/ 139 h 1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5" h="139">
                        <a:moveTo>
                          <a:pt x="0" y="0"/>
                        </a:moveTo>
                        <a:lnTo>
                          <a:pt x="0" y="139"/>
                        </a:lnTo>
                        <a:lnTo>
                          <a:pt x="45" y="13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02" name="Freeform 2341"/>
                  <p:cNvSpPr>
                    <a:spLocks/>
                  </p:cNvSpPr>
                  <p:nvPr/>
                </p:nvSpPr>
                <p:spPr bwMode="auto">
                  <a:xfrm>
                    <a:off x="1712" y="1707"/>
                    <a:ext cx="25" cy="225"/>
                  </a:xfrm>
                  <a:custGeom>
                    <a:avLst/>
                    <a:gdLst>
                      <a:gd name="T0" fmla="*/ 0 w 25"/>
                      <a:gd name="T1" fmla="*/ 0 h 225"/>
                      <a:gd name="T2" fmla="*/ 0 w 25"/>
                      <a:gd name="T3" fmla="*/ 225 h 225"/>
                      <a:gd name="T4" fmla="*/ 25 w 25"/>
                      <a:gd name="T5" fmla="*/ 225 h 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" h="225">
                        <a:moveTo>
                          <a:pt x="0" y="0"/>
                        </a:moveTo>
                        <a:lnTo>
                          <a:pt x="0" y="225"/>
                        </a:lnTo>
                        <a:lnTo>
                          <a:pt x="25" y="22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03" name="Freeform 2342"/>
                  <p:cNvSpPr>
                    <a:spLocks/>
                  </p:cNvSpPr>
                  <p:nvPr/>
                </p:nvSpPr>
                <p:spPr bwMode="auto">
                  <a:xfrm>
                    <a:off x="1691" y="1704"/>
                    <a:ext cx="21" cy="405"/>
                  </a:xfrm>
                  <a:custGeom>
                    <a:avLst/>
                    <a:gdLst>
                      <a:gd name="T0" fmla="*/ 0 w 21"/>
                      <a:gd name="T1" fmla="*/ 405 h 405"/>
                      <a:gd name="T2" fmla="*/ 0 w 21"/>
                      <a:gd name="T3" fmla="*/ 0 h 405"/>
                      <a:gd name="T4" fmla="*/ 21 w 21"/>
                      <a:gd name="T5" fmla="*/ 0 h 4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" h="405">
                        <a:moveTo>
                          <a:pt x="0" y="405"/>
                        </a:moveTo>
                        <a:lnTo>
                          <a:pt x="0" y="0"/>
                        </a:lnTo>
                        <a:lnTo>
                          <a:pt x="2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04" name="Rectangle 2343"/>
                  <p:cNvSpPr>
                    <a:spLocks noChangeArrowheads="1"/>
                  </p:cNvSpPr>
                  <p:nvPr/>
                </p:nvSpPr>
                <p:spPr bwMode="auto">
                  <a:xfrm>
                    <a:off x="1782" y="23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4995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05" name="Freeform 2344"/>
                  <p:cNvSpPr>
                    <a:spLocks/>
                  </p:cNvSpPr>
                  <p:nvPr/>
                </p:nvSpPr>
                <p:spPr bwMode="auto">
                  <a:xfrm>
                    <a:off x="1728" y="2439"/>
                    <a:ext cx="51" cy="78"/>
                  </a:xfrm>
                  <a:custGeom>
                    <a:avLst/>
                    <a:gdLst>
                      <a:gd name="T0" fmla="*/ 0 w 51"/>
                      <a:gd name="T1" fmla="*/ 78 h 78"/>
                      <a:gd name="T2" fmla="*/ 0 w 51"/>
                      <a:gd name="T3" fmla="*/ 0 h 78"/>
                      <a:gd name="T4" fmla="*/ 51 w 51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1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5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06" name="Rectangle 2345"/>
                  <p:cNvSpPr>
                    <a:spLocks noChangeArrowheads="1"/>
                  </p:cNvSpPr>
                  <p:nvPr/>
                </p:nvSpPr>
                <p:spPr bwMode="auto">
                  <a:xfrm>
                    <a:off x="1803" y="24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6949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07" name="Freeform 2346"/>
                  <p:cNvSpPr>
                    <a:spLocks/>
                  </p:cNvSpPr>
                  <p:nvPr/>
                </p:nvSpPr>
                <p:spPr bwMode="auto">
                  <a:xfrm>
                    <a:off x="1739" y="2547"/>
                    <a:ext cx="61" cy="51"/>
                  </a:xfrm>
                  <a:custGeom>
                    <a:avLst/>
                    <a:gdLst>
                      <a:gd name="T0" fmla="*/ 0 w 61"/>
                      <a:gd name="T1" fmla="*/ 51 h 51"/>
                      <a:gd name="T2" fmla="*/ 0 w 61"/>
                      <a:gd name="T3" fmla="*/ 0 h 51"/>
                      <a:gd name="T4" fmla="*/ 61 w 6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6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08" name="Rectangle 2347"/>
                  <p:cNvSpPr>
                    <a:spLocks noChangeArrowheads="1"/>
                  </p:cNvSpPr>
                  <p:nvPr/>
                </p:nvSpPr>
                <p:spPr bwMode="auto">
                  <a:xfrm>
                    <a:off x="1923" y="2606"/>
                    <a:ext cx="1912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3 ACN14079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Desulfobacterium autotrophicum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HRM2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09" name="Freeform 2348"/>
                  <p:cNvSpPr>
                    <a:spLocks/>
                  </p:cNvSpPr>
                  <p:nvPr/>
                </p:nvSpPr>
                <p:spPr bwMode="auto">
                  <a:xfrm>
                    <a:off x="1739" y="2604"/>
                    <a:ext cx="181" cy="51"/>
                  </a:xfrm>
                  <a:custGeom>
                    <a:avLst/>
                    <a:gdLst>
                      <a:gd name="T0" fmla="*/ 0 w 181"/>
                      <a:gd name="T1" fmla="*/ 0 h 51"/>
                      <a:gd name="T2" fmla="*/ 0 w 181"/>
                      <a:gd name="T3" fmla="*/ 51 h 51"/>
                      <a:gd name="T4" fmla="*/ 181 w 181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1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81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10" name="Freeform 2349"/>
                  <p:cNvSpPr>
                    <a:spLocks/>
                  </p:cNvSpPr>
                  <p:nvPr/>
                </p:nvSpPr>
                <p:spPr bwMode="auto">
                  <a:xfrm>
                    <a:off x="1728" y="2523"/>
                    <a:ext cx="11" cy="78"/>
                  </a:xfrm>
                  <a:custGeom>
                    <a:avLst/>
                    <a:gdLst>
                      <a:gd name="T0" fmla="*/ 0 w 11"/>
                      <a:gd name="T1" fmla="*/ 0 h 78"/>
                      <a:gd name="T2" fmla="*/ 0 w 11"/>
                      <a:gd name="T3" fmla="*/ 78 h 78"/>
                      <a:gd name="T4" fmla="*/ 11 w 11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1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11" name="Freeform 2350"/>
                  <p:cNvSpPr>
                    <a:spLocks/>
                  </p:cNvSpPr>
                  <p:nvPr/>
                </p:nvSpPr>
                <p:spPr bwMode="auto">
                  <a:xfrm>
                    <a:off x="1691" y="2115"/>
                    <a:ext cx="37" cy="405"/>
                  </a:xfrm>
                  <a:custGeom>
                    <a:avLst/>
                    <a:gdLst>
                      <a:gd name="T0" fmla="*/ 0 w 37"/>
                      <a:gd name="T1" fmla="*/ 0 h 405"/>
                      <a:gd name="T2" fmla="*/ 0 w 37"/>
                      <a:gd name="T3" fmla="*/ 405 h 405"/>
                      <a:gd name="T4" fmla="*/ 37 w 37"/>
                      <a:gd name="T5" fmla="*/ 405 h 4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7" h="405">
                        <a:moveTo>
                          <a:pt x="0" y="0"/>
                        </a:moveTo>
                        <a:lnTo>
                          <a:pt x="0" y="405"/>
                        </a:lnTo>
                        <a:lnTo>
                          <a:pt x="37" y="4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12" name="Freeform 2351"/>
                  <p:cNvSpPr>
                    <a:spLocks/>
                  </p:cNvSpPr>
                  <p:nvPr/>
                </p:nvSpPr>
                <p:spPr bwMode="auto">
                  <a:xfrm>
                    <a:off x="1625" y="2112"/>
                    <a:ext cx="66" cy="322"/>
                  </a:xfrm>
                  <a:custGeom>
                    <a:avLst/>
                    <a:gdLst>
                      <a:gd name="T0" fmla="*/ 0 w 66"/>
                      <a:gd name="T1" fmla="*/ 322 h 322"/>
                      <a:gd name="T2" fmla="*/ 0 w 66"/>
                      <a:gd name="T3" fmla="*/ 0 h 322"/>
                      <a:gd name="T4" fmla="*/ 66 w 66"/>
                      <a:gd name="T5" fmla="*/ 0 h 3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6" h="322">
                        <a:moveTo>
                          <a:pt x="0" y="322"/>
                        </a:moveTo>
                        <a:lnTo>
                          <a:pt x="0" y="0"/>
                        </a:lnTo>
                        <a:lnTo>
                          <a:pt x="6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13" name="Rectangle 2352"/>
                  <p:cNvSpPr>
                    <a:spLocks noChangeArrowheads="1"/>
                  </p:cNvSpPr>
                  <p:nvPr/>
                </p:nvSpPr>
                <p:spPr bwMode="auto">
                  <a:xfrm>
                    <a:off x="1697" y="27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3100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14" name="Freeform 2353"/>
                  <p:cNvSpPr>
                    <a:spLocks/>
                  </p:cNvSpPr>
                  <p:nvPr/>
                </p:nvSpPr>
                <p:spPr bwMode="auto">
                  <a:xfrm>
                    <a:off x="1625" y="2440"/>
                    <a:ext cx="69" cy="323"/>
                  </a:xfrm>
                  <a:custGeom>
                    <a:avLst/>
                    <a:gdLst>
                      <a:gd name="T0" fmla="*/ 0 w 69"/>
                      <a:gd name="T1" fmla="*/ 0 h 323"/>
                      <a:gd name="T2" fmla="*/ 0 w 69"/>
                      <a:gd name="T3" fmla="*/ 323 h 323"/>
                      <a:gd name="T4" fmla="*/ 69 w 69"/>
                      <a:gd name="T5" fmla="*/ 323 h 3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9" h="323">
                        <a:moveTo>
                          <a:pt x="0" y="0"/>
                        </a:moveTo>
                        <a:lnTo>
                          <a:pt x="0" y="323"/>
                        </a:lnTo>
                        <a:lnTo>
                          <a:pt x="69" y="32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15" name="Freeform 2354"/>
                  <p:cNvSpPr>
                    <a:spLocks/>
                  </p:cNvSpPr>
                  <p:nvPr/>
                </p:nvSpPr>
                <p:spPr bwMode="auto">
                  <a:xfrm>
                    <a:off x="1616" y="2437"/>
                    <a:ext cx="9" cy="213"/>
                  </a:xfrm>
                  <a:custGeom>
                    <a:avLst/>
                    <a:gdLst>
                      <a:gd name="T0" fmla="*/ 0 w 9"/>
                      <a:gd name="T1" fmla="*/ 213 h 213"/>
                      <a:gd name="T2" fmla="*/ 0 w 9"/>
                      <a:gd name="T3" fmla="*/ 0 h 213"/>
                      <a:gd name="T4" fmla="*/ 9 w 9"/>
                      <a:gd name="T5" fmla="*/ 0 h 2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" h="213">
                        <a:moveTo>
                          <a:pt x="0" y="213"/>
                        </a:moveTo>
                        <a:lnTo>
                          <a:pt x="0" y="0"/>
                        </a:lnTo>
                        <a:lnTo>
                          <a:pt x="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16" name="Rectangle 235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8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4810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17" name="Freeform 2356"/>
                  <p:cNvSpPr>
                    <a:spLocks/>
                  </p:cNvSpPr>
                  <p:nvPr/>
                </p:nvSpPr>
                <p:spPr bwMode="auto">
                  <a:xfrm>
                    <a:off x="1616" y="2656"/>
                    <a:ext cx="172" cy="215"/>
                  </a:xfrm>
                  <a:custGeom>
                    <a:avLst/>
                    <a:gdLst>
                      <a:gd name="T0" fmla="*/ 0 w 172"/>
                      <a:gd name="T1" fmla="*/ 0 h 215"/>
                      <a:gd name="T2" fmla="*/ 0 w 172"/>
                      <a:gd name="T3" fmla="*/ 215 h 215"/>
                      <a:gd name="T4" fmla="*/ 172 w 172"/>
                      <a:gd name="T5" fmla="*/ 215 h 2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2" h="215">
                        <a:moveTo>
                          <a:pt x="0" y="0"/>
                        </a:moveTo>
                        <a:lnTo>
                          <a:pt x="0" y="215"/>
                        </a:lnTo>
                        <a:lnTo>
                          <a:pt x="172" y="21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18" name="Freeform 2357"/>
                  <p:cNvSpPr>
                    <a:spLocks/>
                  </p:cNvSpPr>
                  <p:nvPr/>
                </p:nvSpPr>
                <p:spPr bwMode="auto">
                  <a:xfrm>
                    <a:off x="1571" y="2653"/>
                    <a:ext cx="45" cy="297"/>
                  </a:xfrm>
                  <a:custGeom>
                    <a:avLst/>
                    <a:gdLst>
                      <a:gd name="T0" fmla="*/ 0 w 45"/>
                      <a:gd name="T1" fmla="*/ 297 h 297"/>
                      <a:gd name="T2" fmla="*/ 0 w 45"/>
                      <a:gd name="T3" fmla="*/ 0 h 297"/>
                      <a:gd name="T4" fmla="*/ 45 w 45"/>
                      <a:gd name="T5" fmla="*/ 0 h 2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5" h="297">
                        <a:moveTo>
                          <a:pt x="0" y="297"/>
                        </a:moveTo>
                        <a:lnTo>
                          <a:pt x="0" y="0"/>
                        </a:lnTo>
                        <a:lnTo>
                          <a:pt x="4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19" name="Rectangle 2358"/>
                  <p:cNvSpPr>
                    <a:spLocks noChangeArrowheads="1"/>
                  </p:cNvSpPr>
                  <p:nvPr/>
                </p:nvSpPr>
                <p:spPr bwMode="auto">
                  <a:xfrm>
                    <a:off x="1794" y="2930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778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20" name="Freeform 2359"/>
                  <p:cNvSpPr>
                    <a:spLocks/>
                  </p:cNvSpPr>
                  <p:nvPr/>
                </p:nvSpPr>
                <p:spPr bwMode="auto">
                  <a:xfrm>
                    <a:off x="1685" y="2979"/>
                    <a:ext cx="106" cy="51"/>
                  </a:xfrm>
                  <a:custGeom>
                    <a:avLst/>
                    <a:gdLst>
                      <a:gd name="T0" fmla="*/ 0 w 106"/>
                      <a:gd name="T1" fmla="*/ 51 h 51"/>
                      <a:gd name="T2" fmla="*/ 0 w 106"/>
                      <a:gd name="T3" fmla="*/ 0 h 51"/>
                      <a:gd name="T4" fmla="*/ 106 w 10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0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21" name="Rectangle 2360"/>
                  <p:cNvSpPr>
                    <a:spLocks noChangeArrowheads="1"/>
                  </p:cNvSpPr>
                  <p:nvPr/>
                </p:nvSpPr>
                <p:spPr bwMode="auto">
                  <a:xfrm>
                    <a:off x="1703" y="30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1694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22" name="Freeform 2361"/>
                  <p:cNvSpPr>
                    <a:spLocks/>
                  </p:cNvSpPr>
                  <p:nvPr/>
                </p:nvSpPr>
                <p:spPr bwMode="auto">
                  <a:xfrm>
                    <a:off x="1685" y="3036"/>
                    <a:ext cx="15" cy="51"/>
                  </a:xfrm>
                  <a:custGeom>
                    <a:avLst/>
                    <a:gdLst>
                      <a:gd name="T0" fmla="*/ 0 w 15"/>
                      <a:gd name="T1" fmla="*/ 0 h 51"/>
                      <a:gd name="T2" fmla="*/ 0 w 15"/>
                      <a:gd name="T3" fmla="*/ 51 h 51"/>
                      <a:gd name="T4" fmla="*/ 15 w 15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5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23" name="Freeform 2362"/>
                  <p:cNvSpPr>
                    <a:spLocks/>
                  </p:cNvSpPr>
                  <p:nvPr/>
                </p:nvSpPr>
                <p:spPr bwMode="auto">
                  <a:xfrm>
                    <a:off x="1623" y="3033"/>
                    <a:ext cx="62" cy="78"/>
                  </a:xfrm>
                  <a:custGeom>
                    <a:avLst/>
                    <a:gdLst>
                      <a:gd name="T0" fmla="*/ 0 w 62"/>
                      <a:gd name="T1" fmla="*/ 78 h 78"/>
                      <a:gd name="T2" fmla="*/ 0 w 62"/>
                      <a:gd name="T3" fmla="*/ 0 h 78"/>
                      <a:gd name="T4" fmla="*/ 62 w 62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2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6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24" name="Rectangle 2363"/>
                  <p:cNvSpPr>
                    <a:spLocks noChangeArrowheads="1"/>
                  </p:cNvSpPr>
                  <p:nvPr/>
                </p:nvSpPr>
                <p:spPr bwMode="auto">
                  <a:xfrm>
                    <a:off x="1686" y="3146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718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25" name="Freeform 2364"/>
                  <p:cNvSpPr>
                    <a:spLocks/>
                  </p:cNvSpPr>
                  <p:nvPr/>
                </p:nvSpPr>
                <p:spPr bwMode="auto">
                  <a:xfrm>
                    <a:off x="1623" y="3117"/>
                    <a:ext cx="60" cy="78"/>
                  </a:xfrm>
                  <a:custGeom>
                    <a:avLst/>
                    <a:gdLst>
                      <a:gd name="T0" fmla="*/ 0 w 60"/>
                      <a:gd name="T1" fmla="*/ 0 h 78"/>
                      <a:gd name="T2" fmla="*/ 0 w 60"/>
                      <a:gd name="T3" fmla="*/ 78 h 78"/>
                      <a:gd name="T4" fmla="*/ 60 w 60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60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26" name="Freeform 2365"/>
                  <p:cNvSpPr>
                    <a:spLocks/>
                  </p:cNvSpPr>
                  <p:nvPr/>
                </p:nvSpPr>
                <p:spPr bwMode="auto">
                  <a:xfrm>
                    <a:off x="1608" y="3114"/>
                    <a:ext cx="15" cy="138"/>
                  </a:xfrm>
                  <a:custGeom>
                    <a:avLst/>
                    <a:gdLst>
                      <a:gd name="T0" fmla="*/ 0 w 15"/>
                      <a:gd name="T1" fmla="*/ 138 h 138"/>
                      <a:gd name="T2" fmla="*/ 0 w 15"/>
                      <a:gd name="T3" fmla="*/ 0 h 138"/>
                      <a:gd name="T4" fmla="*/ 15 w 15"/>
                      <a:gd name="T5" fmla="*/ 0 h 1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" h="138">
                        <a:moveTo>
                          <a:pt x="0" y="138"/>
                        </a:moveTo>
                        <a:lnTo>
                          <a:pt x="0" y="0"/>
                        </a:lnTo>
                        <a:lnTo>
                          <a:pt x="1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27" name="Rectangle 2366"/>
                  <p:cNvSpPr>
                    <a:spLocks noChangeArrowheads="1"/>
                  </p:cNvSpPr>
                  <p:nvPr/>
                </p:nvSpPr>
                <p:spPr bwMode="auto">
                  <a:xfrm>
                    <a:off x="1764" y="32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2561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28" name="Freeform 2367"/>
                  <p:cNvSpPr>
                    <a:spLocks/>
                  </p:cNvSpPr>
                  <p:nvPr/>
                </p:nvSpPr>
                <p:spPr bwMode="auto">
                  <a:xfrm>
                    <a:off x="1647" y="3303"/>
                    <a:ext cx="114" cy="91"/>
                  </a:xfrm>
                  <a:custGeom>
                    <a:avLst/>
                    <a:gdLst>
                      <a:gd name="T0" fmla="*/ 0 w 114"/>
                      <a:gd name="T1" fmla="*/ 91 h 91"/>
                      <a:gd name="T2" fmla="*/ 0 w 114"/>
                      <a:gd name="T3" fmla="*/ 0 h 91"/>
                      <a:gd name="T4" fmla="*/ 114 w 114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4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11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29" name="Rectangle 2368"/>
                  <p:cNvSpPr>
                    <a:spLocks noChangeArrowheads="1"/>
                  </p:cNvSpPr>
                  <p:nvPr/>
                </p:nvSpPr>
                <p:spPr bwMode="auto">
                  <a:xfrm>
                    <a:off x="1766" y="3362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919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30" name="Freeform 2369"/>
                  <p:cNvSpPr>
                    <a:spLocks/>
                  </p:cNvSpPr>
                  <p:nvPr/>
                </p:nvSpPr>
                <p:spPr bwMode="auto">
                  <a:xfrm>
                    <a:off x="1656" y="3411"/>
                    <a:ext cx="107" cy="78"/>
                  </a:xfrm>
                  <a:custGeom>
                    <a:avLst/>
                    <a:gdLst>
                      <a:gd name="T0" fmla="*/ 0 w 107"/>
                      <a:gd name="T1" fmla="*/ 78 h 78"/>
                      <a:gd name="T2" fmla="*/ 0 w 107"/>
                      <a:gd name="T3" fmla="*/ 0 h 78"/>
                      <a:gd name="T4" fmla="*/ 107 w 107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7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0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31" name="Rectangle 2370"/>
                  <p:cNvSpPr>
                    <a:spLocks noChangeArrowheads="1"/>
                  </p:cNvSpPr>
                  <p:nvPr/>
                </p:nvSpPr>
                <p:spPr bwMode="auto">
                  <a:xfrm>
                    <a:off x="1673" y="3470"/>
                    <a:ext cx="1757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AAS57677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Spartina alterniflora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plant stem S 1B5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32" name="Freeform 2371"/>
                  <p:cNvSpPr>
                    <a:spLocks/>
                  </p:cNvSpPr>
                  <p:nvPr/>
                </p:nvSpPr>
                <p:spPr bwMode="auto">
                  <a:xfrm>
                    <a:off x="1670" y="351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33" name="Rectangle 2372"/>
                  <p:cNvSpPr>
                    <a:spLocks noChangeArrowheads="1"/>
                  </p:cNvSpPr>
                  <p:nvPr/>
                </p:nvSpPr>
                <p:spPr bwMode="auto">
                  <a:xfrm>
                    <a:off x="1673" y="35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5649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34" name="Freeform 2373"/>
                  <p:cNvSpPr>
                    <a:spLocks/>
                  </p:cNvSpPr>
                  <p:nvPr/>
                </p:nvSpPr>
                <p:spPr bwMode="auto">
                  <a:xfrm>
                    <a:off x="1670" y="357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35" name="Freeform 2374"/>
                  <p:cNvSpPr>
                    <a:spLocks/>
                  </p:cNvSpPr>
                  <p:nvPr/>
                </p:nvSpPr>
                <p:spPr bwMode="auto">
                  <a:xfrm>
                    <a:off x="1656" y="3495"/>
                    <a:ext cx="14" cy="78"/>
                  </a:xfrm>
                  <a:custGeom>
                    <a:avLst/>
                    <a:gdLst>
                      <a:gd name="T0" fmla="*/ 0 w 14"/>
                      <a:gd name="T1" fmla="*/ 0 h 78"/>
                      <a:gd name="T2" fmla="*/ 0 w 14"/>
                      <a:gd name="T3" fmla="*/ 78 h 78"/>
                      <a:gd name="T4" fmla="*/ 14 w 14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4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36" name="Freeform 2375"/>
                  <p:cNvSpPr>
                    <a:spLocks/>
                  </p:cNvSpPr>
                  <p:nvPr/>
                </p:nvSpPr>
                <p:spPr bwMode="auto">
                  <a:xfrm>
                    <a:off x="1647" y="3400"/>
                    <a:ext cx="9" cy="92"/>
                  </a:xfrm>
                  <a:custGeom>
                    <a:avLst/>
                    <a:gdLst>
                      <a:gd name="T0" fmla="*/ 0 w 9"/>
                      <a:gd name="T1" fmla="*/ 0 h 92"/>
                      <a:gd name="T2" fmla="*/ 0 w 9"/>
                      <a:gd name="T3" fmla="*/ 92 h 92"/>
                      <a:gd name="T4" fmla="*/ 9 w 9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9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37" name="Freeform 2376"/>
                  <p:cNvSpPr>
                    <a:spLocks/>
                  </p:cNvSpPr>
                  <p:nvPr/>
                </p:nvSpPr>
                <p:spPr bwMode="auto">
                  <a:xfrm>
                    <a:off x="1608" y="3258"/>
                    <a:ext cx="39" cy="139"/>
                  </a:xfrm>
                  <a:custGeom>
                    <a:avLst/>
                    <a:gdLst>
                      <a:gd name="T0" fmla="*/ 0 w 39"/>
                      <a:gd name="T1" fmla="*/ 0 h 139"/>
                      <a:gd name="T2" fmla="*/ 0 w 39"/>
                      <a:gd name="T3" fmla="*/ 139 h 139"/>
                      <a:gd name="T4" fmla="*/ 39 w 39"/>
                      <a:gd name="T5" fmla="*/ 139 h 1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139">
                        <a:moveTo>
                          <a:pt x="0" y="0"/>
                        </a:moveTo>
                        <a:lnTo>
                          <a:pt x="0" y="139"/>
                        </a:lnTo>
                        <a:lnTo>
                          <a:pt x="39" y="13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38" name="Freeform 2377"/>
                  <p:cNvSpPr>
                    <a:spLocks/>
                  </p:cNvSpPr>
                  <p:nvPr/>
                </p:nvSpPr>
                <p:spPr bwMode="auto">
                  <a:xfrm>
                    <a:off x="1571" y="2956"/>
                    <a:ext cx="37" cy="299"/>
                  </a:xfrm>
                  <a:custGeom>
                    <a:avLst/>
                    <a:gdLst>
                      <a:gd name="T0" fmla="*/ 0 w 37"/>
                      <a:gd name="T1" fmla="*/ 0 h 299"/>
                      <a:gd name="T2" fmla="*/ 0 w 37"/>
                      <a:gd name="T3" fmla="*/ 299 h 299"/>
                      <a:gd name="T4" fmla="*/ 37 w 37"/>
                      <a:gd name="T5" fmla="*/ 299 h 2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7" h="299">
                        <a:moveTo>
                          <a:pt x="0" y="0"/>
                        </a:moveTo>
                        <a:lnTo>
                          <a:pt x="0" y="299"/>
                        </a:lnTo>
                        <a:lnTo>
                          <a:pt x="37" y="29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39" name="Freeform 2378"/>
                  <p:cNvSpPr>
                    <a:spLocks/>
                  </p:cNvSpPr>
                  <p:nvPr/>
                </p:nvSpPr>
                <p:spPr bwMode="auto">
                  <a:xfrm>
                    <a:off x="1544" y="2953"/>
                    <a:ext cx="27" cy="524"/>
                  </a:xfrm>
                  <a:custGeom>
                    <a:avLst/>
                    <a:gdLst>
                      <a:gd name="T0" fmla="*/ 0 w 27"/>
                      <a:gd name="T1" fmla="*/ 524 h 524"/>
                      <a:gd name="T2" fmla="*/ 0 w 27"/>
                      <a:gd name="T3" fmla="*/ 0 h 524"/>
                      <a:gd name="T4" fmla="*/ 27 w 27"/>
                      <a:gd name="T5" fmla="*/ 0 h 5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" h="524">
                        <a:moveTo>
                          <a:pt x="0" y="524"/>
                        </a:moveTo>
                        <a:lnTo>
                          <a:pt x="0" y="0"/>
                        </a:lnTo>
                        <a:lnTo>
                          <a:pt x="2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40" name="Rectangle 2379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36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3833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41" name="Freeform 2380"/>
                  <p:cNvSpPr>
                    <a:spLocks/>
                  </p:cNvSpPr>
                  <p:nvPr/>
                </p:nvSpPr>
                <p:spPr bwMode="auto">
                  <a:xfrm>
                    <a:off x="1611" y="3735"/>
                    <a:ext cx="162" cy="268"/>
                  </a:xfrm>
                  <a:custGeom>
                    <a:avLst/>
                    <a:gdLst>
                      <a:gd name="T0" fmla="*/ 0 w 162"/>
                      <a:gd name="T1" fmla="*/ 268 h 268"/>
                      <a:gd name="T2" fmla="*/ 0 w 162"/>
                      <a:gd name="T3" fmla="*/ 0 h 268"/>
                      <a:gd name="T4" fmla="*/ 162 w 162"/>
                      <a:gd name="T5" fmla="*/ 0 h 2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2" h="268">
                        <a:moveTo>
                          <a:pt x="0" y="268"/>
                        </a:moveTo>
                        <a:lnTo>
                          <a:pt x="0" y="0"/>
                        </a:lnTo>
                        <a:lnTo>
                          <a:pt x="16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42" name="Rectangle 2381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37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5038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43" name="Freeform 2382"/>
                  <p:cNvSpPr>
                    <a:spLocks/>
                  </p:cNvSpPr>
                  <p:nvPr/>
                </p:nvSpPr>
                <p:spPr bwMode="auto">
                  <a:xfrm>
                    <a:off x="1913" y="3843"/>
                    <a:ext cx="238" cy="51"/>
                  </a:xfrm>
                  <a:custGeom>
                    <a:avLst/>
                    <a:gdLst>
                      <a:gd name="T0" fmla="*/ 0 w 238"/>
                      <a:gd name="T1" fmla="*/ 51 h 51"/>
                      <a:gd name="T2" fmla="*/ 0 w 238"/>
                      <a:gd name="T3" fmla="*/ 0 h 51"/>
                      <a:gd name="T4" fmla="*/ 238 w 23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3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44" name="Rectangle 2383"/>
                  <p:cNvSpPr>
                    <a:spLocks noChangeArrowheads="1"/>
                  </p:cNvSpPr>
                  <p:nvPr/>
                </p:nvSpPr>
                <p:spPr bwMode="auto">
                  <a:xfrm>
                    <a:off x="2046" y="39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6074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45" name="Freeform 2384"/>
                  <p:cNvSpPr>
                    <a:spLocks/>
                  </p:cNvSpPr>
                  <p:nvPr/>
                </p:nvSpPr>
                <p:spPr bwMode="auto">
                  <a:xfrm>
                    <a:off x="1913" y="3900"/>
                    <a:ext cx="130" cy="51"/>
                  </a:xfrm>
                  <a:custGeom>
                    <a:avLst/>
                    <a:gdLst>
                      <a:gd name="T0" fmla="*/ 0 w 130"/>
                      <a:gd name="T1" fmla="*/ 0 h 51"/>
                      <a:gd name="T2" fmla="*/ 0 w 130"/>
                      <a:gd name="T3" fmla="*/ 51 h 51"/>
                      <a:gd name="T4" fmla="*/ 130 w 13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3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46" name="Freeform 2385"/>
                  <p:cNvSpPr>
                    <a:spLocks/>
                  </p:cNvSpPr>
                  <p:nvPr/>
                </p:nvSpPr>
                <p:spPr bwMode="auto">
                  <a:xfrm>
                    <a:off x="1727" y="3897"/>
                    <a:ext cx="186" cy="379"/>
                  </a:xfrm>
                  <a:custGeom>
                    <a:avLst/>
                    <a:gdLst>
                      <a:gd name="T0" fmla="*/ 0 w 186"/>
                      <a:gd name="T1" fmla="*/ 379 h 379"/>
                      <a:gd name="T2" fmla="*/ 0 w 186"/>
                      <a:gd name="T3" fmla="*/ 0 h 379"/>
                      <a:gd name="T4" fmla="*/ 186 w 186"/>
                      <a:gd name="T5" fmla="*/ 0 h 3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6" h="379">
                        <a:moveTo>
                          <a:pt x="0" y="379"/>
                        </a:moveTo>
                        <a:lnTo>
                          <a:pt x="0" y="0"/>
                        </a:lnTo>
                        <a:lnTo>
                          <a:pt x="18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47" name="Rectangle 2386"/>
                  <p:cNvSpPr>
                    <a:spLocks noChangeArrowheads="1"/>
                  </p:cNvSpPr>
                  <p:nvPr/>
                </p:nvSpPr>
                <p:spPr bwMode="auto">
                  <a:xfrm>
                    <a:off x="2069" y="40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5743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48" name="Freeform 2387"/>
                  <p:cNvSpPr>
                    <a:spLocks/>
                  </p:cNvSpPr>
                  <p:nvPr/>
                </p:nvSpPr>
                <p:spPr bwMode="auto">
                  <a:xfrm>
                    <a:off x="1829" y="4059"/>
                    <a:ext cx="237" cy="51"/>
                  </a:xfrm>
                  <a:custGeom>
                    <a:avLst/>
                    <a:gdLst>
                      <a:gd name="T0" fmla="*/ 0 w 237"/>
                      <a:gd name="T1" fmla="*/ 51 h 51"/>
                      <a:gd name="T2" fmla="*/ 0 w 237"/>
                      <a:gd name="T3" fmla="*/ 0 h 51"/>
                      <a:gd name="T4" fmla="*/ 237 w 23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3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49" name="Rectangle 2388"/>
                  <p:cNvSpPr>
                    <a:spLocks noChangeArrowheads="1"/>
                  </p:cNvSpPr>
                  <p:nvPr/>
                </p:nvSpPr>
                <p:spPr bwMode="auto">
                  <a:xfrm>
                    <a:off x="1964" y="41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1820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50" name="Freeform 2389"/>
                  <p:cNvSpPr>
                    <a:spLocks/>
                  </p:cNvSpPr>
                  <p:nvPr/>
                </p:nvSpPr>
                <p:spPr bwMode="auto">
                  <a:xfrm>
                    <a:off x="1829" y="4116"/>
                    <a:ext cx="132" cy="51"/>
                  </a:xfrm>
                  <a:custGeom>
                    <a:avLst/>
                    <a:gdLst>
                      <a:gd name="T0" fmla="*/ 0 w 132"/>
                      <a:gd name="T1" fmla="*/ 0 h 51"/>
                      <a:gd name="T2" fmla="*/ 0 w 132"/>
                      <a:gd name="T3" fmla="*/ 51 h 51"/>
                      <a:gd name="T4" fmla="*/ 132 w 13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3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51" name="Freeform 2390"/>
                  <p:cNvSpPr>
                    <a:spLocks/>
                  </p:cNvSpPr>
                  <p:nvPr/>
                </p:nvSpPr>
                <p:spPr bwMode="auto">
                  <a:xfrm>
                    <a:off x="1790" y="4113"/>
                    <a:ext cx="39" cy="547"/>
                  </a:xfrm>
                  <a:custGeom>
                    <a:avLst/>
                    <a:gdLst>
                      <a:gd name="T0" fmla="*/ 0 w 39"/>
                      <a:gd name="T1" fmla="*/ 547 h 547"/>
                      <a:gd name="T2" fmla="*/ 0 w 39"/>
                      <a:gd name="T3" fmla="*/ 0 h 547"/>
                      <a:gd name="T4" fmla="*/ 39 w 39"/>
                      <a:gd name="T5" fmla="*/ 0 h 5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547">
                        <a:moveTo>
                          <a:pt x="0" y="547"/>
                        </a:moveTo>
                        <a:lnTo>
                          <a:pt x="0" y="0"/>
                        </a:lnTo>
                        <a:lnTo>
                          <a:pt x="3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52" name="Rectangle 2391"/>
                  <p:cNvSpPr>
                    <a:spLocks noChangeArrowheads="1"/>
                  </p:cNvSpPr>
                  <p:nvPr/>
                </p:nvSpPr>
                <p:spPr bwMode="auto">
                  <a:xfrm>
                    <a:off x="2235" y="42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3899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53" name="Freeform 2392"/>
                  <p:cNvSpPr>
                    <a:spLocks/>
                  </p:cNvSpPr>
                  <p:nvPr/>
                </p:nvSpPr>
                <p:spPr bwMode="auto">
                  <a:xfrm>
                    <a:off x="1973" y="4275"/>
                    <a:ext cx="259" cy="51"/>
                  </a:xfrm>
                  <a:custGeom>
                    <a:avLst/>
                    <a:gdLst>
                      <a:gd name="T0" fmla="*/ 0 w 259"/>
                      <a:gd name="T1" fmla="*/ 51 h 51"/>
                      <a:gd name="T2" fmla="*/ 0 w 259"/>
                      <a:gd name="T3" fmla="*/ 0 h 51"/>
                      <a:gd name="T4" fmla="*/ 259 w 25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5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54" name="Rectangle 2393"/>
                  <p:cNvSpPr>
                    <a:spLocks noChangeArrowheads="1"/>
                  </p:cNvSpPr>
                  <p:nvPr/>
                </p:nvSpPr>
                <p:spPr bwMode="auto">
                  <a:xfrm>
                    <a:off x="2085" y="43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1987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55" name="Freeform 2394"/>
                  <p:cNvSpPr>
                    <a:spLocks/>
                  </p:cNvSpPr>
                  <p:nvPr/>
                </p:nvSpPr>
                <p:spPr bwMode="auto">
                  <a:xfrm>
                    <a:off x="1973" y="4332"/>
                    <a:ext cx="109" cy="51"/>
                  </a:xfrm>
                  <a:custGeom>
                    <a:avLst/>
                    <a:gdLst>
                      <a:gd name="T0" fmla="*/ 0 w 109"/>
                      <a:gd name="T1" fmla="*/ 0 h 51"/>
                      <a:gd name="T2" fmla="*/ 0 w 109"/>
                      <a:gd name="T3" fmla="*/ 51 h 51"/>
                      <a:gd name="T4" fmla="*/ 109 w 10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0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56" name="Freeform 2395"/>
                  <p:cNvSpPr>
                    <a:spLocks/>
                  </p:cNvSpPr>
                  <p:nvPr/>
                </p:nvSpPr>
                <p:spPr bwMode="auto">
                  <a:xfrm>
                    <a:off x="1895" y="4329"/>
                    <a:ext cx="78" cy="78"/>
                  </a:xfrm>
                  <a:custGeom>
                    <a:avLst/>
                    <a:gdLst>
                      <a:gd name="T0" fmla="*/ 0 w 78"/>
                      <a:gd name="T1" fmla="*/ 78 h 78"/>
                      <a:gd name="T2" fmla="*/ 0 w 78"/>
                      <a:gd name="T3" fmla="*/ 0 h 78"/>
                      <a:gd name="T4" fmla="*/ 78 w 78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8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7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57" name="Rectangle 2396"/>
                  <p:cNvSpPr>
                    <a:spLocks noChangeArrowheads="1"/>
                  </p:cNvSpPr>
                  <p:nvPr/>
                </p:nvSpPr>
                <p:spPr bwMode="auto">
                  <a:xfrm>
                    <a:off x="2391" y="44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1813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58" name="Freeform 2397"/>
                  <p:cNvSpPr>
                    <a:spLocks/>
                  </p:cNvSpPr>
                  <p:nvPr/>
                </p:nvSpPr>
                <p:spPr bwMode="auto">
                  <a:xfrm>
                    <a:off x="1895" y="4413"/>
                    <a:ext cx="493" cy="78"/>
                  </a:xfrm>
                  <a:custGeom>
                    <a:avLst/>
                    <a:gdLst>
                      <a:gd name="T0" fmla="*/ 0 w 493"/>
                      <a:gd name="T1" fmla="*/ 0 h 78"/>
                      <a:gd name="T2" fmla="*/ 0 w 493"/>
                      <a:gd name="T3" fmla="*/ 78 h 78"/>
                      <a:gd name="T4" fmla="*/ 493 w 493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93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493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59" name="Freeform 2398"/>
                  <p:cNvSpPr>
                    <a:spLocks/>
                  </p:cNvSpPr>
                  <p:nvPr/>
                </p:nvSpPr>
                <p:spPr bwMode="auto">
                  <a:xfrm>
                    <a:off x="1847" y="4410"/>
                    <a:ext cx="48" cy="132"/>
                  </a:xfrm>
                  <a:custGeom>
                    <a:avLst/>
                    <a:gdLst>
                      <a:gd name="T0" fmla="*/ 0 w 48"/>
                      <a:gd name="T1" fmla="*/ 132 h 132"/>
                      <a:gd name="T2" fmla="*/ 0 w 48"/>
                      <a:gd name="T3" fmla="*/ 0 h 132"/>
                      <a:gd name="T4" fmla="*/ 48 w 48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4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60" name="Rectangle 2399"/>
                  <p:cNvSpPr>
                    <a:spLocks noChangeArrowheads="1"/>
                  </p:cNvSpPr>
                  <p:nvPr/>
                </p:nvSpPr>
                <p:spPr bwMode="auto">
                  <a:xfrm>
                    <a:off x="2108" y="45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6189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61" name="Freeform 2400"/>
                  <p:cNvSpPr>
                    <a:spLocks/>
                  </p:cNvSpPr>
                  <p:nvPr/>
                </p:nvSpPr>
                <p:spPr bwMode="auto">
                  <a:xfrm>
                    <a:off x="1913" y="4599"/>
                    <a:ext cx="192" cy="78"/>
                  </a:xfrm>
                  <a:custGeom>
                    <a:avLst/>
                    <a:gdLst>
                      <a:gd name="T0" fmla="*/ 0 w 192"/>
                      <a:gd name="T1" fmla="*/ 78 h 78"/>
                      <a:gd name="T2" fmla="*/ 0 w 192"/>
                      <a:gd name="T3" fmla="*/ 0 h 78"/>
                      <a:gd name="T4" fmla="*/ 192 w 192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2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9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62" name="Rectangle 2401"/>
                  <p:cNvSpPr>
                    <a:spLocks noChangeArrowheads="1"/>
                  </p:cNvSpPr>
                  <p:nvPr/>
                </p:nvSpPr>
                <p:spPr bwMode="auto">
                  <a:xfrm>
                    <a:off x="2124" y="46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3553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63" name="Freeform 2402"/>
                  <p:cNvSpPr>
                    <a:spLocks/>
                  </p:cNvSpPr>
                  <p:nvPr/>
                </p:nvSpPr>
                <p:spPr bwMode="auto">
                  <a:xfrm>
                    <a:off x="1968" y="4707"/>
                    <a:ext cx="153" cy="51"/>
                  </a:xfrm>
                  <a:custGeom>
                    <a:avLst/>
                    <a:gdLst>
                      <a:gd name="T0" fmla="*/ 0 w 153"/>
                      <a:gd name="T1" fmla="*/ 51 h 51"/>
                      <a:gd name="T2" fmla="*/ 0 w 153"/>
                      <a:gd name="T3" fmla="*/ 0 h 51"/>
                      <a:gd name="T4" fmla="*/ 153 w 15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5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64" name="Rectangle 2403"/>
                  <p:cNvSpPr>
                    <a:spLocks noChangeArrowheads="1"/>
                  </p:cNvSpPr>
                  <p:nvPr/>
                </p:nvSpPr>
                <p:spPr bwMode="auto">
                  <a:xfrm>
                    <a:off x="2187" y="47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5542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65" name="Freeform 2404"/>
                  <p:cNvSpPr>
                    <a:spLocks/>
                  </p:cNvSpPr>
                  <p:nvPr/>
                </p:nvSpPr>
                <p:spPr bwMode="auto">
                  <a:xfrm>
                    <a:off x="1968" y="4764"/>
                    <a:ext cx="216" cy="51"/>
                  </a:xfrm>
                  <a:custGeom>
                    <a:avLst/>
                    <a:gdLst>
                      <a:gd name="T0" fmla="*/ 0 w 216"/>
                      <a:gd name="T1" fmla="*/ 0 h 51"/>
                      <a:gd name="T2" fmla="*/ 0 w 216"/>
                      <a:gd name="T3" fmla="*/ 51 h 51"/>
                      <a:gd name="T4" fmla="*/ 216 w 216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16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66" name="Freeform 2405"/>
                  <p:cNvSpPr>
                    <a:spLocks/>
                  </p:cNvSpPr>
                  <p:nvPr/>
                </p:nvSpPr>
                <p:spPr bwMode="auto">
                  <a:xfrm>
                    <a:off x="1913" y="4683"/>
                    <a:ext cx="55" cy="78"/>
                  </a:xfrm>
                  <a:custGeom>
                    <a:avLst/>
                    <a:gdLst>
                      <a:gd name="T0" fmla="*/ 0 w 55"/>
                      <a:gd name="T1" fmla="*/ 0 h 78"/>
                      <a:gd name="T2" fmla="*/ 0 w 55"/>
                      <a:gd name="T3" fmla="*/ 78 h 78"/>
                      <a:gd name="T4" fmla="*/ 55 w 55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5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55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67" name="Freeform 2406"/>
                  <p:cNvSpPr>
                    <a:spLocks/>
                  </p:cNvSpPr>
                  <p:nvPr/>
                </p:nvSpPr>
                <p:spPr bwMode="auto">
                  <a:xfrm>
                    <a:off x="1847" y="4548"/>
                    <a:ext cx="66" cy="132"/>
                  </a:xfrm>
                  <a:custGeom>
                    <a:avLst/>
                    <a:gdLst>
                      <a:gd name="T0" fmla="*/ 0 w 66"/>
                      <a:gd name="T1" fmla="*/ 0 h 132"/>
                      <a:gd name="T2" fmla="*/ 0 w 66"/>
                      <a:gd name="T3" fmla="*/ 132 h 132"/>
                      <a:gd name="T4" fmla="*/ 66 w 66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6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66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68" name="Freeform 2407"/>
                  <p:cNvSpPr>
                    <a:spLocks/>
                  </p:cNvSpPr>
                  <p:nvPr/>
                </p:nvSpPr>
                <p:spPr bwMode="auto">
                  <a:xfrm>
                    <a:off x="1832" y="4545"/>
                    <a:ext cx="15" cy="666"/>
                  </a:xfrm>
                  <a:custGeom>
                    <a:avLst/>
                    <a:gdLst>
                      <a:gd name="T0" fmla="*/ 0 w 15"/>
                      <a:gd name="T1" fmla="*/ 666 h 666"/>
                      <a:gd name="T2" fmla="*/ 0 w 15"/>
                      <a:gd name="T3" fmla="*/ 0 h 666"/>
                      <a:gd name="T4" fmla="*/ 15 w 15"/>
                      <a:gd name="T5" fmla="*/ 0 h 6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" h="666">
                        <a:moveTo>
                          <a:pt x="0" y="666"/>
                        </a:moveTo>
                        <a:lnTo>
                          <a:pt x="0" y="0"/>
                        </a:lnTo>
                        <a:lnTo>
                          <a:pt x="1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69" name="Rectangle 2408"/>
                  <p:cNvSpPr>
                    <a:spLocks noChangeArrowheads="1"/>
                  </p:cNvSpPr>
                  <p:nvPr/>
                </p:nvSpPr>
                <p:spPr bwMode="auto">
                  <a:xfrm>
                    <a:off x="2303" y="4874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706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70" name="Freeform 2409"/>
                  <p:cNvSpPr>
                    <a:spLocks/>
                  </p:cNvSpPr>
                  <p:nvPr/>
                </p:nvSpPr>
                <p:spPr bwMode="auto">
                  <a:xfrm>
                    <a:off x="2060" y="4923"/>
                    <a:ext cx="240" cy="51"/>
                  </a:xfrm>
                  <a:custGeom>
                    <a:avLst/>
                    <a:gdLst>
                      <a:gd name="T0" fmla="*/ 0 w 240"/>
                      <a:gd name="T1" fmla="*/ 51 h 51"/>
                      <a:gd name="T2" fmla="*/ 0 w 240"/>
                      <a:gd name="T3" fmla="*/ 0 h 51"/>
                      <a:gd name="T4" fmla="*/ 240 w 240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0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4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71" name="Rectangle 2410"/>
                  <p:cNvSpPr>
                    <a:spLocks noChangeArrowheads="1"/>
                  </p:cNvSpPr>
                  <p:nvPr/>
                </p:nvSpPr>
                <p:spPr bwMode="auto">
                  <a:xfrm>
                    <a:off x="2318" y="49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2473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72" name="Freeform 2411"/>
                  <p:cNvSpPr>
                    <a:spLocks/>
                  </p:cNvSpPr>
                  <p:nvPr/>
                </p:nvSpPr>
                <p:spPr bwMode="auto">
                  <a:xfrm>
                    <a:off x="2060" y="4980"/>
                    <a:ext cx="255" cy="51"/>
                  </a:xfrm>
                  <a:custGeom>
                    <a:avLst/>
                    <a:gdLst>
                      <a:gd name="T0" fmla="*/ 0 w 255"/>
                      <a:gd name="T1" fmla="*/ 0 h 51"/>
                      <a:gd name="T2" fmla="*/ 0 w 255"/>
                      <a:gd name="T3" fmla="*/ 51 h 51"/>
                      <a:gd name="T4" fmla="*/ 255 w 255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5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55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73" name="Freeform 2412"/>
                  <p:cNvSpPr>
                    <a:spLocks/>
                  </p:cNvSpPr>
                  <p:nvPr/>
                </p:nvSpPr>
                <p:spPr bwMode="auto">
                  <a:xfrm>
                    <a:off x="2000" y="4977"/>
                    <a:ext cx="60" cy="78"/>
                  </a:xfrm>
                  <a:custGeom>
                    <a:avLst/>
                    <a:gdLst>
                      <a:gd name="T0" fmla="*/ 0 w 60"/>
                      <a:gd name="T1" fmla="*/ 78 h 78"/>
                      <a:gd name="T2" fmla="*/ 0 w 60"/>
                      <a:gd name="T3" fmla="*/ 0 h 78"/>
                      <a:gd name="T4" fmla="*/ 60 w 60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6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74" name="Rectangle 2413"/>
                  <p:cNvSpPr>
                    <a:spLocks noChangeArrowheads="1"/>
                  </p:cNvSpPr>
                  <p:nvPr/>
                </p:nvSpPr>
                <p:spPr bwMode="auto">
                  <a:xfrm>
                    <a:off x="2385" y="50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6539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75" name="Freeform 2414"/>
                  <p:cNvSpPr>
                    <a:spLocks/>
                  </p:cNvSpPr>
                  <p:nvPr/>
                </p:nvSpPr>
                <p:spPr bwMode="auto">
                  <a:xfrm>
                    <a:off x="2000" y="5061"/>
                    <a:ext cx="382" cy="78"/>
                  </a:xfrm>
                  <a:custGeom>
                    <a:avLst/>
                    <a:gdLst>
                      <a:gd name="T0" fmla="*/ 0 w 382"/>
                      <a:gd name="T1" fmla="*/ 0 h 78"/>
                      <a:gd name="T2" fmla="*/ 0 w 382"/>
                      <a:gd name="T3" fmla="*/ 78 h 78"/>
                      <a:gd name="T4" fmla="*/ 382 w 382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82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82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76" name="Freeform 2415"/>
                  <p:cNvSpPr>
                    <a:spLocks/>
                  </p:cNvSpPr>
                  <p:nvPr/>
                </p:nvSpPr>
                <p:spPr bwMode="auto">
                  <a:xfrm>
                    <a:off x="1920" y="5058"/>
                    <a:ext cx="80" cy="118"/>
                  </a:xfrm>
                  <a:custGeom>
                    <a:avLst/>
                    <a:gdLst>
                      <a:gd name="T0" fmla="*/ 0 w 80"/>
                      <a:gd name="T1" fmla="*/ 118 h 118"/>
                      <a:gd name="T2" fmla="*/ 0 w 80"/>
                      <a:gd name="T3" fmla="*/ 0 h 118"/>
                      <a:gd name="T4" fmla="*/ 80 w 80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0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8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77" name="Rectangle 2416"/>
                  <p:cNvSpPr>
                    <a:spLocks noChangeArrowheads="1"/>
                  </p:cNvSpPr>
                  <p:nvPr/>
                </p:nvSpPr>
                <p:spPr bwMode="auto">
                  <a:xfrm>
                    <a:off x="2214" y="51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3249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78" name="Freeform 2417"/>
                  <p:cNvSpPr>
                    <a:spLocks/>
                  </p:cNvSpPr>
                  <p:nvPr/>
                </p:nvSpPr>
                <p:spPr bwMode="auto">
                  <a:xfrm>
                    <a:off x="1955" y="5247"/>
                    <a:ext cx="256" cy="51"/>
                  </a:xfrm>
                  <a:custGeom>
                    <a:avLst/>
                    <a:gdLst>
                      <a:gd name="T0" fmla="*/ 0 w 256"/>
                      <a:gd name="T1" fmla="*/ 51 h 51"/>
                      <a:gd name="T2" fmla="*/ 0 w 256"/>
                      <a:gd name="T3" fmla="*/ 0 h 51"/>
                      <a:gd name="T4" fmla="*/ 256 w 25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5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679" name="Rectangle 2418"/>
                  <p:cNvSpPr>
                    <a:spLocks noChangeArrowheads="1"/>
                  </p:cNvSpPr>
                  <p:nvPr/>
                </p:nvSpPr>
                <p:spPr bwMode="auto">
                  <a:xfrm>
                    <a:off x="2196" y="53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4533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680" name="Freeform 2419"/>
                  <p:cNvSpPr>
                    <a:spLocks/>
                  </p:cNvSpPr>
                  <p:nvPr/>
                </p:nvSpPr>
                <p:spPr bwMode="auto">
                  <a:xfrm>
                    <a:off x="1955" y="5304"/>
                    <a:ext cx="238" cy="51"/>
                  </a:xfrm>
                  <a:custGeom>
                    <a:avLst/>
                    <a:gdLst>
                      <a:gd name="T0" fmla="*/ 0 w 238"/>
                      <a:gd name="T1" fmla="*/ 0 h 51"/>
                      <a:gd name="T2" fmla="*/ 0 w 238"/>
                      <a:gd name="T3" fmla="*/ 51 h 51"/>
                      <a:gd name="T4" fmla="*/ 238 w 238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8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38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8" name="Group 2621"/>
                <p:cNvGrpSpPr>
                  <a:grpSpLocks/>
                </p:cNvGrpSpPr>
                <p:nvPr/>
              </p:nvGrpSpPr>
              <p:grpSpPr bwMode="auto">
                <a:xfrm>
                  <a:off x="1358" y="-2634"/>
                  <a:ext cx="2753" cy="15065"/>
                  <a:chOff x="1358" y="-2634"/>
                  <a:chExt cx="2753" cy="15065"/>
                </a:xfrm>
              </p:grpSpPr>
              <p:sp>
                <p:nvSpPr>
                  <p:cNvPr id="3281" name="Freeform 2421"/>
                  <p:cNvSpPr>
                    <a:spLocks/>
                  </p:cNvSpPr>
                  <p:nvPr/>
                </p:nvSpPr>
                <p:spPr bwMode="auto">
                  <a:xfrm>
                    <a:off x="1920" y="5182"/>
                    <a:ext cx="35" cy="119"/>
                  </a:xfrm>
                  <a:custGeom>
                    <a:avLst/>
                    <a:gdLst>
                      <a:gd name="T0" fmla="*/ 0 w 35"/>
                      <a:gd name="T1" fmla="*/ 0 h 119"/>
                      <a:gd name="T2" fmla="*/ 0 w 35"/>
                      <a:gd name="T3" fmla="*/ 119 h 119"/>
                      <a:gd name="T4" fmla="*/ 35 w 35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5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35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82" name="Freeform 2422"/>
                  <p:cNvSpPr>
                    <a:spLocks/>
                  </p:cNvSpPr>
                  <p:nvPr/>
                </p:nvSpPr>
                <p:spPr bwMode="auto">
                  <a:xfrm>
                    <a:off x="1907" y="5179"/>
                    <a:ext cx="13" cy="702"/>
                  </a:xfrm>
                  <a:custGeom>
                    <a:avLst/>
                    <a:gdLst>
                      <a:gd name="T0" fmla="*/ 0 w 13"/>
                      <a:gd name="T1" fmla="*/ 702 h 702"/>
                      <a:gd name="T2" fmla="*/ 0 w 13"/>
                      <a:gd name="T3" fmla="*/ 0 h 702"/>
                      <a:gd name="T4" fmla="*/ 13 w 13"/>
                      <a:gd name="T5" fmla="*/ 0 h 7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" h="702">
                        <a:moveTo>
                          <a:pt x="0" y="702"/>
                        </a:moveTo>
                        <a:lnTo>
                          <a:pt x="0" y="0"/>
                        </a:lnTo>
                        <a:lnTo>
                          <a:pt x="1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83" name="Rectangle 2423"/>
                  <p:cNvSpPr>
                    <a:spLocks noChangeArrowheads="1"/>
                  </p:cNvSpPr>
                  <p:nvPr/>
                </p:nvSpPr>
                <p:spPr bwMode="auto">
                  <a:xfrm>
                    <a:off x="2253" y="5414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239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84" name="Freeform 2424"/>
                  <p:cNvSpPr>
                    <a:spLocks/>
                  </p:cNvSpPr>
                  <p:nvPr/>
                </p:nvSpPr>
                <p:spPr bwMode="auto">
                  <a:xfrm>
                    <a:off x="2100" y="5463"/>
                    <a:ext cx="150" cy="51"/>
                  </a:xfrm>
                  <a:custGeom>
                    <a:avLst/>
                    <a:gdLst>
                      <a:gd name="T0" fmla="*/ 0 w 150"/>
                      <a:gd name="T1" fmla="*/ 51 h 51"/>
                      <a:gd name="T2" fmla="*/ 0 w 150"/>
                      <a:gd name="T3" fmla="*/ 0 h 51"/>
                      <a:gd name="T4" fmla="*/ 150 w 150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0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5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85" name="Rectangle 2425"/>
                  <p:cNvSpPr>
                    <a:spLocks noChangeArrowheads="1"/>
                  </p:cNvSpPr>
                  <p:nvPr/>
                </p:nvSpPr>
                <p:spPr bwMode="auto">
                  <a:xfrm>
                    <a:off x="2198" y="55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4046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86" name="Freeform 2426"/>
                  <p:cNvSpPr>
                    <a:spLocks/>
                  </p:cNvSpPr>
                  <p:nvPr/>
                </p:nvSpPr>
                <p:spPr bwMode="auto">
                  <a:xfrm>
                    <a:off x="2100" y="5520"/>
                    <a:ext cx="95" cy="51"/>
                  </a:xfrm>
                  <a:custGeom>
                    <a:avLst/>
                    <a:gdLst>
                      <a:gd name="T0" fmla="*/ 0 w 95"/>
                      <a:gd name="T1" fmla="*/ 0 h 51"/>
                      <a:gd name="T2" fmla="*/ 0 w 95"/>
                      <a:gd name="T3" fmla="*/ 51 h 51"/>
                      <a:gd name="T4" fmla="*/ 95 w 95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5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95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87" name="Freeform 2427"/>
                  <p:cNvSpPr>
                    <a:spLocks/>
                  </p:cNvSpPr>
                  <p:nvPr/>
                </p:nvSpPr>
                <p:spPr bwMode="auto">
                  <a:xfrm>
                    <a:off x="2072" y="5517"/>
                    <a:ext cx="28" cy="78"/>
                  </a:xfrm>
                  <a:custGeom>
                    <a:avLst/>
                    <a:gdLst>
                      <a:gd name="T0" fmla="*/ 0 w 28"/>
                      <a:gd name="T1" fmla="*/ 78 h 78"/>
                      <a:gd name="T2" fmla="*/ 0 w 28"/>
                      <a:gd name="T3" fmla="*/ 0 h 78"/>
                      <a:gd name="T4" fmla="*/ 28 w 28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8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88" name="Rectangle 2428"/>
                  <p:cNvSpPr>
                    <a:spLocks noChangeArrowheads="1"/>
                  </p:cNvSpPr>
                  <p:nvPr/>
                </p:nvSpPr>
                <p:spPr bwMode="auto">
                  <a:xfrm>
                    <a:off x="2168" y="56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5288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89" name="Freeform 2429"/>
                  <p:cNvSpPr>
                    <a:spLocks/>
                  </p:cNvSpPr>
                  <p:nvPr/>
                </p:nvSpPr>
                <p:spPr bwMode="auto">
                  <a:xfrm>
                    <a:off x="2072" y="5601"/>
                    <a:ext cx="93" cy="78"/>
                  </a:xfrm>
                  <a:custGeom>
                    <a:avLst/>
                    <a:gdLst>
                      <a:gd name="T0" fmla="*/ 0 w 93"/>
                      <a:gd name="T1" fmla="*/ 0 h 78"/>
                      <a:gd name="T2" fmla="*/ 0 w 93"/>
                      <a:gd name="T3" fmla="*/ 78 h 78"/>
                      <a:gd name="T4" fmla="*/ 93 w 93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3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93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90" name="Freeform 2430"/>
                  <p:cNvSpPr>
                    <a:spLocks/>
                  </p:cNvSpPr>
                  <p:nvPr/>
                </p:nvSpPr>
                <p:spPr bwMode="auto">
                  <a:xfrm>
                    <a:off x="2037" y="5598"/>
                    <a:ext cx="35" cy="91"/>
                  </a:xfrm>
                  <a:custGeom>
                    <a:avLst/>
                    <a:gdLst>
                      <a:gd name="T0" fmla="*/ 0 w 35"/>
                      <a:gd name="T1" fmla="*/ 91 h 91"/>
                      <a:gd name="T2" fmla="*/ 0 w 35"/>
                      <a:gd name="T3" fmla="*/ 0 h 91"/>
                      <a:gd name="T4" fmla="*/ 35 w 35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5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3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91" name="Rectangle 2431"/>
                  <p:cNvSpPr>
                    <a:spLocks noChangeArrowheads="1"/>
                  </p:cNvSpPr>
                  <p:nvPr/>
                </p:nvSpPr>
                <p:spPr bwMode="auto">
                  <a:xfrm>
                    <a:off x="2159" y="5738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573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92" name="Freeform 2432"/>
                  <p:cNvSpPr>
                    <a:spLocks/>
                  </p:cNvSpPr>
                  <p:nvPr/>
                </p:nvSpPr>
                <p:spPr bwMode="auto">
                  <a:xfrm>
                    <a:off x="2037" y="5695"/>
                    <a:ext cx="119" cy="92"/>
                  </a:xfrm>
                  <a:custGeom>
                    <a:avLst/>
                    <a:gdLst>
                      <a:gd name="T0" fmla="*/ 0 w 119"/>
                      <a:gd name="T1" fmla="*/ 0 h 92"/>
                      <a:gd name="T2" fmla="*/ 0 w 119"/>
                      <a:gd name="T3" fmla="*/ 92 h 92"/>
                      <a:gd name="T4" fmla="*/ 119 w 119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9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119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93" name="Freeform 2433"/>
                  <p:cNvSpPr>
                    <a:spLocks/>
                  </p:cNvSpPr>
                  <p:nvPr/>
                </p:nvSpPr>
                <p:spPr bwMode="auto">
                  <a:xfrm>
                    <a:off x="1998" y="5692"/>
                    <a:ext cx="39" cy="146"/>
                  </a:xfrm>
                  <a:custGeom>
                    <a:avLst/>
                    <a:gdLst>
                      <a:gd name="T0" fmla="*/ 0 w 39"/>
                      <a:gd name="T1" fmla="*/ 146 h 146"/>
                      <a:gd name="T2" fmla="*/ 0 w 39"/>
                      <a:gd name="T3" fmla="*/ 0 h 146"/>
                      <a:gd name="T4" fmla="*/ 39 w 39"/>
                      <a:gd name="T5" fmla="*/ 0 h 1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146">
                        <a:moveTo>
                          <a:pt x="0" y="146"/>
                        </a:moveTo>
                        <a:lnTo>
                          <a:pt x="0" y="0"/>
                        </a:lnTo>
                        <a:lnTo>
                          <a:pt x="3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94" name="Rectangle 2434"/>
                  <p:cNvSpPr>
                    <a:spLocks noChangeArrowheads="1"/>
                  </p:cNvSpPr>
                  <p:nvPr/>
                </p:nvSpPr>
                <p:spPr bwMode="auto">
                  <a:xfrm>
                    <a:off x="2286" y="58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3202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95" name="Freeform 2435"/>
                  <p:cNvSpPr>
                    <a:spLocks/>
                  </p:cNvSpPr>
                  <p:nvPr/>
                </p:nvSpPr>
                <p:spPr bwMode="auto">
                  <a:xfrm>
                    <a:off x="2022" y="5895"/>
                    <a:ext cx="261" cy="91"/>
                  </a:xfrm>
                  <a:custGeom>
                    <a:avLst/>
                    <a:gdLst>
                      <a:gd name="T0" fmla="*/ 0 w 261"/>
                      <a:gd name="T1" fmla="*/ 91 h 91"/>
                      <a:gd name="T2" fmla="*/ 0 w 261"/>
                      <a:gd name="T3" fmla="*/ 0 h 91"/>
                      <a:gd name="T4" fmla="*/ 261 w 261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1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26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96" name="Rectangle 2436"/>
                  <p:cNvSpPr>
                    <a:spLocks noChangeArrowheads="1"/>
                  </p:cNvSpPr>
                  <p:nvPr/>
                </p:nvSpPr>
                <p:spPr bwMode="auto">
                  <a:xfrm>
                    <a:off x="2240" y="5954"/>
                    <a:ext cx="1871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ALJ51804 North Sea sediment T7-ST7-sed-nifH-16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97" name="Freeform 2437"/>
                  <p:cNvSpPr>
                    <a:spLocks/>
                  </p:cNvSpPr>
                  <p:nvPr/>
                </p:nvSpPr>
                <p:spPr bwMode="auto">
                  <a:xfrm>
                    <a:off x="2072" y="6003"/>
                    <a:ext cx="165" cy="78"/>
                  </a:xfrm>
                  <a:custGeom>
                    <a:avLst/>
                    <a:gdLst>
                      <a:gd name="T0" fmla="*/ 0 w 165"/>
                      <a:gd name="T1" fmla="*/ 78 h 78"/>
                      <a:gd name="T2" fmla="*/ 0 w 165"/>
                      <a:gd name="T3" fmla="*/ 0 h 78"/>
                      <a:gd name="T4" fmla="*/ 165 w 165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5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6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98" name="Rectangle 2438"/>
                  <p:cNvSpPr>
                    <a:spLocks noChangeArrowheads="1"/>
                  </p:cNvSpPr>
                  <p:nvPr/>
                </p:nvSpPr>
                <p:spPr bwMode="auto">
                  <a:xfrm>
                    <a:off x="2156" y="60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2245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99" name="Freeform 2439"/>
                  <p:cNvSpPr>
                    <a:spLocks/>
                  </p:cNvSpPr>
                  <p:nvPr/>
                </p:nvSpPr>
                <p:spPr bwMode="auto">
                  <a:xfrm>
                    <a:off x="2090" y="6111"/>
                    <a:ext cx="63" cy="51"/>
                  </a:xfrm>
                  <a:custGeom>
                    <a:avLst/>
                    <a:gdLst>
                      <a:gd name="T0" fmla="*/ 0 w 63"/>
                      <a:gd name="T1" fmla="*/ 51 h 51"/>
                      <a:gd name="T2" fmla="*/ 0 w 63"/>
                      <a:gd name="T3" fmla="*/ 0 h 51"/>
                      <a:gd name="T4" fmla="*/ 63 w 6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6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00" name="Rectangle 2440"/>
                  <p:cNvSpPr>
                    <a:spLocks noChangeArrowheads="1"/>
                  </p:cNvSpPr>
                  <p:nvPr/>
                </p:nvSpPr>
                <p:spPr bwMode="auto">
                  <a:xfrm>
                    <a:off x="2151" y="6170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992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01" name="Freeform 2441"/>
                  <p:cNvSpPr>
                    <a:spLocks/>
                  </p:cNvSpPr>
                  <p:nvPr/>
                </p:nvSpPr>
                <p:spPr bwMode="auto">
                  <a:xfrm>
                    <a:off x="2090" y="6168"/>
                    <a:ext cx="58" cy="51"/>
                  </a:xfrm>
                  <a:custGeom>
                    <a:avLst/>
                    <a:gdLst>
                      <a:gd name="T0" fmla="*/ 0 w 58"/>
                      <a:gd name="T1" fmla="*/ 0 h 51"/>
                      <a:gd name="T2" fmla="*/ 0 w 58"/>
                      <a:gd name="T3" fmla="*/ 51 h 51"/>
                      <a:gd name="T4" fmla="*/ 58 w 58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58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02" name="Freeform 2442"/>
                  <p:cNvSpPr>
                    <a:spLocks/>
                  </p:cNvSpPr>
                  <p:nvPr/>
                </p:nvSpPr>
                <p:spPr bwMode="auto">
                  <a:xfrm>
                    <a:off x="2072" y="6087"/>
                    <a:ext cx="18" cy="78"/>
                  </a:xfrm>
                  <a:custGeom>
                    <a:avLst/>
                    <a:gdLst>
                      <a:gd name="T0" fmla="*/ 0 w 18"/>
                      <a:gd name="T1" fmla="*/ 0 h 78"/>
                      <a:gd name="T2" fmla="*/ 0 w 18"/>
                      <a:gd name="T3" fmla="*/ 78 h 78"/>
                      <a:gd name="T4" fmla="*/ 18 w 18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8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03" name="Freeform 2443"/>
                  <p:cNvSpPr>
                    <a:spLocks/>
                  </p:cNvSpPr>
                  <p:nvPr/>
                </p:nvSpPr>
                <p:spPr bwMode="auto">
                  <a:xfrm>
                    <a:off x="2022" y="5992"/>
                    <a:ext cx="50" cy="92"/>
                  </a:xfrm>
                  <a:custGeom>
                    <a:avLst/>
                    <a:gdLst>
                      <a:gd name="T0" fmla="*/ 0 w 50"/>
                      <a:gd name="T1" fmla="*/ 0 h 92"/>
                      <a:gd name="T2" fmla="*/ 0 w 50"/>
                      <a:gd name="T3" fmla="*/ 92 h 92"/>
                      <a:gd name="T4" fmla="*/ 50 w 50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0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50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04" name="Freeform 2444"/>
                  <p:cNvSpPr>
                    <a:spLocks/>
                  </p:cNvSpPr>
                  <p:nvPr/>
                </p:nvSpPr>
                <p:spPr bwMode="auto">
                  <a:xfrm>
                    <a:off x="1998" y="5844"/>
                    <a:ext cx="24" cy="145"/>
                  </a:xfrm>
                  <a:custGeom>
                    <a:avLst/>
                    <a:gdLst>
                      <a:gd name="T0" fmla="*/ 0 w 24"/>
                      <a:gd name="T1" fmla="*/ 0 h 145"/>
                      <a:gd name="T2" fmla="*/ 0 w 24"/>
                      <a:gd name="T3" fmla="*/ 145 h 145"/>
                      <a:gd name="T4" fmla="*/ 24 w 24"/>
                      <a:gd name="T5" fmla="*/ 145 h 1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" h="145">
                        <a:moveTo>
                          <a:pt x="0" y="0"/>
                        </a:moveTo>
                        <a:lnTo>
                          <a:pt x="0" y="145"/>
                        </a:lnTo>
                        <a:lnTo>
                          <a:pt x="24" y="14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05" name="Freeform 2445"/>
                  <p:cNvSpPr>
                    <a:spLocks/>
                  </p:cNvSpPr>
                  <p:nvPr/>
                </p:nvSpPr>
                <p:spPr bwMode="auto">
                  <a:xfrm>
                    <a:off x="1973" y="5841"/>
                    <a:ext cx="25" cy="267"/>
                  </a:xfrm>
                  <a:custGeom>
                    <a:avLst/>
                    <a:gdLst>
                      <a:gd name="T0" fmla="*/ 0 w 25"/>
                      <a:gd name="T1" fmla="*/ 267 h 267"/>
                      <a:gd name="T2" fmla="*/ 0 w 25"/>
                      <a:gd name="T3" fmla="*/ 0 h 267"/>
                      <a:gd name="T4" fmla="*/ 25 w 25"/>
                      <a:gd name="T5" fmla="*/ 0 h 2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" h="267">
                        <a:moveTo>
                          <a:pt x="0" y="267"/>
                        </a:moveTo>
                        <a:lnTo>
                          <a:pt x="0" y="0"/>
                        </a:lnTo>
                        <a:lnTo>
                          <a:pt x="2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06" name="Rectangle 2446"/>
                  <p:cNvSpPr>
                    <a:spLocks noChangeArrowheads="1"/>
                  </p:cNvSpPr>
                  <p:nvPr/>
                </p:nvSpPr>
                <p:spPr bwMode="auto">
                  <a:xfrm>
                    <a:off x="2231" y="62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6071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07" name="Freeform 2447"/>
                  <p:cNvSpPr>
                    <a:spLocks/>
                  </p:cNvSpPr>
                  <p:nvPr/>
                </p:nvSpPr>
                <p:spPr bwMode="auto">
                  <a:xfrm>
                    <a:off x="2114" y="6327"/>
                    <a:ext cx="114" cy="51"/>
                  </a:xfrm>
                  <a:custGeom>
                    <a:avLst/>
                    <a:gdLst>
                      <a:gd name="T0" fmla="*/ 0 w 114"/>
                      <a:gd name="T1" fmla="*/ 51 h 51"/>
                      <a:gd name="T2" fmla="*/ 0 w 114"/>
                      <a:gd name="T3" fmla="*/ 0 h 51"/>
                      <a:gd name="T4" fmla="*/ 114 w 114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4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1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08" name="Rectangle 2448"/>
                  <p:cNvSpPr>
                    <a:spLocks noChangeArrowheads="1"/>
                  </p:cNvSpPr>
                  <p:nvPr/>
                </p:nvSpPr>
                <p:spPr bwMode="auto">
                  <a:xfrm>
                    <a:off x="2247" y="63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3852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09" name="Freeform 2449"/>
                  <p:cNvSpPr>
                    <a:spLocks/>
                  </p:cNvSpPr>
                  <p:nvPr/>
                </p:nvSpPr>
                <p:spPr bwMode="auto">
                  <a:xfrm>
                    <a:off x="2114" y="6384"/>
                    <a:ext cx="130" cy="51"/>
                  </a:xfrm>
                  <a:custGeom>
                    <a:avLst/>
                    <a:gdLst>
                      <a:gd name="T0" fmla="*/ 0 w 130"/>
                      <a:gd name="T1" fmla="*/ 0 h 51"/>
                      <a:gd name="T2" fmla="*/ 0 w 130"/>
                      <a:gd name="T3" fmla="*/ 51 h 51"/>
                      <a:gd name="T4" fmla="*/ 130 w 13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3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10" name="Freeform 2450"/>
                  <p:cNvSpPr>
                    <a:spLocks/>
                  </p:cNvSpPr>
                  <p:nvPr/>
                </p:nvSpPr>
                <p:spPr bwMode="auto">
                  <a:xfrm>
                    <a:off x="1973" y="6114"/>
                    <a:ext cx="141" cy="267"/>
                  </a:xfrm>
                  <a:custGeom>
                    <a:avLst/>
                    <a:gdLst>
                      <a:gd name="T0" fmla="*/ 0 w 141"/>
                      <a:gd name="T1" fmla="*/ 0 h 267"/>
                      <a:gd name="T2" fmla="*/ 0 w 141"/>
                      <a:gd name="T3" fmla="*/ 267 h 267"/>
                      <a:gd name="T4" fmla="*/ 141 w 141"/>
                      <a:gd name="T5" fmla="*/ 267 h 2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1" h="267">
                        <a:moveTo>
                          <a:pt x="0" y="0"/>
                        </a:moveTo>
                        <a:lnTo>
                          <a:pt x="0" y="267"/>
                        </a:lnTo>
                        <a:lnTo>
                          <a:pt x="141" y="26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11" name="Freeform 2451"/>
                  <p:cNvSpPr>
                    <a:spLocks/>
                  </p:cNvSpPr>
                  <p:nvPr/>
                </p:nvSpPr>
                <p:spPr bwMode="auto">
                  <a:xfrm>
                    <a:off x="1959" y="6111"/>
                    <a:ext cx="14" cy="475"/>
                  </a:xfrm>
                  <a:custGeom>
                    <a:avLst/>
                    <a:gdLst>
                      <a:gd name="T0" fmla="*/ 0 w 14"/>
                      <a:gd name="T1" fmla="*/ 475 h 475"/>
                      <a:gd name="T2" fmla="*/ 0 w 14"/>
                      <a:gd name="T3" fmla="*/ 0 h 475"/>
                      <a:gd name="T4" fmla="*/ 14 w 14"/>
                      <a:gd name="T5" fmla="*/ 0 h 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" h="475">
                        <a:moveTo>
                          <a:pt x="0" y="475"/>
                        </a:moveTo>
                        <a:lnTo>
                          <a:pt x="0" y="0"/>
                        </a:lnTo>
                        <a:lnTo>
                          <a:pt x="1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12" name="Rectangle 2452"/>
                  <p:cNvSpPr>
                    <a:spLocks noChangeArrowheads="1"/>
                  </p:cNvSpPr>
                  <p:nvPr/>
                </p:nvSpPr>
                <p:spPr bwMode="auto">
                  <a:xfrm>
                    <a:off x="2331" y="64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5663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13" name="Freeform 2453"/>
                  <p:cNvSpPr>
                    <a:spLocks/>
                  </p:cNvSpPr>
                  <p:nvPr/>
                </p:nvSpPr>
                <p:spPr bwMode="auto">
                  <a:xfrm>
                    <a:off x="2187" y="6543"/>
                    <a:ext cx="141" cy="51"/>
                  </a:xfrm>
                  <a:custGeom>
                    <a:avLst/>
                    <a:gdLst>
                      <a:gd name="T0" fmla="*/ 0 w 141"/>
                      <a:gd name="T1" fmla="*/ 51 h 51"/>
                      <a:gd name="T2" fmla="*/ 0 w 141"/>
                      <a:gd name="T3" fmla="*/ 0 h 51"/>
                      <a:gd name="T4" fmla="*/ 141 w 14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4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14" name="Rectangle 2454"/>
                  <p:cNvSpPr>
                    <a:spLocks noChangeArrowheads="1"/>
                  </p:cNvSpPr>
                  <p:nvPr/>
                </p:nvSpPr>
                <p:spPr bwMode="auto">
                  <a:xfrm>
                    <a:off x="2294" y="66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4364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15" name="Freeform 2455"/>
                  <p:cNvSpPr>
                    <a:spLocks/>
                  </p:cNvSpPr>
                  <p:nvPr/>
                </p:nvSpPr>
                <p:spPr bwMode="auto">
                  <a:xfrm>
                    <a:off x="2187" y="6600"/>
                    <a:ext cx="104" cy="51"/>
                  </a:xfrm>
                  <a:custGeom>
                    <a:avLst/>
                    <a:gdLst>
                      <a:gd name="T0" fmla="*/ 0 w 104"/>
                      <a:gd name="T1" fmla="*/ 0 h 51"/>
                      <a:gd name="T2" fmla="*/ 0 w 104"/>
                      <a:gd name="T3" fmla="*/ 51 h 51"/>
                      <a:gd name="T4" fmla="*/ 104 w 10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0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16" name="Freeform 2456"/>
                  <p:cNvSpPr>
                    <a:spLocks/>
                  </p:cNvSpPr>
                  <p:nvPr/>
                </p:nvSpPr>
                <p:spPr bwMode="auto">
                  <a:xfrm>
                    <a:off x="2126" y="6597"/>
                    <a:ext cx="61" cy="78"/>
                  </a:xfrm>
                  <a:custGeom>
                    <a:avLst/>
                    <a:gdLst>
                      <a:gd name="T0" fmla="*/ 0 w 61"/>
                      <a:gd name="T1" fmla="*/ 78 h 78"/>
                      <a:gd name="T2" fmla="*/ 0 w 61"/>
                      <a:gd name="T3" fmla="*/ 0 h 78"/>
                      <a:gd name="T4" fmla="*/ 61 w 61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1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6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17" name="Rectangle 2457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67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1061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18" name="Freeform 2458"/>
                  <p:cNvSpPr>
                    <a:spLocks/>
                  </p:cNvSpPr>
                  <p:nvPr/>
                </p:nvSpPr>
                <p:spPr bwMode="auto">
                  <a:xfrm>
                    <a:off x="2126" y="6681"/>
                    <a:ext cx="184" cy="78"/>
                  </a:xfrm>
                  <a:custGeom>
                    <a:avLst/>
                    <a:gdLst>
                      <a:gd name="T0" fmla="*/ 0 w 184"/>
                      <a:gd name="T1" fmla="*/ 0 h 78"/>
                      <a:gd name="T2" fmla="*/ 0 w 184"/>
                      <a:gd name="T3" fmla="*/ 78 h 78"/>
                      <a:gd name="T4" fmla="*/ 184 w 184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4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84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19" name="Freeform 2459"/>
                  <p:cNvSpPr>
                    <a:spLocks/>
                  </p:cNvSpPr>
                  <p:nvPr/>
                </p:nvSpPr>
                <p:spPr bwMode="auto">
                  <a:xfrm>
                    <a:off x="1982" y="6678"/>
                    <a:ext cx="144" cy="388"/>
                  </a:xfrm>
                  <a:custGeom>
                    <a:avLst/>
                    <a:gdLst>
                      <a:gd name="T0" fmla="*/ 0 w 144"/>
                      <a:gd name="T1" fmla="*/ 388 h 388"/>
                      <a:gd name="T2" fmla="*/ 0 w 144"/>
                      <a:gd name="T3" fmla="*/ 0 h 388"/>
                      <a:gd name="T4" fmla="*/ 144 w 144"/>
                      <a:gd name="T5" fmla="*/ 0 h 3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4" h="388">
                        <a:moveTo>
                          <a:pt x="0" y="388"/>
                        </a:moveTo>
                        <a:lnTo>
                          <a:pt x="0" y="0"/>
                        </a:lnTo>
                        <a:lnTo>
                          <a:pt x="14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20" name="Rectangle 2460"/>
                  <p:cNvSpPr>
                    <a:spLocks noChangeArrowheads="1"/>
                  </p:cNvSpPr>
                  <p:nvPr/>
                </p:nvSpPr>
                <p:spPr bwMode="auto">
                  <a:xfrm>
                    <a:off x="2393" y="68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6338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21" name="Freeform 2461"/>
                  <p:cNvSpPr>
                    <a:spLocks/>
                  </p:cNvSpPr>
                  <p:nvPr/>
                </p:nvSpPr>
                <p:spPr bwMode="auto">
                  <a:xfrm>
                    <a:off x="2204" y="6867"/>
                    <a:ext cx="186" cy="51"/>
                  </a:xfrm>
                  <a:custGeom>
                    <a:avLst/>
                    <a:gdLst>
                      <a:gd name="T0" fmla="*/ 0 w 186"/>
                      <a:gd name="T1" fmla="*/ 51 h 51"/>
                      <a:gd name="T2" fmla="*/ 0 w 186"/>
                      <a:gd name="T3" fmla="*/ 0 h 51"/>
                      <a:gd name="T4" fmla="*/ 186 w 18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8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22" name="Rectangle 2462"/>
                  <p:cNvSpPr>
                    <a:spLocks noChangeArrowheads="1"/>
                  </p:cNvSpPr>
                  <p:nvPr/>
                </p:nvSpPr>
                <p:spPr bwMode="auto">
                  <a:xfrm>
                    <a:off x="2390" y="69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1899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23" name="Freeform 2463"/>
                  <p:cNvSpPr>
                    <a:spLocks/>
                  </p:cNvSpPr>
                  <p:nvPr/>
                </p:nvSpPr>
                <p:spPr bwMode="auto">
                  <a:xfrm>
                    <a:off x="2204" y="6924"/>
                    <a:ext cx="183" cy="51"/>
                  </a:xfrm>
                  <a:custGeom>
                    <a:avLst/>
                    <a:gdLst>
                      <a:gd name="T0" fmla="*/ 0 w 183"/>
                      <a:gd name="T1" fmla="*/ 0 h 51"/>
                      <a:gd name="T2" fmla="*/ 0 w 183"/>
                      <a:gd name="T3" fmla="*/ 51 h 51"/>
                      <a:gd name="T4" fmla="*/ 183 w 18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8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24" name="Freeform 2464"/>
                  <p:cNvSpPr>
                    <a:spLocks/>
                  </p:cNvSpPr>
                  <p:nvPr/>
                </p:nvSpPr>
                <p:spPr bwMode="auto">
                  <a:xfrm>
                    <a:off x="2171" y="6921"/>
                    <a:ext cx="33" cy="78"/>
                  </a:xfrm>
                  <a:custGeom>
                    <a:avLst/>
                    <a:gdLst>
                      <a:gd name="T0" fmla="*/ 0 w 33"/>
                      <a:gd name="T1" fmla="*/ 78 h 78"/>
                      <a:gd name="T2" fmla="*/ 0 w 33"/>
                      <a:gd name="T3" fmla="*/ 0 h 78"/>
                      <a:gd name="T4" fmla="*/ 33 w 33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3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25" name="Rectangle 2465"/>
                  <p:cNvSpPr>
                    <a:spLocks noChangeArrowheads="1"/>
                  </p:cNvSpPr>
                  <p:nvPr/>
                </p:nvSpPr>
                <p:spPr bwMode="auto">
                  <a:xfrm>
                    <a:off x="2262" y="70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5082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26" name="Freeform 2466"/>
                  <p:cNvSpPr>
                    <a:spLocks/>
                  </p:cNvSpPr>
                  <p:nvPr/>
                </p:nvSpPr>
                <p:spPr bwMode="auto">
                  <a:xfrm>
                    <a:off x="2171" y="7005"/>
                    <a:ext cx="88" cy="78"/>
                  </a:xfrm>
                  <a:custGeom>
                    <a:avLst/>
                    <a:gdLst>
                      <a:gd name="T0" fmla="*/ 0 w 88"/>
                      <a:gd name="T1" fmla="*/ 0 h 78"/>
                      <a:gd name="T2" fmla="*/ 0 w 88"/>
                      <a:gd name="T3" fmla="*/ 78 h 78"/>
                      <a:gd name="T4" fmla="*/ 88 w 88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88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27" name="Freeform 2467"/>
                  <p:cNvSpPr>
                    <a:spLocks/>
                  </p:cNvSpPr>
                  <p:nvPr/>
                </p:nvSpPr>
                <p:spPr bwMode="auto">
                  <a:xfrm>
                    <a:off x="2100" y="7002"/>
                    <a:ext cx="71" cy="91"/>
                  </a:xfrm>
                  <a:custGeom>
                    <a:avLst/>
                    <a:gdLst>
                      <a:gd name="T0" fmla="*/ 0 w 71"/>
                      <a:gd name="T1" fmla="*/ 91 h 91"/>
                      <a:gd name="T2" fmla="*/ 0 w 71"/>
                      <a:gd name="T3" fmla="*/ 0 h 91"/>
                      <a:gd name="T4" fmla="*/ 71 w 71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1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7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28" name="Rectangle 2468"/>
                  <p:cNvSpPr>
                    <a:spLocks noChangeArrowheads="1"/>
                  </p:cNvSpPr>
                  <p:nvPr/>
                </p:nvSpPr>
                <p:spPr bwMode="auto">
                  <a:xfrm>
                    <a:off x="2280" y="71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6997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29" name="Freeform 2469"/>
                  <p:cNvSpPr>
                    <a:spLocks/>
                  </p:cNvSpPr>
                  <p:nvPr/>
                </p:nvSpPr>
                <p:spPr bwMode="auto">
                  <a:xfrm>
                    <a:off x="2100" y="7099"/>
                    <a:ext cx="177" cy="92"/>
                  </a:xfrm>
                  <a:custGeom>
                    <a:avLst/>
                    <a:gdLst>
                      <a:gd name="T0" fmla="*/ 0 w 177"/>
                      <a:gd name="T1" fmla="*/ 0 h 92"/>
                      <a:gd name="T2" fmla="*/ 0 w 177"/>
                      <a:gd name="T3" fmla="*/ 92 h 92"/>
                      <a:gd name="T4" fmla="*/ 177 w 177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7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177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30" name="Freeform 2470"/>
                  <p:cNvSpPr>
                    <a:spLocks/>
                  </p:cNvSpPr>
                  <p:nvPr/>
                </p:nvSpPr>
                <p:spPr bwMode="auto">
                  <a:xfrm>
                    <a:off x="2021" y="7096"/>
                    <a:ext cx="79" cy="363"/>
                  </a:xfrm>
                  <a:custGeom>
                    <a:avLst/>
                    <a:gdLst>
                      <a:gd name="T0" fmla="*/ 0 w 79"/>
                      <a:gd name="T1" fmla="*/ 363 h 363"/>
                      <a:gd name="T2" fmla="*/ 0 w 79"/>
                      <a:gd name="T3" fmla="*/ 0 h 363"/>
                      <a:gd name="T4" fmla="*/ 79 w 79"/>
                      <a:gd name="T5" fmla="*/ 0 h 3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9" h="363">
                        <a:moveTo>
                          <a:pt x="0" y="363"/>
                        </a:moveTo>
                        <a:lnTo>
                          <a:pt x="0" y="0"/>
                        </a:lnTo>
                        <a:lnTo>
                          <a:pt x="7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31" name="Rectangle 2471"/>
                  <p:cNvSpPr>
                    <a:spLocks noChangeArrowheads="1"/>
                  </p:cNvSpPr>
                  <p:nvPr/>
                </p:nvSpPr>
                <p:spPr bwMode="auto">
                  <a:xfrm>
                    <a:off x="2282" y="72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1622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32" name="Freeform 2472"/>
                  <p:cNvSpPr>
                    <a:spLocks/>
                  </p:cNvSpPr>
                  <p:nvPr/>
                </p:nvSpPr>
                <p:spPr bwMode="auto">
                  <a:xfrm>
                    <a:off x="2069" y="7299"/>
                    <a:ext cx="210" cy="528"/>
                  </a:xfrm>
                  <a:custGeom>
                    <a:avLst/>
                    <a:gdLst>
                      <a:gd name="T0" fmla="*/ 0 w 210"/>
                      <a:gd name="T1" fmla="*/ 528 h 528"/>
                      <a:gd name="T2" fmla="*/ 0 w 210"/>
                      <a:gd name="T3" fmla="*/ 0 h 528"/>
                      <a:gd name="T4" fmla="*/ 210 w 210"/>
                      <a:gd name="T5" fmla="*/ 0 h 5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0" h="528">
                        <a:moveTo>
                          <a:pt x="0" y="528"/>
                        </a:moveTo>
                        <a:lnTo>
                          <a:pt x="0" y="0"/>
                        </a:lnTo>
                        <a:lnTo>
                          <a:pt x="21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33" name="Rectangle 2473"/>
                  <p:cNvSpPr>
                    <a:spLocks noChangeArrowheads="1"/>
                  </p:cNvSpPr>
                  <p:nvPr/>
                </p:nvSpPr>
                <p:spPr bwMode="auto">
                  <a:xfrm>
                    <a:off x="2319" y="73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5746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34" name="Freeform 2474"/>
                  <p:cNvSpPr>
                    <a:spLocks/>
                  </p:cNvSpPr>
                  <p:nvPr/>
                </p:nvSpPr>
                <p:spPr bwMode="auto">
                  <a:xfrm>
                    <a:off x="2219" y="7407"/>
                    <a:ext cx="97" cy="51"/>
                  </a:xfrm>
                  <a:custGeom>
                    <a:avLst/>
                    <a:gdLst>
                      <a:gd name="T0" fmla="*/ 0 w 97"/>
                      <a:gd name="T1" fmla="*/ 51 h 51"/>
                      <a:gd name="T2" fmla="*/ 0 w 97"/>
                      <a:gd name="T3" fmla="*/ 0 h 51"/>
                      <a:gd name="T4" fmla="*/ 97 w 9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9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35" name="Rectangle 2475"/>
                  <p:cNvSpPr>
                    <a:spLocks noChangeArrowheads="1"/>
                  </p:cNvSpPr>
                  <p:nvPr/>
                </p:nvSpPr>
                <p:spPr bwMode="auto">
                  <a:xfrm>
                    <a:off x="2369" y="74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2017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36" name="Freeform 2476"/>
                  <p:cNvSpPr>
                    <a:spLocks/>
                  </p:cNvSpPr>
                  <p:nvPr/>
                </p:nvSpPr>
                <p:spPr bwMode="auto">
                  <a:xfrm>
                    <a:off x="2219" y="7464"/>
                    <a:ext cx="147" cy="51"/>
                  </a:xfrm>
                  <a:custGeom>
                    <a:avLst/>
                    <a:gdLst>
                      <a:gd name="T0" fmla="*/ 0 w 147"/>
                      <a:gd name="T1" fmla="*/ 0 h 51"/>
                      <a:gd name="T2" fmla="*/ 0 w 147"/>
                      <a:gd name="T3" fmla="*/ 51 h 51"/>
                      <a:gd name="T4" fmla="*/ 147 w 14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4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37" name="Freeform 2477"/>
                  <p:cNvSpPr>
                    <a:spLocks/>
                  </p:cNvSpPr>
                  <p:nvPr/>
                </p:nvSpPr>
                <p:spPr bwMode="auto">
                  <a:xfrm>
                    <a:off x="2135" y="7461"/>
                    <a:ext cx="84" cy="78"/>
                  </a:xfrm>
                  <a:custGeom>
                    <a:avLst/>
                    <a:gdLst>
                      <a:gd name="T0" fmla="*/ 0 w 84"/>
                      <a:gd name="T1" fmla="*/ 78 h 78"/>
                      <a:gd name="T2" fmla="*/ 0 w 84"/>
                      <a:gd name="T3" fmla="*/ 0 h 78"/>
                      <a:gd name="T4" fmla="*/ 84 w 84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4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8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38" name="Rectangle 2478"/>
                  <p:cNvSpPr>
                    <a:spLocks noChangeArrowheads="1"/>
                  </p:cNvSpPr>
                  <p:nvPr/>
                </p:nvSpPr>
                <p:spPr bwMode="auto">
                  <a:xfrm>
                    <a:off x="2300" y="75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1618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39" name="Freeform 2479"/>
                  <p:cNvSpPr>
                    <a:spLocks/>
                  </p:cNvSpPr>
                  <p:nvPr/>
                </p:nvSpPr>
                <p:spPr bwMode="auto">
                  <a:xfrm>
                    <a:off x="2135" y="7545"/>
                    <a:ext cx="162" cy="78"/>
                  </a:xfrm>
                  <a:custGeom>
                    <a:avLst/>
                    <a:gdLst>
                      <a:gd name="T0" fmla="*/ 0 w 162"/>
                      <a:gd name="T1" fmla="*/ 0 h 78"/>
                      <a:gd name="T2" fmla="*/ 0 w 162"/>
                      <a:gd name="T3" fmla="*/ 78 h 78"/>
                      <a:gd name="T4" fmla="*/ 162 w 162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2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62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40" name="Freeform 2480"/>
                  <p:cNvSpPr>
                    <a:spLocks/>
                  </p:cNvSpPr>
                  <p:nvPr/>
                </p:nvSpPr>
                <p:spPr bwMode="auto">
                  <a:xfrm>
                    <a:off x="2118" y="7542"/>
                    <a:ext cx="17" cy="118"/>
                  </a:xfrm>
                  <a:custGeom>
                    <a:avLst/>
                    <a:gdLst>
                      <a:gd name="T0" fmla="*/ 0 w 17"/>
                      <a:gd name="T1" fmla="*/ 118 h 118"/>
                      <a:gd name="T2" fmla="*/ 0 w 17"/>
                      <a:gd name="T3" fmla="*/ 0 h 118"/>
                      <a:gd name="T4" fmla="*/ 17 w 17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1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41" name="Rectangle 2481"/>
                  <p:cNvSpPr>
                    <a:spLocks noChangeArrowheads="1"/>
                  </p:cNvSpPr>
                  <p:nvPr/>
                </p:nvSpPr>
                <p:spPr bwMode="auto">
                  <a:xfrm>
                    <a:off x="2291" y="76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5555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42" name="Freeform 2482"/>
                  <p:cNvSpPr>
                    <a:spLocks/>
                  </p:cNvSpPr>
                  <p:nvPr/>
                </p:nvSpPr>
                <p:spPr bwMode="auto">
                  <a:xfrm>
                    <a:off x="2165" y="7731"/>
                    <a:ext cx="123" cy="51"/>
                  </a:xfrm>
                  <a:custGeom>
                    <a:avLst/>
                    <a:gdLst>
                      <a:gd name="T0" fmla="*/ 0 w 123"/>
                      <a:gd name="T1" fmla="*/ 51 h 51"/>
                      <a:gd name="T2" fmla="*/ 0 w 123"/>
                      <a:gd name="T3" fmla="*/ 0 h 51"/>
                      <a:gd name="T4" fmla="*/ 123 w 12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2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43" name="Rectangle 2483"/>
                  <p:cNvSpPr>
                    <a:spLocks noChangeArrowheads="1"/>
                  </p:cNvSpPr>
                  <p:nvPr/>
                </p:nvSpPr>
                <p:spPr bwMode="auto">
                  <a:xfrm>
                    <a:off x="2288" y="77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5891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44" name="Freeform 2484"/>
                  <p:cNvSpPr>
                    <a:spLocks/>
                  </p:cNvSpPr>
                  <p:nvPr/>
                </p:nvSpPr>
                <p:spPr bwMode="auto">
                  <a:xfrm>
                    <a:off x="2165" y="7788"/>
                    <a:ext cx="120" cy="51"/>
                  </a:xfrm>
                  <a:custGeom>
                    <a:avLst/>
                    <a:gdLst>
                      <a:gd name="T0" fmla="*/ 0 w 120"/>
                      <a:gd name="T1" fmla="*/ 0 h 51"/>
                      <a:gd name="T2" fmla="*/ 0 w 120"/>
                      <a:gd name="T3" fmla="*/ 51 h 51"/>
                      <a:gd name="T4" fmla="*/ 120 w 12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2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45" name="Freeform 2485"/>
                  <p:cNvSpPr>
                    <a:spLocks/>
                  </p:cNvSpPr>
                  <p:nvPr/>
                </p:nvSpPr>
                <p:spPr bwMode="auto">
                  <a:xfrm>
                    <a:off x="2118" y="7666"/>
                    <a:ext cx="47" cy="119"/>
                  </a:xfrm>
                  <a:custGeom>
                    <a:avLst/>
                    <a:gdLst>
                      <a:gd name="T0" fmla="*/ 0 w 47"/>
                      <a:gd name="T1" fmla="*/ 0 h 119"/>
                      <a:gd name="T2" fmla="*/ 0 w 47"/>
                      <a:gd name="T3" fmla="*/ 119 h 119"/>
                      <a:gd name="T4" fmla="*/ 47 w 47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47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46" name="Freeform 2486"/>
                  <p:cNvSpPr>
                    <a:spLocks/>
                  </p:cNvSpPr>
                  <p:nvPr/>
                </p:nvSpPr>
                <p:spPr bwMode="auto">
                  <a:xfrm>
                    <a:off x="2102" y="7663"/>
                    <a:ext cx="16" cy="179"/>
                  </a:xfrm>
                  <a:custGeom>
                    <a:avLst/>
                    <a:gdLst>
                      <a:gd name="T0" fmla="*/ 0 w 16"/>
                      <a:gd name="T1" fmla="*/ 179 h 179"/>
                      <a:gd name="T2" fmla="*/ 0 w 16"/>
                      <a:gd name="T3" fmla="*/ 0 h 179"/>
                      <a:gd name="T4" fmla="*/ 16 w 16"/>
                      <a:gd name="T5" fmla="*/ 0 h 1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" h="179">
                        <a:moveTo>
                          <a:pt x="0" y="179"/>
                        </a:move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47" name="Rectangle 2487"/>
                  <p:cNvSpPr>
                    <a:spLocks noChangeArrowheads="1"/>
                  </p:cNvSpPr>
                  <p:nvPr/>
                </p:nvSpPr>
                <p:spPr bwMode="auto">
                  <a:xfrm>
                    <a:off x="2280" y="78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5655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48" name="Freeform 2488"/>
                  <p:cNvSpPr>
                    <a:spLocks/>
                  </p:cNvSpPr>
                  <p:nvPr/>
                </p:nvSpPr>
                <p:spPr bwMode="auto">
                  <a:xfrm>
                    <a:off x="2129" y="7947"/>
                    <a:ext cx="148" cy="78"/>
                  </a:xfrm>
                  <a:custGeom>
                    <a:avLst/>
                    <a:gdLst>
                      <a:gd name="T0" fmla="*/ 0 w 148"/>
                      <a:gd name="T1" fmla="*/ 78 h 78"/>
                      <a:gd name="T2" fmla="*/ 0 w 148"/>
                      <a:gd name="T3" fmla="*/ 0 h 78"/>
                      <a:gd name="T4" fmla="*/ 148 w 148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8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4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49" name="Rectangle 2489"/>
                  <p:cNvSpPr>
                    <a:spLocks noChangeArrowheads="1"/>
                  </p:cNvSpPr>
                  <p:nvPr/>
                </p:nvSpPr>
                <p:spPr bwMode="auto">
                  <a:xfrm>
                    <a:off x="2291" y="80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6486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50" name="Freeform 2490"/>
                  <p:cNvSpPr>
                    <a:spLocks/>
                  </p:cNvSpPr>
                  <p:nvPr/>
                </p:nvSpPr>
                <p:spPr bwMode="auto">
                  <a:xfrm>
                    <a:off x="2165" y="8055"/>
                    <a:ext cx="123" cy="51"/>
                  </a:xfrm>
                  <a:custGeom>
                    <a:avLst/>
                    <a:gdLst>
                      <a:gd name="T0" fmla="*/ 0 w 123"/>
                      <a:gd name="T1" fmla="*/ 51 h 51"/>
                      <a:gd name="T2" fmla="*/ 0 w 123"/>
                      <a:gd name="T3" fmla="*/ 0 h 51"/>
                      <a:gd name="T4" fmla="*/ 123 w 12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2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51" name="Rectangle 2491"/>
                  <p:cNvSpPr>
                    <a:spLocks noChangeArrowheads="1"/>
                  </p:cNvSpPr>
                  <p:nvPr/>
                </p:nvSpPr>
                <p:spPr bwMode="auto">
                  <a:xfrm>
                    <a:off x="2288" y="81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4227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52" name="Freeform 2492"/>
                  <p:cNvSpPr>
                    <a:spLocks/>
                  </p:cNvSpPr>
                  <p:nvPr/>
                </p:nvSpPr>
                <p:spPr bwMode="auto">
                  <a:xfrm>
                    <a:off x="2165" y="8112"/>
                    <a:ext cx="120" cy="51"/>
                  </a:xfrm>
                  <a:custGeom>
                    <a:avLst/>
                    <a:gdLst>
                      <a:gd name="T0" fmla="*/ 0 w 120"/>
                      <a:gd name="T1" fmla="*/ 0 h 51"/>
                      <a:gd name="T2" fmla="*/ 0 w 120"/>
                      <a:gd name="T3" fmla="*/ 51 h 51"/>
                      <a:gd name="T4" fmla="*/ 120 w 12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2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53" name="Freeform 2493"/>
                  <p:cNvSpPr>
                    <a:spLocks/>
                  </p:cNvSpPr>
                  <p:nvPr/>
                </p:nvSpPr>
                <p:spPr bwMode="auto">
                  <a:xfrm>
                    <a:off x="2129" y="8031"/>
                    <a:ext cx="36" cy="78"/>
                  </a:xfrm>
                  <a:custGeom>
                    <a:avLst/>
                    <a:gdLst>
                      <a:gd name="T0" fmla="*/ 0 w 36"/>
                      <a:gd name="T1" fmla="*/ 0 h 78"/>
                      <a:gd name="T2" fmla="*/ 0 w 36"/>
                      <a:gd name="T3" fmla="*/ 78 h 78"/>
                      <a:gd name="T4" fmla="*/ 36 w 36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6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54" name="Freeform 2494"/>
                  <p:cNvSpPr>
                    <a:spLocks/>
                  </p:cNvSpPr>
                  <p:nvPr/>
                </p:nvSpPr>
                <p:spPr bwMode="auto">
                  <a:xfrm>
                    <a:off x="2102" y="7848"/>
                    <a:ext cx="27" cy="180"/>
                  </a:xfrm>
                  <a:custGeom>
                    <a:avLst/>
                    <a:gdLst>
                      <a:gd name="T0" fmla="*/ 0 w 27"/>
                      <a:gd name="T1" fmla="*/ 0 h 180"/>
                      <a:gd name="T2" fmla="*/ 0 w 27"/>
                      <a:gd name="T3" fmla="*/ 180 h 180"/>
                      <a:gd name="T4" fmla="*/ 27 w 27"/>
                      <a:gd name="T5" fmla="*/ 180 h 1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" h="180">
                        <a:moveTo>
                          <a:pt x="0" y="0"/>
                        </a:moveTo>
                        <a:lnTo>
                          <a:pt x="0" y="180"/>
                        </a:lnTo>
                        <a:lnTo>
                          <a:pt x="27" y="18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55" name="Freeform 2495"/>
                  <p:cNvSpPr>
                    <a:spLocks/>
                  </p:cNvSpPr>
                  <p:nvPr/>
                </p:nvSpPr>
                <p:spPr bwMode="auto">
                  <a:xfrm>
                    <a:off x="2087" y="7845"/>
                    <a:ext cx="15" cy="514"/>
                  </a:xfrm>
                  <a:custGeom>
                    <a:avLst/>
                    <a:gdLst>
                      <a:gd name="T0" fmla="*/ 0 w 15"/>
                      <a:gd name="T1" fmla="*/ 514 h 514"/>
                      <a:gd name="T2" fmla="*/ 0 w 15"/>
                      <a:gd name="T3" fmla="*/ 0 h 514"/>
                      <a:gd name="T4" fmla="*/ 15 w 15"/>
                      <a:gd name="T5" fmla="*/ 0 h 5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" h="514">
                        <a:moveTo>
                          <a:pt x="0" y="514"/>
                        </a:moveTo>
                        <a:lnTo>
                          <a:pt x="0" y="0"/>
                        </a:lnTo>
                        <a:lnTo>
                          <a:pt x="1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56" name="Rectangle 2496"/>
                  <p:cNvSpPr>
                    <a:spLocks noChangeArrowheads="1"/>
                  </p:cNvSpPr>
                  <p:nvPr/>
                </p:nvSpPr>
                <p:spPr bwMode="auto">
                  <a:xfrm>
                    <a:off x="2508" y="82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6408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57" name="Freeform 2497"/>
                  <p:cNvSpPr>
                    <a:spLocks/>
                  </p:cNvSpPr>
                  <p:nvPr/>
                </p:nvSpPr>
                <p:spPr bwMode="auto">
                  <a:xfrm>
                    <a:off x="2312" y="8271"/>
                    <a:ext cx="193" cy="51"/>
                  </a:xfrm>
                  <a:custGeom>
                    <a:avLst/>
                    <a:gdLst>
                      <a:gd name="T0" fmla="*/ 0 w 193"/>
                      <a:gd name="T1" fmla="*/ 51 h 51"/>
                      <a:gd name="T2" fmla="*/ 0 w 193"/>
                      <a:gd name="T3" fmla="*/ 0 h 51"/>
                      <a:gd name="T4" fmla="*/ 193 w 19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9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58" name="Rectangle 2498"/>
                  <p:cNvSpPr>
                    <a:spLocks noChangeArrowheads="1"/>
                  </p:cNvSpPr>
                  <p:nvPr/>
                </p:nvSpPr>
                <p:spPr bwMode="auto">
                  <a:xfrm>
                    <a:off x="2617" y="83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1105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59" name="Freeform 2499"/>
                  <p:cNvSpPr>
                    <a:spLocks/>
                  </p:cNvSpPr>
                  <p:nvPr/>
                </p:nvSpPr>
                <p:spPr bwMode="auto">
                  <a:xfrm>
                    <a:off x="2312" y="8328"/>
                    <a:ext cx="302" cy="51"/>
                  </a:xfrm>
                  <a:custGeom>
                    <a:avLst/>
                    <a:gdLst>
                      <a:gd name="T0" fmla="*/ 0 w 302"/>
                      <a:gd name="T1" fmla="*/ 0 h 51"/>
                      <a:gd name="T2" fmla="*/ 0 w 302"/>
                      <a:gd name="T3" fmla="*/ 51 h 51"/>
                      <a:gd name="T4" fmla="*/ 302 w 30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30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60" name="Freeform 2500"/>
                  <p:cNvSpPr>
                    <a:spLocks/>
                  </p:cNvSpPr>
                  <p:nvPr/>
                </p:nvSpPr>
                <p:spPr bwMode="auto">
                  <a:xfrm>
                    <a:off x="2154" y="8325"/>
                    <a:ext cx="158" cy="78"/>
                  </a:xfrm>
                  <a:custGeom>
                    <a:avLst/>
                    <a:gdLst>
                      <a:gd name="T0" fmla="*/ 0 w 158"/>
                      <a:gd name="T1" fmla="*/ 78 h 78"/>
                      <a:gd name="T2" fmla="*/ 0 w 158"/>
                      <a:gd name="T3" fmla="*/ 0 h 78"/>
                      <a:gd name="T4" fmla="*/ 158 w 158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8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5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61" name="Rectangle 2501"/>
                  <p:cNvSpPr>
                    <a:spLocks noChangeArrowheads="1"/>
                  </p:cNvSpPr>
                  <p:nvPr/>
                </p:nvSpPr>
                <p:spPr bwMode="auto">
                  <a:xfrm>
                    <a:off x="2509" y="84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4020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62" name="Freeform 2502"/>
                  <p:cNvSpPr>
                    <a:spLocks/>
                  </p:cNvSpPr>
                  <p:nvPr/>
                </p:nvSpPr>
                <p:spPr bwMode="auto">
                  <a:xfrm>
                    <a:off x="2154" y="8409"/>
                    <a:ext cx="352" cy="78"/>
                  </a:xfrm>
                  <a:custGeom>
                    <a:avLst/>
                    <a:gdLst>
                      <a:gd name="T0" fmla="*/ 0 w 352"/>
                      <a:gd name="T1" fmla="*/ 0 h 78"/>
                      <a:gd name="T2" fmla="*/ 0 w 352"/>
                      <a:gd name="T3" fmla="*/ 78 h 78"/>
                      <a:gd name="T4" fmla="*/ 352 w 352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52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52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63" name="Freeform 2503"/>
                  <p:cNvSpPr>
                    <a:spLocks/>
                  </p:cNvSpPr>
                  <p:nvPr/>
                </p:nvSpPr>
                <p:spPr bwMode="auto">
                  <a:xfrm>
                    <a:off x="2114" y="8406"/>
                    <a:ext cx="40" cy="472"/>
                  </a:xfrm>
                  <a:custGeom>
                    <a:avLst/>
                    <a:gdLst>
                      <a:gd name="T0" fmla="*/ 0 w 40"/>
                      <a:gd name="T1" fmla="*/ 472 h 472"/>
                      <a:gd name="T2" fmla="*/ 0 w 40"/>
                      <a:gd name="T3" fmla="*/ 0 h 472"/>
                      <a:gd name="T4" fmla="*/ 40 w 40"/>
                      <a:gd name="T5" fmla="*/ 0 h 4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0" h="472">
                        <a:moveTo>
                          <a:pt x="0" y="472"/>
                        </a:moveTo>
                        <a:lnTo>
                          <a:pt x="0" y="0"/>
                        </a:lnTo>
                        <a:lnTo>
                          <a:pt x="4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64" name="Rectangle 2504"/>
                  <p:cNvSpPr>
                    <a:spLocks noChangeArrowheads="1"/>
                  </p:cNvSpPr>
                  <p:nvPr/>
                </p:nvSpPr>
                <p:spPr bwMode="auto">
                  <a:xfrm>
                    <a:off x="2339" y="85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2478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65" name="Freeform 2505"/>
                  <p:cNvSpPr>
                    <a:spLocks/>
                  </p:cNvSpPr>
                  <p:nvPr/>
                </p:nvSpPr>
                <p:spPr bwMode="auto">
                  <a:xfrm>
                    <a:off x="2318" y="8595"/>
                    <a:ext cx="18" cy="51"/>
                  </a:xfrm>
                  <a:custGeom>
                    <a:avLst/>
                    <a:gdLst>
                      <a:gd name="T0" fmla="*/ 0 w 18"/>
                      <a:gd name="T1" fmla="*/ 51 h 51"/>
                      <a:gd name="T2" fmla="*/ 0 w 18"/>
                      <a:gd name="T3" fmla="*/ 0 h 51"/>
                      <a:gd name="T4" fmla="*/ 18 w 1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66" name="Rectangle 2506"/>
                  <p:cNvSpPr>
                    <a:spLocks noChangeArrowheads="1"/>
                  </p:cNvSpPr>
                  <p:nvPr/>
                </p:nvSpPr>
                <p:spPr bwMode="auto">
                  <a:xfrm>
                    <a:off x="2424" y="86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5601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67" name="Freeform 2507"/>
                  <p:cNvSpPr>
                    <a:spLocks/>
                  </p:cNvSpPr>
                  <p:nvPr/>
                </p:nvSpPr>
                <p:spPr bwMode="auto">
                  <a:xfrm>
                    <a:off x="2318" y="8652"/>
                    <a:ext cx="103" cy="51"/>
                  </a:xfrm>
                  <a:custGeom>
                    <a:avLst/>
                    <a:gdLst>
                      <a:gd name="T0" fmla="*/ 0 w 103"/>
                      <a:gd name="T1" fmla="*/ 0 h 51"/>
                      <a:gd name="T2" fmla="*/ 0 w 103"/>
                      <a:gd name="T3" fmla="*/ 51 h 51"/>
                      <a:gd name="T4" fmla="*/ 103 w 10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0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68" name="Freeform 2508"/>
                  <p:cNvSpPr>
                    <a:spLocks/>
                  </p:cNvSpPr>
                  <p:nvPr/>
                </p:nvSpPr>
                <p:spPr bwMode="auto">
                  <a:xfrm>
                    <a:off x="2267" y="8649"/>
                    <a:ext cx="51" cy="78"/>
                  </a:xfrm>
                  <a:custGeom>
                    <a:avLst/>
                    <a:gdLst>
                      <a:gd name="T0" fmla="*/ 0 w 51"/>
                      <a:gd name="T1" fmla="*/ 78 h 78"/>
                      <a:gd name="T2" fmla="*/ 0 w 51"/>
                      <a:gd name="T3" fmla="*/ 0 h 78"/>
                      <a:gd name="T4" fmla="*/ 51 w 51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1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5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69" name="Rectangle 2509"/>
                  <p:cNvSpPr>
                    <a:spLocks noChangeArrowheads="1"/>
                  </p:cNvSpPr>
                  <p:nvPr/>
                </p:nvSpPr>
                <p:spPr bwMode="auto">
                  <a:xfrm>
                    <a:off x="2342" y="87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2434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70" name="Freeform 2510"/>
                  <p:cNvSpPr>
                    <a:spLocks/>
                  </p:cNvSpPr>
                  <p:nvPr/>
                </p:nvSpPr>
                <p:spPr bwMode="auto">
                  <a:xfrm>
                    <a:off x="2267" y="8733"/>
                    <a:ext cx="72" cy="78"/>
                  </a:xfrm>
                  <a:custGeom>
                    <a:avLst/>
                    <a:gdLst>
                      <a:gd name="T0" fmla="*/ 0 w 72"/>
                      <a:gd name="T1" fmla="*/ 0 h 78"/>
                      <a:gd name="T2" fmla="*/ 0 w 72"/>
                      <a:gd name="T3" fmla="*/ 78 h 78"/>
                      <a:gd name="T4" fmla="*/ 72 w 72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2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72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71" name="Freeform 2511"/>
                  <p:cNvSpPr>
                    <a:spLocks/>
                  </p:cNvSpPr>
                  <p:nvPr/>
                </p:nvSpPr>
                <p:spPr bwMode="auto">
                  <a:xfrm>
                    <a:off x="2204" y="8730"/>
                    <a:ext cx="63" cy="91"/>
                  </a:xfrm>
                  <a:custGeom>
                    <a:avLst/>
                    <a:gdLst>
                      <a:gd name="T0" fmla="*/ 0 w 63"/>
                      <a:gd name="T1" fmla="*/ 91 h 91"/>
                      <a:gd name="T2" fmla="*/ 0 w 63"/>
                      <a:gd name="T3" fmla="*/ 0 h 91"/>
                      <a:gd name="T4" fmla="*/ 63 w 63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3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6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72" name="Rectangle 2512"/>
                  <p:cNvSpPr>
                    <a:spLocks noChangeArrowheads="1"/>
                  </p:cNvSpPr>
                  <p:nvPr/>
                </p:nvSpPr>
                <p:spPr bwMode="auto">
                  <a:xfrm>
                    <a:off x="2358" y="88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1849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73" name="Freeform 2513"/>
                  <p:cNvSpPr>
                    <a:spLocks/>
                  </p:cNvSpPr>
                  <p:nvPr/>
                </p:nvSpPr>
                <p:spPr bwMode="auto">
                  <a:xfrm>
                    <a:off x="2204" y="8827"/>
                    <a:ext cx="151" cy="92"/>
                  </a:xfrm>
                  <a:custGeom>
                    <a:avLst/>
                    <a:gdLst>
                      <a:gd name="T0" fmla="*/ 0 w 151"/>
                      <a:gd name="T1" fmla="*/ 0 h 92"/>
                      <a:gd name="T2" fmla="*/ 0 w 151"/>
                      <a:gd name="T3" fmla="*/ 92 h 92"/>
                      <a:gd name="T4" fmla="*/ 151 w 151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1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151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74" name="Freeform 2514"/>
                  <p:cNvSpPr>
                    <a:spLocks/>
                  </p:cNvSpPr>
                  <p:nvPr/>
                </p:nvSpPr>
                <p:spPr bwMode="auto">
                  <a:xfrm>
                    <a:off x="2193" y="8824"/>
                    <a:ext cx="11" cy="125"/>
                  </a:xfrm>
                  <a:custGeom>
                    <a:avLst/>
                    <a:gdLst>
                      <a:gd name="T0" fmla="*/ 0 w 11"/>
                      <a:gd name="T1" fmla="*/ 125 h 125"/>
                      <a:gd name="T2" fmla="*/ 0 w 11"/>
                      <a:gd name="T3" fmla="*/ 0 h 125"/>
                      <a:gd name="T4" fmla="*/ 11 w 11"/>
                      <a:gd name="T5" fmla="*/ 0 h 1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" h="125">
                        <a:moveTo>
                          <a:pt x="0" y="125"/>
                        </a:moveTo>
                        <a:lnTo>
                          <a:pt x="0" y="0"/>
                        </a:lnTo>
                        <a:lnTo>
                          <a:pt x="1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75" name="Rectangle 2515"/>
                  <p:cNvSpPr>
                    <a:spLocks noChangeArrowheads="1"/>
                  </p:cNvSpPr>
                  <p:nvPr/>
                </p:nvSpPr>
                <p:spPr bwMode="auto">
                  <a:xfrm>
                    <a:off x="2361" y="89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2785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76" name="Freeform 2516"/>
                  <p:cNvSpPr>
                    <a:spLocks/>
                  </p:cNvSpPr>
                  <p:nvPr/>
                </p:nvSpPr>
                <p:spPr bwMode="auto">
                  <a:xfrm>
                    <a:off x="2276" y="9027"/>
                    <a:ext cx="82" cy="51"/>
                  </a:xfrm>
                  <a:custGeom>
                    <a:avLst/>
                    <a:gdLst>
                      <a:gd name="T0" fmla="*/ 0 w 82"/>
                      <a:gd name="T1" fmla="*/ 51 h 51"/>
                      <a:gd name="T2" fmla="*/ 0 w 82"/>
                      <a:gd name="T3" fmla="*/ 0 h 51"/>
                      <a:gd name="T4" fmla="*/ 82 w 8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8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77" name="Rectangle 2517"/>
                  <p:cNvSpPr>
                    <a:spLocks noChangeArrowheads="1"/>
                  </p:cNvSpPr>
                  <p:nvPr/>
                </p:nvSpPr>
                <p:spPr bwMode="auto">
                  <a:xfrm>
                    <a:off x="2441" y="9086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958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78" name="Freeform 2518"/>
                  <p:cNvSpPr>
                    <a:spLocks/>
                  </p:cNvSpPr>
                  <p:nvPr/>
                </p:nvSpPr>
                <p:spPr bwMode="auto">
                  <a:xfrm>
                    <a:off x="2276" y="9084"/>
                    <a:ext cx="162" cy="51"/>
                  </a:xfrm>
                  <a:custGeom>
                    <a:avLst/>
                    <a:gdLst>
                      <a:gd name="T0" fmla="*/ 0 w 162"/>
                      <a:gd name="T1" fmla="*/ 0 h 51"/>
                      <a:gd name="T2" fmla="*/ 0 w 162"/>
                      <a:gd name="T3" fmla="*/ 51 h 51"/>
                      <a:gd name="T4" fmla="*/ 162 w 16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6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79" name="Freeform 2519"/>
                  <p:cNvSpPr>
                    <a:spLocks/>
                  </p:cNvSpPr>
                  <p:nvPr/>
                </p:nvSpPr>
                <p:spPr bwMode="auto">
                  <a:xfrm>
                    <a:off x="2193" y="8955"/>
                    <a:ext cx="83" cy="126"/>
                  </a:xfrm>
                  <a:custGeom>
                    <a:avLst/>
                    <a:gdLst>
                      <a:gd name="T0" fmla="*/ 0 w 83"/>
                      <a:gd name="T1" fmla="*/ 0 h 126"/>
                      <a:gd name="T2" fmla="*/ 0 w 83"/>
                      <a:gd name="T3" fmla="*/ 126 h 126"/>
                      <a:gd name="T4" fmla="*/ 83 w 83"/>
                      <a:gd name="T5" fmla="*/ 126 h 1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3" h="126">
                        <a:moveTo>
                          <a:pt x="0" y="0"/>
                        </a:moveTo>
                        <a:lnTo>
                          <a:pt x="0" y="126"/>
                        </a:lnTo>
                        <a:lnTo>
                          <a:pt x="83" y="12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80" name="Freeform 2520"/>
                  <p:cNvSpPr>
                    <a:spLocks/>
                  </p:cNvSpPr>
                  <p:nvPr/>
                </p:nvSpPr>
                <p:spPr bwMode="auto">
                  <a:xfrm>
                    <a:off x="2156" y="8952"/>
                    <a:ext cx="37" cy="142"/>
                  </a:xfrm>
                  <a:custGeom>
                    <a:avLst/>
                    <a:gdLst>
                      <a:gd name="T0" fmla="*/ 0 w 37"/>
                      <a:gd name="T1" fmla="*/ 142 h 142"/>
                      <a:gd name="T2" fmla="*/ 0 w 37"/>
                      <a:gd name="T3" fmla="*/ 0 h 142"/>
                      <a:gd name="T4" fmla="*/ 37 w 37"/>
                      <a:gd name="T5" fmla="*/ 0 h 1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7" h="142">
                        <a:moveTo>
                          <a:pt x="0" y="142"/>
                        </a:moveTo>
                        <a:lnTo>
                          <a:pt x="0" y="0"/>
                        </a:lnTo>
                        <a:lnTo>
                          <a:pt x="3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81" name="Rectangle 2521"/>
                  <p:cNvSpPr>
                    <a:spLocks noChangeArrowheads="1"/>
                  </p:cNvSpPr>
                  <p:nvPr/>
                </p:nvSpPr>
                <p:spPr bwMode="auto">
                  <a:xfrm>
                    <a:off x="2282" y="91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5903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82" name="Freeform 2522"/>
                  <p:cNvSpPr>
                    <a:spLocks/>
                  </p:cNvSpPr>
                  <p:nvPr/>
                </p:nvSpPr>
                <p:spPr bwMode="auto">
                  <a:xfrm>
                    <a:off x="2156" y="9100"/>
                    <a:ext cx="123" cy="143"/>
                  </a:xfrm>
                  <a:custGeom>
                    <a:avLst/>
                    <a:gdLst>
                      <a:gd name="T0" fmla="*/ 0 w 123"/>
                      <a:gd name="T1" fmla="*/ 0 h 143"/>
                      <a:gd name="T2" fmla="*/ 0 w 123"/>
                      <a:gd name="T3" fmla="*/ 143 h 143"/>
                      <a:gd name="T4" fmla="*/ 123 w 123"/>
                      <a:gd name="T5" fmla="*/ 143 h 1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3" h="143">
                        <a:moveTo>
                          <a:pt x="0" y="0"/>
                        </a:moveTo>
                        <a:lnTo>
                          <a:pt x="0" y="143"/>
                        </a:lnTo>
                        <a:lnTo>
                          <a:pt x="123" y="14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83" name="Freeform 2523"/>
                  <p:cNvSpPr>
                    <a:spLocks/>
                  </p:cNvSpPr>
                  <p:nvPr/>
                </p:nvSpPr>
                <p:spPr bwMode="auto">
                  <a:xfrm>
                    <a:off x="2144" y="9097"/>
                    <a:ext cx="12" cy="258"/>
                  </a:xfrm>
                  <a:custGeom>
                    <a:avLst/>
                    <a:gdLst>
                      <a:gd name="T0" fmla="*/ 0 w 12"/>
                      <a:gd name="T1" fmla="*/ 258 h 258"/>
                      <a:gd name="T2" fmla="*/ 0 w 12"/>
                      <a:gd name="T3" fmla="*/ 0 h 258"/>
                      <a:gd name="T4" fmla="*/ 12 w 12"/>
                      <a:gd name="T5" fmla="*/ 0 h 2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" h="258">
                        <a:moveTo>
                          <a:pt x="0" y="258"/>
                        </a:moveTo>
                        <a:lnTo>
                          <a:pt x="0" y="0"/>
                        </a:lnTo>
                        <a:lnTo>
                          <a:pt x="1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84" name="Rectangle 2524"/>
                  <p:cNvSpPr>
                    <a:spLocks noChangeArrowheads="1"/>
                  </p:cNvSpPr>
                  <p:nvPr/>
                </p:nvSpPr>
                <p:spPr bwMode="auto">
                  <a:xfrm>
                    <a:off x="2283" y="9302"/>
                    <a:ext cx="1311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AHN50574 MD soil MDE amb 26h8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85" name="Freeform 2525"/>
                  <p:cNvSpPr>
                    <a:spLocks/>
                  </p:cNvSpPr>
                  <p:nvPr/>
                </p:nvSpPr>
                <p:spPr bwMode="auto">
                  <a:xfrm>
                    <a:off x="2217" y="9351"/>
                    <a:ext cx="63" cy="51"/>
                  </a:xfrm>
                  <a:custGeom>
                    <a:avLst/>
                    <a:gdLst>
                      <a:gd name="T0" fmla="*/ 0 w 63"/>
                      <a:gd name="T1" fmla="*/ 51 h 51"/>
                      <a:gd name="T2" fmla="*/ 0 w 63"/>
                      <a:gd name="T3" fmla="*/ 0 h 51"/>
                      <a:gd name="T4" fmla="*/ 63 w 6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6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86" name="Rectangle 2526"/>
                  <p:cNvSpPr>
                    <a:spLocks noChangeArrowheads="1"/>
                  </p:cNvSpPr>
                  <p:nvPr/>
                </p:nvSpPr>
                <p:spPr bwMode="auto">
                  <a:xfrm>
                    <a:off x="2279" y="94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4096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87" name="Freeform 2527"/>
                  <p:cNvSpPr>
                    <a:spLocks/>
                  </p:cNvSpPr>
                  <p:nvPr/>
                </p:nvSpPr>
                <p:spPr bwMode="auto">
                  <a:xfrm>
                    <a:off x="2217" y="9408"/>
                    <a:ext cx="59" cy="51"/>
                  </a:xfrm>
                  <a:custGeom>
                    <a:avLst/>
                    <a:gdLst>
                      <a:gd name="T0" fmla="*/ 0 w 59"/>
                      <a:gd name="T1" fmla="*/ 0 h 51"/>
                      <a:gd name="T2" fmla="*/ 0 w 59"/>
                      <a:gd name="T3" fmla="*/ 51 h 51"/>
                      <a:gd name="T4" fmla="*/ 59 w 5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5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88" name="Freeform 2528"/>
                  <p:cNvSpPr>
                    <a:spLocks/>
                  </p:cNvSpPr>
                  <p:nvPr/>
                </p:nvSpPr>
                <p:spPr bwMode="auto">
                  <a:xfrm>
                    <a:off x="2174" y="9405"/>
                    <a:ext cx="43" cy="213"/>
                  </a:xfrm>
                  <a:custGeom>
                    <a:avLst/>
                    <a:gdLst>
                      <a:gd name="T0" fmla="*/ 0 w 43"/>
                      <a:gd name="T1" fmla="*/ 213 h 213"/>
                      <a:gd name="T2" fmla="*/ 0 w 43"/>
                      <a:gd name="T3" fmla="*/ 0 h 213"/>
                      <a:gd name="T4" fmla="*/ 43 w 43"/>
                      <a:gd name="T5" fmla="*/ 0 h 2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" h="213">
                        <a:moveTo>
                          <a:pt x="0" y="213"/>
                        </a:moveTo>
                        <a:lnTo>
                          <a:pt x="0" y="0"/>
                        </a:lnTo>
                        <a:lnTo>
                          <a:pt x="4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89" name="Rectangle 2529"/>
                  <p:cNvSpPr>
                    <a:spLocks noChangeArrowheads="1"/>
                  </p:cNvSpPr>
                  <p:nvPr/>
                </p:nvSpPr>
                <p:spPr bwMode="auto">
                  <a:xfrm>
                    <a:off x="2282" y="95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5015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90" name="Freeform 2530"/>
                  <p:cNvSpPr>
                    <a:spLocks/>
                  </p:cNvSpPr>
                  <p:nvPr/>
                </p:nvSpPr>
                <p:spPr bwMode="auto">
                  <a:xfrm>
                    <a:off x="2279" y="9567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91" name="Rectangle 2531"/>
                  <p:cNvSpPr>
                    <a:spLocks noChangeArrowheads="1"/>
                  </p:cNvSpPr>
                  <p:nvPr/>
                </p:nvSpPr>
                <p:spPr bwMode="auto">
                  <a:xfrm>
                    <a:off x="2282" y="9626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311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92" name="Freeform 2532"/>
                  <p:cNvSpPr>
                    <a:spLocks/>
                  </p:cNvSpPr>
                  <p:nvPr/>
                </p:nvSpPr>
                <p:spPr bwMode="auto">
                  <a:xfrm>
                    <a:off x="2279" y="962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93" name="Freeform 2533"/>
                  <p:cNvSpPr>
                    <a:spLocks/>
                  </p:cNvSpPr>
                  <p:nvPr/>
                </p:nvSpPr>
                <p:spPr bwMode="auto">
                  <a:xfrm>
                    <a:off x="2222" y="9621"/>
                    <a:ext cx="57" cy="78"/>
                  </a:xfrm>
                  <a:custGeom>
                    <a:avLst/>
                    <a:gdLst>
                      <a:gd name="T0" fmla="*/ 0 w 57"/>
                      <a:gd name="T1" fmla="*/ 78 h 78"/>
                      <a:gd name="T2" fmla="*/ 0 w 57"/>
                      <a:gd name="T3" fmla="*/ 0 h 78"/>
                      <a:gd name="T4" fmla="*/ 57 w 57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5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94" name="Rectangle 2534"/>
                  <p:cNvSpPr>
                    <a:spLocks noChangeArrowheads="1"/>
                  </p:cNvSpPr>
                  <p:nvPr/>
                </p:nvSpPr>
                <p:spPr bwMode="auto">
                  <a:xfrm>
                    <a:off x="2288" y="97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4167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95" name="Freeform 2535"/>
                  <p:cNvSpPr>
                    <a:spLocks/>
                  </p:cNvSpPr>
                  <p:nvPr/>
                </p:nvSpPr>
                <p:spPr bwMode="auto">
                  <a:xfrm>
                    <a:off x="2222" y="9705"/>
                    <a:ext cx="63" cy="78"/>
                  </a:xfrm>
                  <a:custGeom>
                    <a:avLst/>
                    <a:gdLst>
                      <a:gd name="T0" fmla="*/ 0 w 63"/>
                      <a:gd name="T1" fmla="*/ 0 h 78"/>
                      <a:gd name="T2" fmla="*/ 0 w 63"/>
                      <a:gd name="T3" fmla="*/ 78 h 78"/>
                      <a:gd name="T4" fmla="*/ 63 w 63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3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63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96" name="Freeform 2536"/>
                  <p:cNvSpPr>
                    <a:spLocks/>
                  </p:cNvSpPr>
                  <p:nvPr/>
                </p:nvSpPr>
                <p:spPr bwMode="auto">
                  <a:xfrm>
                    <a:off x="2192" y="9702"/>
                    <a:ext cx="30" cy="132"/>
                  </a:xfrm>
                  <a:custGeom>
                    <a:avLst/>
                    <a:gdLst>
                      <a:gd name="T0" fmla="*/ 0 w 30"/>
                      <a:gd name="T1" fmla="*/ 132 h 132"/>
                      <a:gd name="T2" fmla="*/ 0 w 30"/>
                      <a:gd name="T3" fmla="*/ 0 h 132"/>
                      <a:gd name="T4" fmla="*/ 30 w 30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3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97" name="Rectangle 2537"/>
                  <p:cNvSpPr>
                    <a:spLocks noChangeArrowheads="1"/>
                  </p:cNvSpPr>
                  <p:nvPr/>
                </p:nvSpPr>
                <p:spPr bwMode="auto">
                  <a:xfrm>
                    <a:off x="2288" y="98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1097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398" name="Freeform 2538"/>
                  <p:cNvSpPr>
                    <a:spLocks/>
                  </p:cNvSpPr>
                  <p:nvPr/>
                </p:nvSpPr>
                <p:spPr bwMode="auto">
                  <a:xfrm>
                    <a:off x="2223" y="9891"/>
                    <a:ext cx="62" cy="78"/>
                  </a:xfrm>
                  <a:custGeom>
                    <a:avLst/>
                    <a:gdLst>
                      <a:gd name="T0" fmla="*/ 0 w 62"/>
                      <a:gd name="T1" fmla="*/ 78 h 78"/>
                      <a:gd name="T2" fmla="*/ 0 w 62"/>
                      <a:gd name="T3" fmla="*/ 0 h 78"/>
                      <a:gd name="T4" fmla="*/ 62 w 62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2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6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99" name="Rectangle 2539"/>
                  <p:cNvSpPr>
                    <a:spLocks noChangeArrowheads="1"/>
                  </p:cNvSpPr>
                  <p:nvPr/>
                </p:nvSpPr>
                <p:spPr bwMode="auto">
                  <a:xfrm>
                    <a:off x="2286" y="9950"/>
                    <a:ext cx="1808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AF414637 oligotrophic tropical seagrass bed SD2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400" name="Freeform 2540"/>
                  <p:cNvSpPr>
                    <a:spLocks/>
                  </p:cNvSpPr>
                  <p:nvPr/>
                </p:nvSpPr>
                <p:spPr bwMode="auto">
                  <a:xfrm>
                    <a:off x="2283" y="999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01" name="Rectangle 2541"/>
                  <p:cNvSpPr>
                    <a:spLocks noChangeArrowheads="1"/>
                  </p:cNvSpPr>
                  <p:nvPr/>
                </p:nvSpPr>
                <p:spPr bwMode="auto">
                  <a:xfrm>
                    <a:off x="2286" y="100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3421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402" name="Freeform 2542"/>
                  <p:cNvSpPr>
                    <a:spLocks/>
                  </p:cNvSpPr>
                  <p:nvPr/>
                </p:nvSpPr>
                <p:spPr bwMode="auto">
                  <a:xfrm>
                    <a:off x="2283" y="1005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03" name="Freeform 2543"/>
                  <p:cNvSpPr>
                    <a:spLocks/>
                  </p:cNvSpPr>
                  <p:nvPr/>
                </p:nvSpPr>
                <p:spPr bwMode="auto">
                  <a:xfrm>
                    <a:off x="2223" y="9975"/>
                    <a:ext cx="60" cy="78"/>
                  </a:xfrm>
                  <a:custGeom>
                    <a:avLst/>
                    <a:gdLst>
                      <a:gd name="T0" fmla="*/ 0 w 60"/>
                      <a:gd name="T1" fmla="*/ 0 h 78"/>
                      <a:gd name="T2" fmla="*/ 0 w 60"/>
                      <a:gd name="T3" fmla="*/ 78 h 78"/>
                      <a:gd name="T4" fmla="*/ 60 w 60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60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04" name="Freeform 2544"/>
                  <p:cNvSpPr>
                    <a:spLocks/>
                  </p:cNvSpPr>
                  <p:nvPr/>
                </p:nvSpPr>
                <p:spPr bwMode="auto">
                  <a:xfrm>
                    <a:off x="2192" y="9840"/>
                    <a:ext cx="31" cy="132"/>
                  </a:xfrm>
                  <a:custGeom>
                    <a:avLst/>
                    <a:gdLst>
                      <a:gd name="T0" fmla="*/ 0 w 31"/>
                      <a:gd name="T1" fmla="*/ 0 h 132"/>
                      <a:gd name="T2" fmla="*/ 0 w 31"/>
                      <a:gd name="T3" fmla="*/ 132 h 132"/>
                      <a:gd name="T4" fmla="*/ 31 w 31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31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05" name="Freeform 2545"/>
                  <p:cNvSpPr>
                    <a:spLocks/>
                  </p:cNvSpPr>
                  <p:nvPr/>
                </p:nvSpPr>
                <p:spPr bwMode="auto">
                  <a:xfrm>
                    <a:off x="2174" y="9624"/>
                    <a:ext cx="18" cy="213"/>
                  </a:xfrm>
                  <a:custGeom>
                    <a:avLst/>
                    <a:gdLst>
                      <a:gd name="T0" fmla="*/ 0 w 18"/>
                      <a:gd name="T1" fmla="*/ 0 h 213"/>
                      <a:gd name="T2" fmla="*/ 0 w 18"/>
                      <a:gd name="T3" fmla="*/ 213 h 213"/>
                      <a:gd name="T4" fmla="*/ 18 w 18"/>
                      <a:gd name="T5" fmla="*/ 213 h 2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" h="213">
                        <a:moveTo>
                          <a:pt x="0" y="0"/>
                        </a:moveTo>
                        <a:lnTo>
                          <a:pt x="0" y="213"/>
                        </a:lnTo>
                        <a:lnTo>
                          <a:pt x="18" y="21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06" name="Freeform 2546"/>
                  <p:cNvSpPr>
                    <a:spLocks/>
                  </p:cNvSpPr>
                  <p:nvPr/>
                </p:nvSpPr>
                <p:spPr bwMode="auto">
                  <a:xfrm>
                    <a:off x="2144" y="9361"/>
                    <a:ext cx="30" cy="260"/>
                  </a:xfrm>
                  <a:custGeom>
                    <a:avLst/>
                    <a:gdLst>
                      <a:gd name="T0" fmla="*/ 0 w 30"/>
                      <a:gd name="T1" fmla="*/ 0 h 260"/>
                      <a:gd name="T2" fmla="*/ 0 w 30"/>
                      <a:gd name="T3" fmla="*/ 260 h 260"/>
                      <a:gd name="T4" fmla="*/ 30 w 30"/>
                      <a:gd name="T5" fmla="*/ 260 h 26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" h="260">
                        <a:moveTo>
                          <a:pt x="0" y="0"/>
                        </a:moveTo>
                        <a:lnTo>
                          <a:pt x="0" y="260"/>
                        </a:lnTo>
                        <a:lnTo>
                          <a:pt x="30" y="26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07" name="Freeform 2547"/>
                  <p:cNvSpPr>
                    <a:spLocks/>
                  </p:cNvSpPr>
                  <p:nvPr/>
                </p:nvSpPr>
                <p:spPr bwMode="auto">
                  <a:xfrm>
                    <a:off x="2114" y="8884"/>
                    <a:ext cx="30" cy="474"/>
                  </a:xfrm>
                  <a:custGeom>
                    <a:avLst/>
                    <a:gdLst>
                      <a:gd name="T0" fmla="*/ 0 w 30"/>
                      <a:gd name="T1" fmla="*/ 0 h 474"/>
                      <a:gd name="T2" fmla="*/ 0 w 30"/>
                      <a:gd name="T3" fmla="*/ 474 h 474"/>
                      <a:gd name="T4" fmla="*/ 30 w 30"/>
                      <a:gd name="T5" fmla="*/ 474 h 4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" h="474">
                        <a:moveTo>
                          <a:pt x="0" y="0"/>
                        </a:moveTo>
                        <a:lnTo>
                          <a:pt x="0" y="474"/>
                        </a:lnTo>
                        <a:lnTo>
                          <a:pt x="30" y="47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08" name="Freeform 2548"/>
                  <p:cNvSpPr>
                    <a:spLocks/>
                  </p:cNvSpPr>
                  <p:nvPr/>
                </p:nvSpPr>
                <p:spPr bwMode="auto">
                  <a:xfrm>
                    <a:off x="2087" y="8365"/>
                    <a:ext cx="27" cy="516"/>
                  </a:xfrm>
                  <a:custGeom>
                    <a:avLst/>
                    <a:gdLst>
                      <a:gd name="T0" fmla="*/ 0 w 27"/>
                      <a:gd name="T1" fmla="*/ 0 h 516"/>
                      <a:gd name="T2" fmla="*/ 0 w 27"/>
                      <a:gd name="T3" fmla="*/ 516 h 516"/>
                      <a:gd name="T4" fmla="*/ 27 w 27"/>
                      <a:gd name="T5" fmla="*/ 516 h 5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" h="516">
                        <a:moveTo>
                          <a:pt x="0" y="0"/>
                        </a:moveTo>
                        <a:lnTo>
                          <a:pt x="0" y="516"/>
                        </a:lnTo>
                        <a:lnTo>
                          <a:pt x="27" y="51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09" name="Freeform 2549"/>
                  <p:cNvSpPr>
                    <a:spLocks/>
                  </p:cNvSpPr>
                  <p:nvPr/>
                </p:nvSpPr>
                <p:spPr bwMode="auto">
                  <a:xfrm>
                    <a:off x="2069" y="7833"/>
                    <a:ext cx="18" cy="529"/>
                  </a:xfrm>
                  <a:custGeom>
                    <a:avLst/>
                    <a:gdLst>
                      <a:gd name="T0" fmla="*/ 0 w 18"/>
                      <a:gd name="T1" fmla="*/ 0 h 529"/>
                      <a:gd name="T2" fmla="*/ 0 w 18"/>
                      <a:gd name="T3" fmla="*/ 529 h 529"/>
                      <a:gd name="T4" fmla="*/ 18 w 18"/>
                      <a:gd name="T5" fmla="*/ 529 h 5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" h="529">
                        <a:moveTo>
                          <a:pt x="0" y="0"/>
                        </a:moveTo>
                        <a:lnTo>
                          <a:pt x="0" y="529"/>
                        </a:lnTo>
                        <a:lnTo>
                          <a:pt x="18" y="52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10" name="Freeform 2550"/>
                  <p:cNvSpPr>
                    <a:spLocks/>
                  </p:cNvSpPr>
                  <p:nvPr/>
                </p:nvSpPr>
                <p:spPr bwMode="auto">
                  <a:xfrm>
                    <a:off x="2021" y="7465"/>
                    <a:ext cx="48" cy="365"/>
                  </a:xfrm>
                  <a:custGeom>
                    <a:avLst/>
                    <a:gdLst>
                      <a:gd name="T0" fmla="*/ 0 w 48"/>
                      <a:gd name="T1" fmla="*/ 0 h 365"/>
                      <a:gd name="T2" fmla="*/ 0 w 48"/>
                      <a:gd name="T3" fmla="*/ 365 h 365"/>
                      <a:gd name="T4" fmla="*/ 48 w 48"/>
                      <a:gd name="T5" fmla="*/ 365 h 3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365">
                        <a:moveTo>
                          <a:pt x="0" y="0"/>
                        </a:moveTo>
                        <a:lnTo>
                          <a:pt x="0" y="365"/>
                        </a:lnTo>
                        <a:lnTo>
                          <a:pt x="48" y="36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11" name="Freeform 2551"/>
                  <p:cNvSpPr>
                    <a:spLocks/>
                  </p:cNvSpPr>
                  <p:nvPr/>
                </p:nvSpPr>
                <p:spPr bwMode="auto">
                  <a:xfrm>
                    <a:off x="1982" y="7072"/>
                    <a:ext cx="39" cy="390"/>
                  </a:xfrm>
                  <a:custGeom>
                    <a:avLst/>
                    <a:gdLst>
                      <a:gd name="T0" fmla="*/ 0 w 39"/>
                      <a:gd name="T1" fmla="*/ 0 h 390"/>
                      <a:gd name="T2" fmla="*/ 0 w 39"/>
                      <a:gd name="T3" fmla="*/ 390 h 390"/>
                      <a:gd name="T4" fmla="*/ 39 w 39"/>
                      <a:gd name="T5" fmla="*/ 390 h 3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390">
                        <a:moveTo>
                          <a:pt x="0" y="0"/>
                        </a:moveTo>
                        <a:lnTo>
                          <a:pt x="0" y="390"/>
                        </a:lnTo>
                        <a:lnTo>
                          <a:pt x="39" y="39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12" name="Freeform 2552"/>
                  <p:cNvSpPr>
                    <a:spLocks/>
                  </p:cNvSpPr>
                  <p:nvPr/>
                </p:nvSpPr>
                <p:spPr bwMode="auto">
                  <a:xfrm>
                    <a:off x="1959" y="6592"/>
                    <a:ext cx="23" cy="477"/>
                  </a:xfrm>
                  <a:custGeom>
                    <a:avLst/>
                    <a:gdLst>
                      <a:gd name="T0" fmla="*/ 0 w 23"/>
                      <a:gd name="T1" fmla="*/ 0 h 477"/>
                      <a:gd name="T2" fmla="*/ 0 w 23"/>
                      <a:gd name="T3" fmla="*/ 477 h 477"/>
                      <a:gd name="T4" fmla="*/ 23 w 23"/>
                      <a:gd name="T5" fmla="*/ 477 h 4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" h="477">
                        <a:moveTo>
                          <a:pt x="0" y="0"/>
                        </a:moveTo>
                        <a:lnTo>
                          <a:pt x="0" y="477"/>
                        </a:lnTo>
                        <a:lnTo>
                          <a:pt x="23" y="47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13" name="Freeform 2553"/>
                  <p:cNvSpPr>
                    <a:spLocks/>
                  </p:cNvSpPr>
                  <p:nvPr/>
                </p:nvSpPr>
                <p:spPr bwMode="auto">
                  <a:xfrm>
                    <a:off x="1907" y="5887"/>
                    <a:ext cx="52" cy="702"/>
                  </a:xfrm>
                  <a:custGeom>
                    <a:avLst/>
                    <a:gdLst>
                      <a:gd name="T0" fmla="*/ 0 w 52"/>
                      <a:gd name="T1" fmla="*/ 0 h 702"/>
                      <a:gd name="T2" fmla="*/ 0 w 52"/>
                      <a:gd name="T3" fmla="*/ 702 h 702"/>
                      <a:gd name="T4" fmla="*/ 52 w 52"/>
                      <a:gd name="T5" fmla="*/ 702 h 7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2" h="702">
                        <a:moveTo>
                          <a:pt x="0" y="0"/>
                        </a:moveTo>
                        <a:lnTo>
                          <a:pt x="0" y="702"/>
                        </a:lnTo>
                        <a:lnTo>
                          <a:pt x="52" y="70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14" name="Freeform 2554"/>
                  <p:cNvSpPr>
                    <a:spLocks/>
                  </p:cNvSpPr>
                  <p:nvPr/>
                </p:nvSpPr>
                <p:spPr bwMode="auto">
                  <a:xfrm>
                    <a:off x="1832" y="5217"/>
                    <a:ext cx="75" cy="667"/>
                  </a:xfrm>
                  <a:custGeom>
                    <a:avLst/>
                    <a:gdLst>
                      <a:gd name="T0" fmla="*/ 0 w 75"/>
                      <a:gd name="T1" fmla="*/ 0 h 667"/>
                      <a:gd name="T2" fmla="*/ 0 w 75"/>
                      <a:gd name="T3" fmla="*/ 667 h 667"/>
                      <a:gd name="T4" fmla="*/ 75 w 75"/>
                      <a:gd name="T5" fmla="*/ 667 h 6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5" h="667">
                        <a:moveTo>
                          <a:pt x="0" y="0"/>
                        </a:moveTo>
                        <a:lnTo>
                          <a:pt x="0" y="667"/>
                        </a:lnTo>
                        <a:lnTo>
                          <a:pt x="75" y="66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15" name="Freeform 2555"/>
                  <p:cNvSpPr>
                    <a:spLocks/>
                  </p:cNvSpPr>
                  <p:nvPr/>
                </p:nvSpPr>
                <p:spPr bwMode="auto">
                  <a:xfrm>
                    <a:off x="1790" y="4666"/>
                    <a:ext cx="42" cy="548"/>
                  </a:xfrm>
                  <a:custGeom>
                    <a:avLst/>
                    <a:gdLst>
                      <a:gd name="T0" fmla="*/ 0 w 42"/>
                      <a:gd name="T1" fmla="*/ 0 h 548"/>
                      <a:gd name="T2" fmla="*/ 0 w 42"/>
                      <a:gd name="T3" fmla="*/ 548 h 548"/>
                      <a:gd name="T4" fmla="*/ 42 w 42"/>
                      <a:gd name="T5" fmla="*/ 548 h 5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548">
                        <a:moveTo>
                          <a:pt x="0" y="0"/>
                        </a:moveTo>
                        <a:lnTo>
                          <a:pt x="0" y="548"/>
                        </a:lnTo>
                        <a:lnTo>
                          <a:pt x="42" y="54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16" name="Freeform 2556"/>
                  <p:cNvSpPr>
                    <a:spLocks/>
                  </p:cNvSpPr>
                  <p:nvPr/>
                </p:nvSpPr>
                <p:spPr bwMode="auto">
                  <a:xfrm>
                    <a:off x="1727" y="4282"/>
                    <a:ext cx="63" cy="381"/>
                  </a:xfrm>
                  <a:custGeom>
                    <a:avLst/>
                    <a:gdLst>
                      <a:gd name="T0" fmla="*/ 0 w 63"/>
                      <a:gd name="T1" fmla="*/ 0 h 381"/>
                      <a:gd name="T2" fmla="*/ 0 w 63"/>
                      <a:gd name="T3" fmla="*/ 381 h 381"/>
                      <a:gd name="T4" fmla="*/ 63 w 63"/>
                      <a:gd name="T5" fmla="*/ 381 h 3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3" h="381">
                        <a:moveTo>
                          <a:pt x="0" y="0"/>
                        </a:moveTo>
                        <a:lnTo>
                          <a:pt x="0" y="381"/>
                        </a:lnTo>
                        <a:lnTo>
                          <a:pt x="63" y="38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17" name="Freeform 2557"/>
                  <p:cNvSpPr>
                    <a:spLocks/>
                  </p:cNvSpPr>
                  <p:nvPr/>
                </p:nvSpPr>
                <p:spPr bwMode="auto">
                  <a:xfrm>
                    <a:off x="1611" y="4009"/>
                    <a:ext cx="116" cy="270"/>
                  </a:xfrm>
                  <a:custGeom>
                    <a:avLst/>
                    <a:gdLst>
                      <a:gd name="T0" fmla="*/ 0 w 116"/>
                      <a:gd name="T1" fmla="*/ 0 h 270"/>
                      <a:gd name="T2" fmla="*/ 0 w 116"/>
                      <a:gd name="T3" fmla="*/ 270 h 270"/>
                      <a:gd name="T4" fmla="*/ 116 w 116"/>
                      <a:gd name="T5" fmla="*/ 270 h 27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6" h="270">
                        <a:moveTo>
                          <a:pt x="0" y="0"/>
                        </a:moveTo>
                        <a:lnTo>
                          <a:pt x="0" y="270"/>
                        </a:lnTo>
                        <a:lnTo>
                          <a:pt x="116" y="27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18" name="Freeform 2558"/>
                  <p:cNvSpPr>
                    <a:spLocks/>
                  </p:cNvSpPr>
                  <p:nvPr/>
                </p:nvSpPr>
                <p:spPr bwMode="auto">
                  <a:xfrm>
                    <a:off x="1544" y="3483"/>
                    <a:ext cx="67" cy="523"/>
                  </a:xfrm>
                  <a:custGeom>
                    <a:avLst/>
                    <a:gdLst>
                      <a:gd name="T0" fmla="*/ 0 w 67"/>
                      <a:gd name="T1" fmla="*/ 0 h 523"/>
                      <a:gd name="T2" fmla="*/ 0 w 67"/>
                      <a:gd name="T3" fmla="*/ 523 h 523"/>
                      <a:gd name="T4" fmla="*/ 67 w 67"/>
                      <a:gd name="T5" fmla="*/ 523 h 5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7" h="523">
                        <a:moveTo>
                          <a:pt x="0" y="0"/>
                        </a:moveTo>
                        <a:lnTo>
                          <a:pt x="0" y="523"/>
                        </a:lnTo>
                        <a:lnTo>
                          <a:pt x="67" y="52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19" name="Line 2559"/>
                  <p:cNvSpPr>
                    <a:spLocks noChangeShapeType="1"/>
                  </p:cNvSpPr>
                  <p:nvPr/>
                </p:nvSpPr>
                <p:spPr bwMode="auto">
                  <a:xfrm>
                    <a:off x="1524" y="3480"/>
                    <a:ext cx="20" cy="0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20" name="Line 2560"/>
                  <p:cNvSpPr>
                    <a:spLocks noChangeShapeType="1"/>
                  </p:cNvSpPr>
                  <p:nvPr/>
                </p:nvSpPr>
                <p:spPr bwMode="auto">
                  <a:xfrm>
                    <a:off x="1521" y="2098"/>
                    <a:ext cx="0" cy="1382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21" name="Freeform 2561"/>
                  <p:cNvSpPr>
                    <a:spLocks/>
                  </p:cNvSpPr>
                  <p:nvPr/>
                </p:nvSpPr>
                <p:spPr bwMode="auto">
                  <a:xfrm>
                    <a:off x="1508" y="828"/>
                    <a:ext cx="13" cy="1267"/>
                  </a:xfrm>
                  <a:custGeom>
                    <a:avLst/>
                    <a:gdLst>
                      <a:gd name="T0" fmla="*/ 0 w 13"/>
                      <a:gd name="T1" fmla="*/ 0 h 1267"/>
                      <a:gd name="T2" fmla="*/ 0 w 13"/>
                      <a:gd name="T3" fmla="*/ 1267 h 1267"/>
                      <a:gd name="T4" fmla="*/ 13 w 13"/>
                      <a:gd name="T5" fmla="*/ 1267 h 12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" h="1267">
                        <a:moveTo>
                          <a:pt x="0" y="0"/>
                        </a:moveTo>
                        <a:lnTo>
                          <a:pt x="0" y="1267"/>
                        </a:lnTo>
                        <a:lnTo>
                          <a:pt x="13" y="126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22" name="Freeform 2562"/>
                  <p:cNvSpPr>
                    <a:spLocks/>
                  </p:cNvSpPr>
                  <p:nvPr/>
                </p:nvSpPr>
                <p:spPr bwMode="auto">
                  <a:xfrm>
                    <a:off x="1500" y="-2631"/>
                    <a:ext cx="8" cy="3456"/>
                  </a:xfrm>
                  <a:custGeom>
                    <a:avLst/>
                    <a:gdLst>
                      <a:gd name="T0" fmla="*/ 0 w 8"/>
                      <a:gd name="T1" fmla="*/ 0 h 3456"/>
                      <a:gd name="T2" fmla="*/ 0 w 8"/>
                      <a:gd name="T3" fmla="*/ 3456 h 3456"/>
                      <a:gd name="T4" fmla="*/ 8 w 8"/>
                      <a:gd name="T5" fmla="*/ 3456 h 34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" h="3456">
                        <a:moveTo>
                          <a:pt x="0" y="0"/>
                        </a:moveTo>
                        <a:lnTo>
                          <a:pt x="0" y="3456"/>
                        </a:lnTo>
                        <a:lnTo>
                          <a:pt x="8" y="345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23" name="Freeform 2563"/>
                  <p:cNvSpPr>
                    <a:spLocks/>
                  </p:cNvSpPr>
                  <p:nvPr/>
                </p:nvSpPr>
                <p:spPr bwMode="auto">
                  <a:xfrm>
                    <a:off x="1488" y="-2634"/>
                    <a:ext cx="12" cy="6448"/>
                  </a:xfrm>
                  <a:custGeom>
                    <a:avLst/>
                    <a:gdLst>
                      <a:gd name="T0" fmla="*/ 0 w 12"/>
                      <a:gd name="T1" fmla="*/ 6448 h 6448"/>
                      <a:gd name="T2" fmla="*/ 0 w 12"/>
                      <a:gd name="T3" fmla="*/ 0 h 6448"/>
                      <a:gd name="T4" fmla="*/ 12 w 12"/>
                      <a:gd name="T5" fmla="*/ 0 h 64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" h="6448">
                        <a:moveTo>
                          <a:pt x="0" y="6448"/>
                        </a:moveTo>
                        <a:lnTo>
                          <a:pt x="0" y="0"/>
                        </a:lnTo>
                        <a:lnTo>
                          <a:pt x="1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24" name="Rectangle 2564"/>
                  <p:cNvSpPr>
                    <a:spLocks noChangeArrowheads="1"/>
                  </p:cNvSpPr>
                  <p:nvPr/>
                </p:nvSpPr>
                <p:spPr bwMode="auto">
                  <a:xfrm>
                    <a:off x="1647" y="101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2688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425" name="Freeform 2565"/>
                  <p:cNvSpPr>
                    <a:spLocks/>
                  </p:cNvSpPr>
                  <p:nvPr/>
                </p:nvSpPr>
                <p:spPr bwMode="auto">
                  <a:xfrm>
                    <a:off x="1529" y="10215"/>
                    <a:ext cx="115" cy="51"/>
                  </a:xfrm>
                  <a:custGeom>
                    <a:avLst/>
                    <a:gdLst>
                      <a:gd name="T0" fmla="*/ 0 w 115"/>
                      <a:gd name="T1" fmla="*/ 51 h 51"/>
                      <a:gd name="T2" fmla="*/ 0 w 115"/>
                      <a:gd name="T3" fmla="*/ 0 h 51"/>
                      <a:gd name="T4" fmla="*/ 115 w 115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5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1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26" name="Rectangle 2566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02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6380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427" name="Freeform 2567"/>
                  <p:cNvSpPr>
                    <a:spLocks/>
                  </p:cNvSpPr>
                  <p:nvPr/>
                </p:nvSpPr>
                <p:spPr bwMode="auto">
                  <a:xfrm>
                    <a:off x="1529" y="10272"/>
                    <a:ext cx="4" cy="51"/>
                  </a:xfrm>
                  <a:custGeom>
                    <a:avLst/>
                    <a:gdLst>
                      <a:gd name="T0" fmla="*/ 0 w 4"/>
                      <a:gd name="T1" fmla="*/ 0 h 51"/>
                      <a:gd name="T2" fmla="*/ 0 w 4"/>
                      <a:gd name="T3" fmla="*/ 51 h 51"/>
                      <a:gd name="T4" fmla="*/ 4 w 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28" name="Freeform 2568"/>
                  <p:cNvSpPr>
                    <a:spLocks/>
                  </p:cNvSpPr>
                  <p:nvPr/>
                </p:nvSpPr>
                <p:spPr bwMode="auto">
                  <a:xfrm>
                    <a:off x="1488" y="3820"/>
                    <a:ext cx="41" cy="6449"/>
                  </a:xfrm>
                  <a:custGeom>
                    <a:avLst/>
                    <a:gdLst>
                      <a:gd name="T0" fmla="*/ 0 w 41"/>
                      <a:gd name="T1" fmla="*/ 0 h 6449"/>
                      <a:gd name="T2" fmla="*/ 0 w 41"/>
                      <a:gd name="T3" fmla="*/ 6449 h 6449"/>
                      <a:gd name="T4" fmla="*/ 41 w 41"/>
                      <a:gd name="T5" fmla="*/ 6449 h 64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6449">
                        <a:moveTo>
                          <a:pt x="0" y="0"/>
                        </a:moveTo>
                        <a:lnTo>
                          <a:pt x="0" y="6449"/>
                        </a:lnTo>
                        <a:lnTo>
                          <a:pt x="41" y="644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29" name="Freeform 2569"/>
                  <p:cNvSpPr>
                    <a:spLocks/>
                  </p:cNvSpPr>
                  <p:nvPr/>
                </p:nvSpPr>
                <p:spPr bwMode="auto">
                  <a:xfrm>
                    <a:off x="1463" y="3817"/>
                    <a:ext cx="25" cy="3362"/>
                  </a:xfrm>
                  <a:custGeom>
                    <a:avLst/>
                    <a:gdLst>
                      <a:gd name="T0" fmla="*/ 0 w 25"/>
                      <a:gd name="T1" fmla="*/ 3362 h 3362"/>
                      <a:gd name="T2" fmla="*/ 0 w 25"/>
                      <a:gd name="T3" fmla="*/ 0 h 3362"/>
                      <a:gd name="T4" fmla="*/ 25 w 25"/>
                      <a:gd name="T5" fmla="*/ 0 h 33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" h="3362">
                        <a:moveTo>
                          <a:pt x="0" y="3362"/>
                        </a:moveTo>
                        <a:lnTo>
                          <a:pt x="0" y="0"/>
                        </a:lnTo>
                        <a:lnTo>
                          <a:pt x="2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30" name="Rectangle 2570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103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1826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431" name="Freeform 2571"/>
                  <p:cNvSpPr>
                    <a:spLocks/>
                  </p:cNvSpPr>
                  <p:nvPr/>
                </p:nvSpPr>
                <p:spPr bwMode="auto">
                  <a:xfrm>
                    <a:off x="1530" y="10431"/>
                    <a:ext cx="51" cy="112"/>
                  </a:xfrm>
                  <a:custGeom>
                    <a:avLst/>
                    <a:gdLst>
                      <a:gd name="T0" fmla="*/ 0 w 51"/>
                      <a:gd name="T1" fmla="*/ 112 h 112"/>
                      <a:gd name="T2" fmla="*/ 0 w 51"/>
                      <a:gd name="T3" fmla="*/ 0 h 112"/>
                      <a:gd name="T4" fmla="*/ 51 w 51"/>
                      <a:gd name="T5" fmla="*/ 0 h 1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1" h="112">
                        <a:moveTo>
                          <a:pt x="0" y="112"/>
                        </a:moveTo>
                        <a:lnTo>
                          <a:pt x="0" y="0"/>
                        </a:lnTo>
                        <a:lnTo>
                          <a:pt x="5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32" name="Rectangle 2572"/>
                  <p:cNvSpPr>
                    <a:spLocks noChangeArrowheads="1"/>
                  </p:cNvSpPr>
                  <p:nvPr/>
                </p:nvSpPr>
                <p:spPr bwMode="auto">
                  <a:xfrm>
                    <a:off x="1613" y="10490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953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433" name="Freeform 2573"/>
                  <p:cNvSpPr>
                    <a:spLocks/>
                  </p:cNvSpPr>
                  <p:nvPr/>
                </p:nvSpPr>
                <p:spPr bwMode="auto">
                  <a:xfrm>
                    <a:off x="1539" y="10539"/>
                    <a:ext cx="71" cy="121"/>
                  </a:xfrm>
                  <a:custGeom>
                    <a:avLst/>
                    <a:gdLst>
                      <a:gd name="T0" fmla="*/ 0 w 71"/>
                      <a:gd name="T1" fmla="*/ 121 h 121"/>
                      <a:gd name="T2" fmla="*/ 0 w 71"/>
                      <a:gd name="T3" fmla="*/ 0 h 121"/>
                      <a:gd name="T4" fmla="*/ 71 w 71"/>
                      <a:gd name="T5" fmla="*/ 0 h 1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1" h="121">
                        <a:moveTo>
                          <a:pt x="0" y="121"/>
                        </a:moveTo>
                        <a:lnTo>
                          <a:pt x="0" y="0"/>
                        </a:lnTo>
                        <a:lnTo>
                          <a:pt x="7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34" name="Rectangle 2574"/>
                  <p:cNvSpPr>
                    <a:spLocks noChangeArrowheads="1"/>
                  </p:cNvSpPr>
                  <p:nvPr/>
                </p:nvSpPr>
                <p:spPr bwMode="auto">
                  <a:xfrm>
                    <a:off x="1718" y="105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1991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435" name="Freeform 2575"/>
                  <p:cNvSpPr>
                    <a:spLocks/>
                  </p:cNvSpPr>
                  <p:nvPr/>
                </p:nvSpPr>
                <p:spPr bwMode="auto">
                  <a:xfrm>
                    <a:off x="1560" y="10647"/>
                    <a:ext cx="155" cy="138"/>
                  </a:xfrm>
                  <a:custGeom>
                    <a:avLst/>
                    <a:gdLst>
                      <a:gd name="T0" fmla="*/ 0 w 155"/>
                      <a:gd name="T1" fmla="*/ 138 h 138"/>
                      <a:gd name="T2" fmla="*/ 0 w 155"/>
                      <a:gd name="T3" fmla="*/ 0 h 138"/>
                      <a:gd name="T4" fmla="*/ 155 w 155"/>
                      <a:gd name="T5" fmla="*/ 0 h 1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5" h="138">
                        <a:moveTo>
                          <a:pt x="0" y="138"/>
                        </a:moveTo>
                        <a:lnTo>
                          <a:pt x="0" y="0"/>
                        </a:lnTo>
                        <a:lnTo>
                          <a:pt x="15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36" name="Rectangle 2576"/>
                  <p:cNvSpPr>
                    <a:spLocks noChangeArrowheads="1"/>
                  </p:cNvSpPr>
                  <p:nvPr/>
                </p:nvSpPr>
                <p:spPr bwMode="auto">
                  <a:xfrm>
                    <a:off x="1596" y="10706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153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437" name="Freeform 2577"/>
                  <p:cNvSpPr>
                    <a:spLocks/>
                  </p:cNvSpPr>
                  <p:nvPr/>
                </p:nvSpPr>
                <p:spPr bwMode="auto">
                  <a:xfrm>
                    <a:off x="1593" y="10755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38" name="Rectangle 2578"/>
                  <p:cNvSpPr>
                    <a:spLocks noChangeArrowheads="1"/>
                  </p:cNvSpPr>
                  <p:nvPr/>
                </p:nvSpPr>
                <p:spPr bwMode="auto">
                  <a:xfrm>
                    <a:off x="1596" y="108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4281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439" name="Freeform 2579"/>
                  <p:cNvSpPr>
                    <a:spLocks/>
                  </p:cNvSpPr>
                  <p:nvPr/>
                </p:nvSpPr>
                <p:spPr bwMode="auto">
                  <a:xfrm>
                    <a:off x="1593" y="1081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40" name="Freeform 2580"/>
                  <p:cNvSpPr>
                    <a:spLocks/>
                  </p:cNvSpPr>
                  <p:nvPr/>
                </p:nvSpPr>
                <p:spPr bwMode="auto">
                  <a:xfrm>
                    <a:off x="1590" y="10809"/>
                    <a:ext cx="3" cy="118"/>
                  </a:xfrm>
                  <a:custGeom>
                    <a:avLst/>
                    <a:gdLst>
                      <a:gd name="T0" fmla="*/ 0 w 3"/>
                      <a:gd name="T1" fmla="*/ 118 h 118"/>
                      <a:gd name="T2" fmla="*/ 0 w 3"/>
                      <a:gd name="T3" fmla="*/ 0 h 118"/>
                      <a:gd name="T4" fmla="*/ 3 w 3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41" name="Rectangle 2581"/>
                  <p:cNvSpPr>
                    <a:spLocks noChangeArrowheads="1"/>
                  </p:cNvSpPr>
                  <p:nvPr/>
                </p:nvSpPr>
                <p:spPr bwMode="auto">
                  <a:xfrm>
                    <a:off x="1709" y="109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1161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442" name="Freeform 2582"/>
                  <p:cNvSpPr>
                    <a:spLocks/>
                  </p:cNvSpPr>
                  <p:nvPr/>
                </p:nvSpPr>
                <p:spPr bwMode="auto">
                  <a:xfrm>
                    <a:off x="1647" y="10971"/>
                    <a:ext cx="59" cy="78"/>
                  </a:xfrm>
                  <a:custGeom>
                    <a:avLst/>
                    <a:gdLst>
                      <a:gd name="T0" fmla="*/ 0 w 59"/>
                      <a:gd name="T1" fmla="*/ 78 h 78"/>
                      <a:gd name="T2" fmla="*/ 0 w 59"/>
                      <a:gd name="T3" fmla="*/ 0 h 78"/>
                      <a:gd name="T4" fmla="*/ 59 w 59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5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43" name="Rectangle 2583"/>
                  <p:cNvSpPr>
                    <a:spLocks noChangeArrowheads="1"/>
                  </p:cNvSpPr>
                  <p:nvPr/>
                </p:nvSpPr>
                <p:spPr bwMode="auto">
                  <a:xfrm>
                    <a:off x="1836" y="110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2823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444" name="Freeform 2584"/>
                  <p:cNvSpPr>
                    <a:spLocks/>
                  </p:cNvSpPr>
                  <p:nvPr/>
                </p:nvSpPr>
                <p:spPr bwMode="auto">
                  <a:xfrm>
                    <a:off x="1649" y="11079"/>
                    <a:ext cx="184" cy="51"/>
                  </a:xfrm>
                  <a:custGeom>
                    <a:avLst/>
                    <a:gdLst>
                      <a:gd name="T0" fmla="*/ 0 w 184"/>
                      <a:gd name="T1" fmla="*/ 51 h 51"/>
                      <a:gd name="T2" fmla="*/ 0 w 184"/>
                      <a:gd name="T3" fmla="*/ 0 h 51"/>
                      <a:gd name="T4" fmla="*/ 184 w 184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4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8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45" name="Rectangle 2585"/>
                  <p:cNvSpPr>
                    <a:spLocks noChangeArrowheads="1"/>
                  </p:cNvSpPr>
                  <p:nvPr/>
                </p:nvSpPr>
                <p:spPr bwMode="auto">
                  <a:xfrm>
                    <a:off x="1710" y="111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1348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446" name="Freeform 2586"/>
                  <p:cNvSpPr>
                    <a:spLocks/>
                  </p:cNvSpPr>
                  <p:nvPr/>
                </p:nvSpPr>
                <p:spPr bwMode="auto">
                  <a:xfrm>
                    <a:off x="1649" y="11136"/>
                    <a:ext cx="58" cy="51"/>
                  </a:xfrm>
                  <a:custGeom>
                    <a:avLst/>
                    <a:gdLst>
                      <a:gd name="T0" fmla="*/ 0 w 58"/>
                      <a:gd name="T1" fmla="*/ 0 h 51"/>
                      <a:gd name="T2" fmla="*/ 0 w 58"/>
                      <a:gd name="T3" fmla="*/ 51 h 51"/>
                      <a:gd name="T4" fmla="*/ 58 w 58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58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47" name="Freeform 2587"/>
                  <p:cNvSpPr>
                    <a:spLocks/>
                  </p:cNvSpPr>
                  <p:nvPr/>
                </p:nvSpPr>
                <p:spPr bwMode="auto">
                  <a:xfrm>
                    <a:off x="1647" y="11055"/>
                    <a:ext cx="2" cy="78"/>
                  </a:xfrm>
                  <a:custGeom>
                    <a:avLst/>
                    <a:gdLst>
                      <a:gd name="T0" fmla="*/ 0 w 2"/>
                      <a:gd name="T1" fmla="*/ 0 h 78"/>
                      <a:gd name="T2" fmla="*/ 0 w 2"/>
                      <a:gd name="T3" fmla="*/ 78 h 78"/>
                      <a:gd name="T4" fmla="*/ 2 w 2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48" name="Freeform 2588"/>
                  <p:cNvSpPr>
                    <a:spLocks/>
                  </p:cNvSpPr>
                  <p:nvPr/>
                </p:nvSpPr>
                <p:spPr bwMode="auto">
                  <a:xfrm>
                    <a:off x="1590" y="10933"/>
                    <a:ext cx="57" cy="119"/>
                  </a:xfrm>
                  <a:custGeom>
                    <a:avLst/>
                    <a:gdLst>
                      <a:gd name="T0" fmla="*/ 0 w 57"/>
                      <a:gd name="T1" fmla="*/ 0 h 119"/>
                      <a:gd name="T2" fmla="*/ 0 w 57"/>
                      <a:gd name="T3" fmla="*/ 119 h 119"/>
                      <a:gd name="T4" fmla="*/ 57 w 57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57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49" name="Freeform 2589"/>
                  <p:cNvSpPr>
                    <a:spLocks/>
                  </p:cNvSpPr>
                  <p:nvPr/>
                </p:nvSpPr>
                <p:spPr bwMode="auto">
                  <a:xfrm>
                    <a:off x="1560" y="10791"/>
                    <a:ext cx="30" cy="139"/>
                  </a:xfrm>
                  <a:custGeom>
                    <a:avLst/>
                    <a:gdLst>
                      <a:gd name="T0" fmla="*/ 0 w 30"/>
                      <a:gd name="T1" fmla="*/ 0 h 139"/>
                      <a:gd name="T2" fmla="*/ 0 w 30"/>
                      <a:gd name="T3" fmla="*/ 139 h 139"/>
                      <a:gd name="T4" fmla="*/ 30 w 30"/>
                      <a:gd name="T5" fmla="*/ 139 h 1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" h="139">
                        <a:moveTo>
                          <a:pt x="0" y="0"/>
                        </a:moveTo>
                        <a:lnTo>
                          <a:pt x="0" y="139"/>
                        </a:lnTo>
                        <a:lnTo>
                          <a:pt x="30" y="13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50" name="Freeform 2590"/>
                  <p:cNvSpPr>
                    <a:spLocks/>
                  </p:cNvSpPr>
                  <p:nvPr/>
                </p:nvSpPr>
                <p:spPr bwMode="auto">
                  <a:xfrm>
                    <a:off x="1539" y="10666"/>
                    <a:ext cx="21" cy="122"/>
                  </a:xfrm>
                  <a:custGeom>
                    <a:avLst/>
                    <a:gdLst>
                      <a:gd name="T0" fmla="*/ 0 w 21"/>
                      <a:gd name="T1" fmla="*/ 0 h 122"/>
                      <a:gd name="T2" fmla="*/ 0 w 21"/>
                      <a:gd name="T3" fmla="*/ 122 h 122"/>
                      <a:gd name="T4" fmla="*/ 21 w 21"/>
                      <a:gd name="T5" fmla="*/ 122 h 1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" h="122">
                        <a:moveTo>
                          <a:pt x="0" y="0"/>
                        </a:moveTo>
                        <a:lnTo>
                          <a:pt x="0" y="122"/>
                        </a:lnTo>
                        <a:lnTo>
                          <a:pt x="21" y="12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51" name="Freeform 2591"/>
                  <p:cNvSpPr>
                    <a:spLocks/>
                  </p:cNvSpPr>
                  <p:nvPr/>
                </p:nvSpPr>
                <p:spPr bwMode="auto">
                  <a:xfrm>
                    <a:off x="1530" y="10549"/>
                    <a:ext cx="9" cy="114"/>
                  </a:xfrm>
                  <a:custGeom>
                    <a:avLst/>
                    <a:gdLst>
                      <a:gd name="T0" fmla="*/ 0 w 9"/>
                      <a:gd name="T1" fmla="*/ 0 h 114"/>
                      <a:gd name="T2" fmla="*/ 0 w 9"/>
                      <a:gd name="T3" fmla="*/ 114 h 114"/>
                      <a:gd name="T4" fmla="*/ 9 w 9"/>
                      <a:gd name="T5" fmla="*/ 114 h 1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" h="114">
                        <a:moveTo>
                          <a:pt x="0" y="0"/>
                        </a:moveTo>
                        <a:lnTo>
                          <a:pt x="0" y="114"/>
                        </a:lnTo>
                        <a:lnTo>
                          <a:pt x="9" y="11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52" name="Freeform 2592"/>
                  <p:cNvSpPr>
                    <a:spLocks/>
                  </p:cNvSpPr>
                  <p:nvPr/>
                </p:nvSpPr>
                <p:spPr bwMode="auto">
                  <a:xfrm>
                    <a:off x="1463" y="7185"/>
                    <a:ext cx="67" cy="3361"/>
                  </a:xfrm>
                  <a:custGeom>
                    <a:avLst/>
                    <a:gdLst>
                      <a:gd name="T0" fmla="*/ 0 w 67"/>
                      <a:gd name="T1" fmla="*/ 0 h 3361"/>
                      <a:gd name="T2" fmla="*/ 0 w 67"/>
                      <a:gd name="T3" fmla="*/ 3361 h 3361"/>
                      <a:gd name="T4" fmla="*/ 67 w 67"/>
                      <a:gd name="T5" fmla="*/ 3361 h 33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7" h="3361">
                        <a:moveTo>
                          <a:pt x="0" y="0"/>
                        </a:moveTo>
                        <a:lnTo>
                          <a:pt x="0" y="3361"/>
                        </a:lnTo>
                        <a:lnTo>
                          <a:pt x="67" y="336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53" name="Freeform 2593"/>
                  <p:cNvSpPr>
                    <a:spLocks/>
                  </p:cNvSpPr>
                  <p:nvPr/>
                </p:nvSpPr>
                <p:spPr bwMode="auto">
                  <a:xfrm>
                    <a:off x="1358" y="7182"/>
                    <a:ext cx="105" cy="2217"/>
                  </a:xfrm>
                  <a:custGeom>
                    <a:avLst/>
                    <a:gdLst>
                      <a:gd name="T0" fmla="*/ 0 w 105"/>
                      <a:gd name="T1" fmla="*/ 2217 h 2217"/>
                      <a:gd name="T2" fmla="*/ 0 w 105"/>
                      <a:gd name="T3" fmla="*/ 0 h 2217"/>
                      <a:gd name="T4" fmla="*/ 105 w 105"/>
                      <a:gd name="T5" fmla="*/ 0 h 22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5" h="2217">
                        <a:moveTo>
                          <a:pt x="0" y="2217"/>
                        </a:moveTo>
                        <a:lnTo>
                          <a:pt x="0" y="0"/>
                        </a:lnTo>
                        <a:lnTo>
                          <a:pt x="10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54" name="Rectangle 2594"/>
                  <p:cNvSpPr>
                    <a:spLocks noChangeArrowheads="1"/>
                  </p:cNvSpPr>
                  <p:nvPr/>
                </p:nvSpPr>
                <p:spPr bwMode="auto">
                  <a:xfrm>
                    <a:off x="1592" y="112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2352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455" name="Freeform 2595"/>
                  <p:cNvSpPr>
                    <a:spLocks/>
                  </p:cNvSpPr>
                  <p:nvPr/>
                </p:nvSpPr>
                <p:spPr bwMode="auto">
                  <a:xfrm>
                    <a:off x="1526" y="11295"/>
                    <a:ext cx="63" cy="51"/>
                  </a:xfrm>
                  <a:custGeom>
                    <a:avLst/>
                    <a:gdLst>
                      <a:gd name="T0" fmla="*/ 0 w 63"/>
                      <a:gd name="T1" fmla="*/ 51 h 51"/>
                      <a:gd name="T2" fmla="*/ 0 w 63"/>
                      <a:gd name="T3" fmla="*/ 0 h 51"/>
                      <a:gd name="T4" fmla="*/ 63 w 6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6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56" name="Rectangle 2596"/>
                  <p:cNvSpPr>
                    <a:spLocks noChangeArrowheads="1"/>
                  </p:cNvSpPr>
                  <p:nvPr/>
                </p:nvSpPr>
                <p:spPr bwMode="auto">
                  <a:xfrm>
                    <a:off x="1587" y="113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3993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457" name="Freeform 2597"/>
                  <p:cNvSpPr>
                    <a:spLocks/>
                  </p:cNvSpPr>
                  <p:nvPr/>
                </p:nvSpPr>
                <p:spPr bwMode="auto">
                  <a:xfrm>
                    <a:off x="1526" y="11352"/>
                    <a:ext cx="58" cy="51"/>
                  </a:xfrm>
                  <a:custGeom>
                    <a:avLst/>
                    <a:gdLst>
                      <a:gd name="T0" fmla="*/ 0 w 58"/>
                      <a:gd name="T1" fmla="*/ 0 h 51"/>
                      <a:gd name="T2" fmla="*/ 0 w 58"/>
                      <a:gd name="T3" fmla="*/ 51 h 51"/>
                      <a:gd name="T4" fmla="*/ 58 w 58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58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58" name="Freeform 2598"/>
                  <p:cNvSpPr>
                    <a:spLocks/>
                  </p:cNvSpPr>
                  <p:nvPr/>
                </p:nvSpPr>
                <p:spPr bwMode="auto">
                  <a:xfrm>
                    <a:off x="1479" y="11349"/>
                    <a:ext cx="47" cy="78"/>
                  </a:xfrm>
                  <a:custGeom>
                    <a:avLst/>
                    <a:gdLst>
                      <a:gd name="T0" fmla="*/ 0 w 47"/>
                      <a:gd name="T1" fmla="*/ 78 h 78"/>
                      <a:gd name="T2" fmla="*/ 0 w 47"/>
                      <a:gd name="T3" fmla="*/ 0 h 78"/>
                      <a:gd name="T4" fmla="*/ 47 w 47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4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59" name="Rectangle 2599"/>
                  <p:cNvSpPr>
                    <a:spLocks noChangeArrowheads="1"/>
                  </p:cNvSpPr>
                  <p:nvPr/>
                </p:nvSpPr>
                <p:spPr bwMode="auto">
                  <a:xfrm>
                    <a:off x="1806" y="114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6280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460" name="Freeform 2600"/>
                  <p:cNvSpPr>
                    <a:spLocks/>
                  </p:cNvSpPr>
                  <p:nvPr/>
                </p:nvSpPr>
                <p:spPr bwMode="auto">
                  <a:xfrm>
                    <a:off x="1479" y="11433"/>
                    <a:ext cx="324" cy="78"/>
                  </a:xfrm>
                  <a:custGeom>
                    <a:avLst/>
                    <a:gdLst>
                      <a:gd name="T0" fmla="*/ 0 w 324"/>
                      <a:gd name="T1" fmla="*/ 0 h 78"/>
                      <a:gd name="T2" fmla="*/ 0 w 324"/>
                      <a:gd name="T3" fmla="*/ 78 h 78"/>
                      <a:gd name="T4" fmla="*/ 324 w 324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24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24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61" name="Freeform 2601"/>
                  <p:cNvSpPr>
                    <a:spLocks/>
                  </p:cNvSpPr>
                  <p:nvPr/>
                </p:nvSpPr>
                <p:spPr bwMode="auto">
                  <a:xfrm>
                    <a:off x="1397" y="11430"/>
                    <a:ext cx="82" cy="190"/>
                  </a:xfrm>
                  <a:custGeom>
                    <a:avLst/>
                    <a:gdLst>
                      <a:gd name="T0" fmla="*/ 0 w 82"/>
                      <a:gd name="T1" fmla="*/ 190 h 190"/>
                      <a:gd name="T2" fmla="*/ 0 w 82"/>
                      <a:gd name="T3" fmla="*/ 0 h 190"/>
                      <a:gd name="T4" fmla="*/ 82 w 82"/>
                      <a:gd name="T5" fmla="*/ 0 h 1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2" h="190">
                        <a:moveTo>
                          <a:pt x="0" y="190"/>
                        </a:moveTo>
                        <a:lnTo>
                          <a:pt x="0" y="0"/>
                        </a:lnTo>
                        <a:lnTo>
                          <a:pt x="8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62" name="Rectangle 2602"/>
                  <p:cNvSpPr>
                    <a:spLocks noChangeArrowheads="1"/>
                  </p:cNvSpPr>
                  <p:nvPr/>
                </p:nvSpPr>
                <p:spPr bwMode="auto">
                  <a:xfrm>
                    <a:off x="1755" y="115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2157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463" name="Freeform 2603"/>
                  <p:cNvSpPr>
                    <a:spLocks/>
                  </p:cNvSpPr>
                  <p:nvPr/>
                </p:nvSpPr>
                <p:spPr bwMode="auto">
                  <a:xfrm>
                    <a:off x="1442" y="11619"/>
                    <a:ext cx="310" cy="195"/>
                  </a:xfrm>
                  <a:custGeom>
                    <a:avLst/>
                    <a:gdLst>
                      <a:gd name="T0" fmla="*/ 0 w 310"/>
                      <a:gd name="T1" fmla="*/ 195 h 195"/>
                      <a:gd name="T2" fmla="*/ 0 w 310"/>
                      <a:gd name="T3" fmla="*/ 0 h 195"/>
                      <a:gd name="T4" fmla="*/ 310 w 310"/>
                      <a:gd name="T5" fmla="*/ 0 h 1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0" h="195">
                        <a:moveTo>
                          <a:pt x="0" y="195"/>
                        </a:moveTo>
                        <a:lnTo>
                          <a:pt x="0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64" name="Rectangle 2604"/>
                  <p:cNvSpPr>
                    <a:spLocks noChangeArrowheads="1"/>
                  </p:cNvSpPr>
                  <p:nvPr/>
                </p:nvSpPr>
                <p:spPr bwMode="auto">
                  <a:xfrm>
                    <a:off x="1650" y="116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2155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465" name="Freeform 2605"/>
                  <p:cNvSpPr>
                    <a:spLocks/>
                  </p:cNvSpPr>
                  <p:nvPr/>
                </p:nvSpPr>
                <p:spPr bwMode="auto">
                  <a:xfrm>
                    <a:off x="1506" y="11727"/>
                    <a:ext cx="141" cy="51"/>
                  </a:xfrm>
                  <a:custGeom>
                    <a:avLst/>
                    <a:gdLst>
                      <a:gd name="T0" fmla="*/ 0 w 141"/>
                      <a:gd name="T1" fmla="*/ 51 h 51"/>
                      <a:gd name="T2" fmla="*/ 0 w 141"/>
                      <a:gd name="T3" fmla="*/ 0 h 51"/>
                      <a:gd name="T4" fmla="*/ 141 w 14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4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66" name="Rectangle 2606"/>
                  <p:cNvSpPr>
                    <a:spLocks noChangeArrowheads="1"/>
                  </p:cNvSpPr>
                  <p:nvPr/>
                </p:nvSpPr>
                <p:spPr bwMode="auto">
                  <a:xfrm>
                    <a:off x="1737" y="117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3254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467" name="Freeform 2607"/>
                  <p:cNvSpPr>
                    <a:spLocks/>
                  </p:cNvSpPr>
                  <p:nvPr/>
                </p:nvSpPr>
                <p:spPr bwMode="auto">
                  <a:xfrm>
                    <a:off x="1506" y="11784"/>
                    <a:ext cx="228" cy="51"/>
                  </a:xfrm>
                  <a:custGeom>
                    <a:avLst/>
                    <a:gdLst>
                      <a:gd name="T0" fmla="*/ 0 w 228"/>
                      <a:gd name="T1" fmla="*/ 0 h 51"/>
                      <a:gd name="T2" fmla="*/ 0 w 228"/>
                      <a:gd name="T3" fmla="*/ 51 h 51"/>
                      <a:gd name="T4" fmla="*/ 228 w 228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8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28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68" name="Freeform 2608"/>
                  <p:cNvSpPr>
                    <a:spLocks/>
                  </p:cNvSpPr>
                  <p:nvPr/>
                </p:nvSpPr>
                <p:spPr bwMode="auto">
                  <a:xfrm>
                    <a:off x="1448" y="11781"/>
                    <a:ext cx="58" cy="232"/>
                  </a:xfrm>
                  <a:custGeom>
                    <a:avLst/>
                    <a:gdLst>
                      <a:gd name="T0" fmla="*/ 0 w 58"/>
                      <a:gd name="T1" fmla="*/ 232 h 232"/>
                      <a:gd name="T2" fmla="*/ 0 w 58"/>
                      <a:gd name="T3" fmla="*/ 0 h 232"/>
                      <a:gd name="T4" fmla="*/ 58 w 58"/>
                      <a:gd name="T5" fmla="*/ 0 h 2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232">
                        <a:moveTo>
                          <a:pt x="0" y="232"/>
                        </a:moveTo>
                        <a:lnTo>
                          <a:pt x="0" y="0"/>
                        </a:lnTo>
                        <a:lnTo>
                          <a:pt x="5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69" name="Rectangle 2609"/>
                  <p:cNvSpPr>
                    <a:spLocks noChangeArrowheads="1"/>
                  </p:cNvSpPr>
                  <p:nvPr/>
                </p:nvSpPr>
                <p:spPr bwMode="auto">
                  <a:xfrm>
                    <a:off x="1560" y="118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3992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470" name="Freeform 2610"/>
                  <p:cNvSpPr>
                    <a:spLocks/>
                  </p:cNvSpPr>
                  <p:nvPr/>
                </p:nvSpPr>
                <p:spPr bwMode="auto">
                  <a:xfrm>
                    <a:off x="1485" y="11943"/>
                    <a:ext cx="72" cy="51"/>
                  </a:xfrm>
                  <a:custGeom>
                    <a:avLst/>
                    <a:gdLst>
                      <a:gd name="T0" fmla="*/ 0 w 72"/>
                      <a:gd name="T1" fmla="*/ 51 h 51"/>
                      <a:gd name="T2" fmla="*/ 0 w 72"/>
                      <a:gd name="T3" fmla="*/ 0 h 51"/>
                      <a:gd name="T4" fmla="*/ 72 w 7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7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71" name="Rectangle 2611"/>
                  <p:cNvSpPr>
                    <a:spLocks noChangeArrowheads="1"/>
                  </p:cNvSpPr>
                  <p:nvPr/>
                </p:nvSpPr>
                <p:spPr bwMode="auto">
                  <a:xfrm>
                    <a:off x="1661" y="120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2315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472" name="Freeform 2612"/>
                  <p:cNvSpPr>
                    <a:spLocks/>
                  </p:cNvSpPr>
                  <p:nvPr/>
                </p:nvSpPr>
                <p:spPr bwMode="auto">
                  <a:xfrm>
                    <a:off x="1485" y="12000"/>
                    <a:ext cx="173" cy="51"/>
                  </a:xfrm>
                  <a:custGeom>
                    <a:avLst/>
                    <a:gdLst>
                      <a:gd name="T0" fmla="*/ 0 w 173"/>
                      <a:gd name="T1" fmla="*/ 0 h 51"/>
                      <a:gd name="T2" fmla="*/ 0 w 173"/>
                      <a:gd name="T3" fmla="*/ 51 h 51"/>
                      <a:gd name="T4" fmla="*/ 173 w 17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7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73" name="Freeform 2613"/>
                  <p:cNvSpPr>
                    <a:spLocks/>
                  </p:cNvSpPr>
                  <p:nvPr/>
                </p:nvSpPr>
                <p:spPr bwMode="auto">
                  <a:xfrm>
                    <a:off x="1475" y="11997"/>
                    <a:ext cx="10" cy="78"/>
                  </a:xfrm>
                  <a:custGeom>
                    <a:avLst/>
                    <a:gdLst>
                      <a:gd name="T0" fmla="*/ 0 w 10"/>
                      <a:gd name="T1" fmla="*/ 78 h 78"/>
                      <a:gd name="T2" fmla="*/ 0 w 10"/>
                      <a:gd name="T3" fmla="*/ 0 h 78"/>
                      <a:gd name="T4" fmla="*/ 10 w 10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74" name="Rectangle 2614"/>
                  <p:cNvSpPr>
                    <a:spLocks noChangeArrowheads="1"/>
                  </p:cNvSpPr>
                  <p:nvPr/>
                </p:nvSpPr>
                <p:spPr bwMode="auto">
                  <a:xfrm>
                    <a:off x="1527" y="121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6529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475" name="Freeform 2615"/>
                  <p:cNvSpPr>
                    <a:spLocks/>
                  </p:cNvSpPr>
                  <p:nvPr/>
                </p:nvSpPr>
                <p:spPr bwMode="auto">
                  <a:xfrm>
                    <a:off x="1475" y="12081"/>
                    <a:ext cx="49" cy="78"/>
                  </a:xfrm>
                  <a:custGeom>
                    <a:avLst/>
                    <a:gdLst>
                      <a:gd name="T0" fmla="*/ 0 w 49"/>
                      <a:gd name="T1" fmla="*/ 0 h 78"/>
                      <a:gd name="T2" fmla="*/ 0 w 49"/>
                      <a:gd name="T3" fmla="*/ 78 h 78"/>
                      <a:gd name="T4" fmla="*/ 49 w 49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9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49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76" name="Freeform 2616"/>
                  <p:cNvSpPr>
                    <a:spLocks/>
                  </p:cNvSpPr>
                  <p:nvPr/>
                </p:nvSpPr>
                <p:spPr bwMode="auto">
                  <a:xfrm>
                    <a:off x="1464" y="12078"/>
                    <a:ext cx="11" cy="172"/>
                  </a:xfrm>
                  <a:custGeom>
                    <a:avLst/>
                    <a:gdLst>
                      <a:gd name="T0" fmla="*/ 0 w 11"/>
                      <a:gd name="T1" fmla="*/ 172 h 172"/>
                      <a:gd name="T2" fmla="*/ 0 w 11"/>
                      <a:gd name="T3" fmla="*/ 0 h 172"/>
                      <a:gd name="T4" fmla="*/ 11 w 11"/>
                      <a:gd name="T5" fmla="*/ 0 h 1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" h="172">
                        <a:moveTo>
                          <a:pt x="0" y="172"/>
                        </a:moveTo>
                        <a:lnTo>
                          <a:pt x="0" y="0"/>
                        </a:lnTo>
                        <a:lnTo>
                          <a:pt x="1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77" name="Rectangle 2617"/>
                  <p:cNvSpPr>
                    <a:spLocks noChangeArrowheads="1"/>
                  </p:cNvSpPr>
                  <p:nvPr/>
                </p:nvSpPr>
                <p:spPr bwMode="auto">
                  <a:xfrm>
                    <a:off x="1629" y="122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4088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478" name="Freeform 2618"/>
                  <p:cNvSpPr>
                    <a:spLocks/>
                  </p:cNvSpPr>
                  <p:nvPr/>
                </p:nvSpPr>
                <p:spPr bwMode="auto">
                  <a:xfrm>
                    <a:off x="1563" y="12267"/>
                    <a:ext cx="63" cy="51"/>
                  </a:xfrm>
                  <a:custGeom>
                    <a:avLst/>
                    <a:gdLst>
                      <a:gd name="T0" fmla="*/ 0 w 63"/>
                      <a:gd name="T1" fmla="*/ 51 h 51"/>
                      <a:gd name="T2" fmla="*/ 0 w 63"/>
                      <a:gd name="T3" fmla="*/ 0 h 51"/>
                      <a:gd name="T4" fmla="*/ 63 w 6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6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79" name="Rectangle 2619"/>
                  <p:cNvSpPr>
                    <a:spLocks noChangeArrowheads="1"/>
                  </p:cNvSpPr>
                  <p:nvPr/>
                </p:nvSpPr>
                <p:spPr bwMode="auto">
                  <a:xfrm>
                    <a:off x="1625" y="123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6218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480" name="Freeform 2620"/>
                  <p:cNvSpPr>
                    <a:spLocks/>
                  </p:cNvSpPr>
                  <p:nvPr/>
                </p:nvSpPr>
                <p:spPr bwMode="auto">
                  <a:xfrm>
                    <a:off x="1563" y="12324"/>
                    <a:ext cx="59" cy="51"/>
                  </a:xfrm>
                  <a:custGeom>
                    <a:avLst/>
                    <a:gdLst>
                      <a:gd name="T0" fmla="*/ 0 w 59"/>
                      <a:gd name="T1" fmla="*/ 0 h 51"/>
                      <a:gd name="T2" fmla="*/ 0 w 59"/>
                      <a:gd name="T3" fmla="*/ 51 h 51"/>
                      <a:gd name="T4" fmla="*/ 59 w 5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5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9" name="Group 2822"/>
                <p:cNvGrpSpPr>
                  <a:grpSpLocks/>
                </p:cNvGrpSpPr>
                <p:nvPr/>
              </p:nvGrpSpPr>
              <p:grpSpPr bwMode="auto">
                <a:xfrm>
                  <a:off x="1322" y="9402"/>
                  <a:ext cx="2826" cy="14467"/>
                  <a:chOff x="1322" y="9402"/>
                  <a:chExt cx="2826" cy="14467"/>
                </a:xfrm>
              </p:grpSpPr>
              <p:sp>
                <p:nvSpPr>
                  <p:cNvPr id="3081" name="Freeform 2622"/>
                  <p:cNvSpPr>
                    <a:spLocks/>
                  </p:cNvSpPr>
                  <p:nvPr/>
                </p:nvSpPr>
                <p:spPr bwMode="auto">
                  <a:xfrm>
                    <a:off x="1539" y="12321"/>
                    <a:ext cx="24" cy="105"/>
                  </a:xfrm>
                  <a:custGeom>
                    <a:avLst/>
                    <a:gdLst>
                      <a:gd name="T0" fmla="*/ 0 w 24"/>
                      <a:gd name="T1" fmla="*/ 105 h 105"/>
                      <a:gd name="T2" fmla="*/ 0 w 24"/>
                      <a:gd name="T3" fmla="*/ 0 h 105"/>
                      <a:gd name="T4" fmla="*/ 24 w 24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2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82" name="Rectangle 2623"/>
                  <p:cNvSpPr>
                    <a:spLocks noChangeArrowheads="1"/>
                  </p:cNvSpPr>
                  <p:nvPr/>
                </p:nvSpPr>
                <p:spPr bwMode="auto">
                  <a:xfrm>
                    <a:off x="1601" y="124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1650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083" name="Freeform 2624"/>
                  <p:cNvSpPr>
                    <a:spLocks/>
                  </p:cNvSpPr>
                  <p:nvPr/>
                </p:nvSpPr>
                <p:spPr bwMode="auto">
                  <a:xfrm>
                    <a:off x="1577" y="12483"/>
                    <a:ext cx="21" cy="51"/>
                  </a:xfrm>
                  <a:custGeom>
                    <a:avLst/>
                    <a:gdLst>
                      <a:gd name="T0" fmla="*/ 0 w 21"/>
                      <a:gd name="T1" fmla="*/ 51 h 51"/>
                      <a:gd name="T2" fmla="*/ 0 w 21"/>
                      <a:gd name="T3" fmla="*/ 0 h 51"/>
                      <a:gd name="T4" fmla="*/ 21 w 2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84" name="Rectangle 2625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125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2294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085" name="Freeform 2626"/>
                  <p:cNvSpPr>
                    <a:spLocks/>
                  </p:cNvSpPr>
                  <p:nvPr/>
                </p:nvSpPr>
                <p:spPr bwMode="auto">
                  <a:xfrm>
                    <a:off x="1577" y="12540"/>
                    <a:ext cx="100" cy="51"/>
                  </a:xfrm>
                  <a:custGeom>
                    <a:avLst/>
                    <a:gdLst>
                      <a:gd name="T0" fmla="*/ 0 w 100"/>
                      <a:gd name="T1" fmla="*/ 0 h 51"/>
                      <a:gd name="T2" fmla="*/ 0 w 100"/>
                      <a:gd name="T3" fmla="*/ 51 h 51"/>
                      <a:gd name="T4" fmla="*/ 100 w 10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0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86" name="Freeform 2627"/>
                  <p:cNvSpPr>
                    <a:spLocks/>
                  </p:cNvSpPr>
                  <p:nvPr/>
                </p:nvSpPr>
                <p:spPr bwMode="auto">
                  <a:xfrm>
                    <a:off x="1539" y="12432"/>
                    <a:ext cx="38" cy="105"/>
                  </a:xfrm>
                  <a:custGeom>
                    <a:avLst/>
                    <a:gdLst>
                      <a:gd name="T0" fmla="*/ 0 w 38"/>
                      <a:gd name="T1" fmla="*/ 0 h 105"/>
                      <a:gd name="T2" fmla="*/ 0 w 38"/>
                      <a:gd name="T3" fmla="*/ 105 h 105"/>
                      <a:gd name="T4" fmla="*/ 38 w 38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8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38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87" name="Freeform 2628"/>
                  <p:cNvSpPr>
                    <a:spLocks/>
                  </p:cNvSpPr>
                  <p:nvPr/>
                </p:nvSpPr>
                <p:spPr bwMode="auto">
                  <a:xfrm>
                    <a:off x="1464" y="12256"/>
                    <a:ext cx="75" cy="173"/>
                  </a:xfrm>
                  <a:custGeom>
                    <a:avLst/>
                    <a:gdLst>
                      <a:gd name="T0" fmla="*/ 0 w 75"/>
                      <a:gd name="T1" fmla="*/ 0 h 173"/>
                      <a:gd name="T2" fmla="*/ 0 w 75"/>
                      <a:gd name="T3" fmla="*/ 173 h 173"/>
                      <a:gd name="T4" fmla="*/ 75 w 75"/>
                      <a:gd name="T5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5" h="173">
                        <a:moveTo>
                          <a:pt x="0" y="0"/>
                        </a:moveTo>
                        <a:lnTo>
                          <a:pt x="0" y="173"/>
                        </a:lnTo>
                        <a:lnTo>
                          <a:pt x="75" y="17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88" name="Freeform 2629"/>
                  <p:cNvSpPr>
                    <a:spLocks/>
                  </p:cNvSpPr>
                  <p:nvPr/>
                </p:nvSpPr>
                <p:spPr bwMode="auto">
                  <a:xfrm>
                    <a:off x="1448" y="12019"/>
                    <a:ext cx="16" cy="234"/>
                  </a:xfrm>
                  <a:custGeom>
                    <a:avLst/>
                    <a:gdLst>
                      <a:gd name="T0" fmla="*/ 0 w 16"/>
                      <a:gd name="T1" fmla="*/ 0 h 234"/>
                      <a:gd name="T2" fmla="*/ 0 w 16"/>
                      <a:gd name="T3" fmla="*/ 234 h 234"/>
                      <a:gd name="T4" fmla="*/ 16 w 16"/>
                      <a:gd name="T5" fmla="*/ 234 h 2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" h="234">
                        <a:moveTo>
                          <a:pt x="0" y="0"/>
                        </a:moveTo>
                        <a:lnTo>
                          <a:pt x="0" y="234"/>
                        </a:lnTo>
                        <a:lnTo>
                          <a:pt x="16" y="23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89" name="Freeform 2630"/>
                  <p:cNvSpPr>
                    <a:spLocks/>
                  </p:cNvSpPr>
                  <p:nvPr/>
                </p:nvSpPr>
                <p:spPr bwMode="auto">
                  <a:xfrm>
                    <a:off x="1442" y="11820"/>
                    <a:ext cx="6" cy="196"/>
                  </a:xfrm>
                  <a:custGeom>
                    <a:avLst/>
                    <a:gdLst>
                      <a:gd name="T0" fmla="*/ 0 w 6"/>
                      <a:gd name="T1" fmla="*/ 0 h 196"/>
                      <a:gd name="T2" fmla="*/ 0 w 6"/>
                      <a:gd name="T3" fmla="*/ 196 h 196"/>
                      <a:gd name="T4" fmla="*/ 6 w 6"/>
                      <a:gd name="T5" fmla="*/ 196 h 1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" h="196">
                        <a:moveTo>
                          <a:pt x="0" y="0"/>
                        </a:moveTo>
                        <a:lnTo>
                          <a:pt x="0" y="196"/>
                        </a:lnTo>
                        <a:lnTo>
                          <a:pt x="6" y="19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90" name="Freeform 2631"/>
                  <p:cNvSpPr>
                    <a:spLocks/>
                  </p:cNvSpPr>
                  <p:nvPr/>
                </p:nvSpPr>
                <p:spPr bwMode="auto">
                  <a:xfrm>
                    <a:off x="1397" y="11626"/>
                    <a:ext cx="45" cy="191"/>
                  </a:xfrm>
                  <a:custGeom>
                    <a:avLst/>
                    <a:gdLst>
                      <a:gd name="T0" fmla="*/ 0 w 45"/>
                      <a:gd name="T1" fmla="*/ 0 h 191"/>
                      <a:gd name="T2" fmla="*/ 0 w 45"/>
                      <a:gd name="T3" fmla="*/ 191 h 191"/>
                      <a:gd name="T4" fmla="*/ 45 w 45"/>
                      <a:gd name="T5" fmla="*/ 191 h 1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5" h="191">
                        <a:moveTo>
                          <a:pt x="0" y="0"/>
                        </a:moveTo>
                        <a:lnTo>
                          <a:pt x="0" y="191"/>
                        </a:lnTo>
                        <a:lnTo>
                          <a:pt x="45" y="19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91" name="Freeform 2632"/>
                  <p:cNvSpPr>
                    <a:spLocks/>
                  </p:cNvSpPr>
                  <p:nvPr/>
                </p:nvSpPr>
                <p:spPr bwMode="auto">
                  <a:xfrm>
                    <a:off x="1358" y="9405"/>
                    <a:ext cx="39" cy="2218"/>
                  </a:xfrm>
                  <a:custGeom>
                    <a:avLst/>
                    <a:gdLst>
                      <a:gd name="T0" fmla="*/ 0 w 39"/>
                      <a:gd name="T1" fmla="*/ 0 h 2218"/>
                      <a:gd name="T2" fmla="*/ 0 w 39"/>
                      <a:gd name="T3" fmla="*/ 2218 h 2218"/>
                      <a:gd name="T4" fmla="*/ 39 w 39"/>
                      <a:gd name="T5" fmla="*/ 2218 h 22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2218">
                        <a:moveTo>
                          <a:pt x="0" y="0"/>
                        </a:moveTo>
                        <a:lnTo>
                          <a:pt x="0" y="2218"/>
                        </a:lnTo>
                        <a:lnTo>
                          <a:pt x="39" y="221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92" name="Freeform 2633"/>
                  <p:cNvSpPr>
                    <a:spLocks/>
                  </p:cNvSpPr>
                  <p:nvPr/>
                </p:nvSpPr>
                <p:spPr bwMode="auto">
                  <a:xfrm>
                    <a:off x="1344" y="9402"/>
                    <a:ext cx="14" cy="2173"/>
                  </a:xfrm>
                  <a:custGeom>
                    <a:avLst/>
                    <a:gdLst>
                      <a:gd name="T0" fmla="*/ 0 w 14"/>
                      <a:gd name="T1" fmla="*/ 2173 h 2173"/>
                      <a:gd name="T2" fmla="*/ 0 w 14"/>
                      <a:gd name="T3" fmla="*/ 0 h 2173"/>
                      <a:gd name="T4" fmla="*/ 14 w 14"/>
                      <a:gd name="T5" fmla="*/ 0 h 2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" h="2173">
                        <a:moveTo>
                          <a:pt x="0" y="2173"/>
                        </a:moveTo>
                        <a:lnTo>
                          <a:pt x="0" y="0"/>
                        </a:lnTo>
                        <a:lnTo>
                          <a:pt x="1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93" name="Rectangle 2634"/>
                  <p:cNvSpPr>
                    <a:spLocks noChangeArrowheads="1"/>
                  </p:cNvSpPr>
                  <p:nvPr/>
                </p:nvSpPr>
                <p:spPr bwMode="auto">
                  <a:xfrm>
                    <a:off x="2091" y="126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6387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094" name="Freeform 2635"/>
                  <p:cNvSpPr>
                    <a:spLocks/>
                  </p:cNvSpPr>
                  <p:nvPr/>
                </p:nvSpPr>
                <p:spPr bwMode="auto">
                  <a:xfrm>
                    <a:off x="1959" y="12699"/>
                    <a:ext cx="129" cy="51"/>
                  </a:xfrm>
                  <a:custGeom>
                    <a:avLst/>
                    <a:gdLst>
                      <a:gd name="T0" fmla="*/ 0 w 129"/>
                      <a:gd name="T1" fmla="*/ 51 h 51"/>
                      <a:gd name="T2" fmla="*/ 0 w 129"/>
                      <a:gd name="T3" fmla="*/ 0 h 51"/>
                      <a:gd name="T4" fmla="*/ 129 w 12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2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95" name="Rectangle 2636"/>
                  <p:cNvSpPr>
                    <a:spLocks noChangeArrowheads="1"/>
                  </p:cNvSpPr>
                  <p:nvPr/>
                </p:nvSpPr>
                <p:spPr bwMode="auto">
                  <a:xfrm>
                    <a:off x="2202" y="127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5564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096" name="Freeform 2637"/>
                  <p:cNvSpPr>
                    <a:spLocks/>
                  </p:cNvSpPr>
                  <p:nvPr/>
                </p:nvSpPr>
                <p:spPr bwMode="auto">
                  <a:xfrm>
                    <a:off x="1959" y="12756"/>
                    <a:ext cx="240" cy="51"/>
                  </a:xfrm>
                  <a:custGeom>
                    <a:avLst/>
                    <a:gdLst>
                      <a:gd name="T0" fmla="*/ 0 w 240"/>
                      <a:gd name="T1" fmla="*/ 0 h 51"/>
                      <a:gd name="T2" fmla="*/ 0 w 240"/>
                      <a:gd name="T3" fmla="*/ 51 h 51"/>
                      <a:gd name="T4" fmla="*/ 240 w 24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4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97" name="Freeform 2638"/>
                  <p:cNvSpPr>
                    <a:spLocks/>
                  </p:cNvSpPr>
                  <p:nvPr/>
                </p:nvSpPr>
                <p:spPr bwMode="auto">
                  <a:xfrm>
                    <a:off x="1920" y="12753"/>
                    <a:ext cx="39" cy="78"/>
                  </a:xfrm>
                  <a:custGeom>
                    <a:avLst/>
                    <a:gdLst>
                      <a:gd name="T0" fmla="*/ 0 w 39"/>
                      <a:gd name="T1" fmla="*/ 78 h 78"/>
                      <a:gd name="T2" fmla="*/ 0 w 39"/>
                      <a:gd name="T3" fmla="*/ 0 h 78"/>
                      <a:gd name="T4" fmla="*/ 39 w 39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3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98" name="Rectangle 2639"/>
                  <p:cNvSpPr>
                    <a:spLocks noChangeArrowheads="1"/>
                  </p:cNvSpPr>
                  <p:nvPr/>
                </p:nvSpPr>
                <p:spPr bwMode="auto">
                  <a:xfrm>
                    <a:off x="2132" y="128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2617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099" name="Freeform 2640"/>
                  <p:cNvSpPr>
                    <a:spLocks/>
                  </p:cNvSpPr>
                  <p:nvPr/>
                </p:nvSpPr>
                <p:spPr bwMode="auto">
                  <a:xfrm>
                    <a:off x="1920" y="12837"/>
                    <a:ext cx="209" cy="78"/>
                  </a:xfrm>
                  <a:custGeom>
                    <a:avLst/>
                    <a:gdLst>
                      <a:gd name="T0" fmla="*/ 0 w 209"/>
                      <a:gd name="T1" fmla="*/ 0 h 78"/>
                      <a:gd name="T2" fmla="*/ 0 w 209"/>
                      <a:gd name="T3" fmla="*/ 78 h 78"/>
                      <a:gd name="T4" fmla="*/ 209 w 209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9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09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0" name="Freeform 2641"/>
                  <p:cNvSpPr>
                    <a:spLocks/>
                  </p:cNvSpPr>
                  <p:nvPr/>
                </p:nvSpPr>
                <p:spPr bwMode="auto">
                  <a:xfrm>
                    <a:off x="1899" y="12834"/>
                    <a:ext cx="21" cy="91"/>
                  </a:xfrm>
                  <a:custGeom>
                    <a:avLst/>
                    <a:gdLst>
                      <a:gd name="T0" fmla="*/ 0 w 21"/>
                      <a:gd name="T1" fmla="*/ 91 h 91"/>
                      <a:gd name="T2" fmla="*/ 0 w 21"/>
                      <a:gd name="T3" fmla="*/ 0 h 91"/>
                      <a:gd name="T4" fmla="*/ 21 w 21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2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1" name="Rectangle 2642"/>
                  <p:cNvSpPr>
                    <a:spLocks noChangeArrowheads="1"/>
                  </p:cNvSpPr>
                  <p:nvPr/>
                </p:nvSpPr>
                <p:spPr bwMode="auto">
                  <a:xfrm>
                    <a:off x="2324" y="129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4721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02" name="Freeform 2643"/>
                  <p:cNvSpPr>
                    <a:spLocks/>
                  </p:cNvSpPr>
                  <p:nvPr/>
                </p:nvSpPr>
                <p:spPr bwMode="auto">
                  <a:xfrm>
                    <a:off x="1899" y="12931"/>
                    <a:ext cx="422" cy="92"/>
                  </a:xfrm>
                  <a:custGeom>
                    <a:avLst/>
                    <a:gdLst>
                      <a:gd name="T0" fmla="*/ 0 w 422"/>
                      <a:gd name="T1" fmla="*/ 0 h 92"/>
                      <a:gd name="T2" fmla="*/ 0 w 422"/>
                      <a:gd name="T3" fmla="*/ 92 h 92"/>
                      <a:gd name="T4" fmla="*/ 422 w 422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2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422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" name="Freeform 2644"/>
                  <p:cNvSpPr>
                    <a:spLocks/>
                  </p:cNvSpPr>
                  <p:nvPr/>
                </p:nvSpPr>
                <p:spPr bwMode="auto">
                  <a:xfrm>
                    <a:off x="1847" y="12928"/>
                    <a:ext cx="52" cy="98"/>
                  </a:xfrm>
                  <a:custGeom>
                    <a:avLst/>
                    <a:gdLst>
                      <a:gd name="T0" fmla="*/ 0 w 52"/>
                      <a:gd name="T1" fmla="*/ 98 h 98"/>
                      <a:gd name="T2" fmla="*/ 0 w 52"/>
                      <a:gd name="T3" fmla="*/ 0 h 98"/>
                      <a:gd name="T4" fmla="*/ 52 w 52"/>
                      <a:gd name="T5" fmla="*/ 0 h 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2" h="98">
                        <a:moveTo>
                          <a:pt x="0" y="98"/>
                        </a:moveTo>
                        <a:lnTo>
                          <a:pt x="0" y="0"/>
                        </a:lnTo>
                        <a:lnTo>
                          <a:pt x="5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4" name="Rectangle 2645"/>
                  <p:cNvSpPr>
                    <a:spLocks noChangeArrowheads="1"/>
                  </p:cNvSpPr>
                  <p:nvPr/>
                </p:nvSpPr>
                <p:spPr bwMode="auto">
                  <a:xfrm>
                    <a:off x="2093" y="130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5420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05" name="Freeform 2646"/>
                  <p:cNvSpPr>
                    <a:spLocks/>
                  </p:cNvSpPr>
                  <p:nvPr/>
                </p:nvSpPr>
                <p:spPr bwMode="auto">
                  <a:xfrm>
                    <a:off x="1847" y="13032"/>
                    <a:ext cx="243" cy="99"/>
                  </a:xfrm>
                  <a:custGeom>
                    <a:avLst/>
                    <a:gdLst>
                      <a:gd name="T0" fmla="*/ 0 w 243"/>
                      <a:gd name="T1" fmla="*/ 0 h 99"/>
                      <a:gd name="T2" fmla="*/ 0 w 243"/>
                      <a:gd name="T3" fmla="*/ 99 h 99"/>
                      <a:gd name="T4" fmla="*/ 243 w 243"/>
                      <a:gd name="T5" fmla="*/ 99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3" h="99">
                        <a:moveTo>
                          <a:pt x="0" y="0"/>
                        </a:moveTo>
                        <a:lnTo>
                          <a:pt x="0" y="99"/>
                        </a:lnTo>
                        <a:lnTo>
                          <a:pt x="243" y="9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6" name="Freeform 2647"/>
                  <p:cNvSpPr>
                    <a:spLocks/>
                  </p:cNvSpPr>
                  <p:nvPr/>
                </p:nvSpPr>
                <p:spPr bwMode="auto">
                  <a:xfrm>
                    <a:off x="1806" y="13029"/>
                    <a:ext cx="41" cy="142"/>
                  </a:xfrm>
                  <a:custGeom>
                    <a:avLst/>
                    <a:gdLst>
                      <a:gd name="T0" fmla="*/ 0 w 41"/>
                      <a:gd name="T1" fmla="*/ 142 h 142"/>
                      <a:gd name="T2" fmla="*/ 0 w 41"/>
                      <a:gd name="T3" fmla="*/ 0 h 142"/>
                      <a:gd name="T4" fmla="*/ 41 w 41"/>
                      <a:gd name="T5" fmla="*/ 0 h 1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142">
                        <a:moveTo>
                          <a:pt x="0" y="142"/>
                        </a:moveTo>
                        <a:lnTo>
                          <a:pt x="0" y="0"/>
                        </a:lnTo>
                        <a:lnTo>
                          <a:pt x="4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7" name="Rectangle 2648"/>
                  <p:cNvSpPr>
                    <a:spLocks noChangeArrowheads="1"/>
                  </p:cNvSpPr>
                  <p:nvPr/>
                </p:nvSpPr>
                <p:spPr bwMode="auto">
                  <a:xfrm>
                    <a:off x="2115" y="131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2967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08" name="Freeform 2649"/>
                  <p:cNvSpPr>
                    <a:spLocks/>
                  </p:cNvSpPr>
                  <p:nvPr/>
                </p:nvSpPr>
                <p:spPr bwMode="auto">
                  <a:xfrm>
                    <a:off x="1853" y="13239"/>
                    <a:ext cx="259" cy="78"/>
                  </a:xfrm>
                  <a:custGeom>
                    <a:avLst/>
                    <a:gdLst>
                      <a:gd name="T0" fmla="*/ 0 w 259"/>
                      <a:gd name="T1" fmla="*/ 78 h 78"/>
                      <a:gd name="T2" fmla="*/ 0 w 259"/>
                      <a:gd name="T3" fmla="*/ 0 h 78"/>
                      <a:gd name="T4" fmla="*/ 259 w 259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9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5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9" name="Rectangle 2650"/>
                  <p:cNvSpPr>
                    <a:spLocks noChangeArrowheads="1"/>
                  </p:cNvSpPr>
                  <p:nvPr/>
                </p:nvSpPr>
                <p:spPr bwMode="auto">
                  <a:xfrm>
                    <a:off x="2220" y="13298"/>
                    <a:ext cx="1497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CP000027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Dehalococcoides ethenos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195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10" name="Freeform 2651"/>
                  <p:cNvSpPr>
                    <a:spLocks/>
                  </p:cNvSpPr>
                  <p:nvPr/>
                </p:nvSpPr>
                <p:spPr bwMode="auto">
                  <a:xfrm>
                    <a:off x="2217" y="13347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11" name="Rectangle 2652"/>
                  <p:cNvSpPr>
                    <a:spLocks noChangeArrowheads="1"/>
                  </p:cNvSpPr>
                  <p:nvPr/>
                </p:nvSpPr>
                <p:spPr bwMode="auto">
                  <a:xfrm>
                    <a:off x="2220" y="134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1356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12" name="Freeform 2653"/>
                  <p:cNvSpPr>
                    <a:spLocks/>
                  </p:cNvSpPr>
                  <p:nvPr/>
                </p:nvSpPr>
                <p:spPr bwMode="auto">
                  <a:xfrm>
                    <a:off x="2217" y="1340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13" name="Freeform 2654"/>
                  <p:cNvSpPr>
                    <a:spLocks/>
                  </p:cNvSpPr>
                  <p:nvPr/>
                </p:nvSpPr>
                <p:spPr bwMode="auto">
                  <a:xfrm>
                    <a:off x="1853" y="13323"/>
                    <a:ext cx="364" cy="78"/>
                  </a:xfrm>
                  <a:custGeom>
                    <a:avLst/>
                    <a:gdLst>
                      <a:gd name="T0" fmla="*/ 0 w 364"/>
                      <a:gd name="T1" fmla="*/ 0 h 78"/>
                      <a:gd name="T2" fmla="*/ 0 w 364"/>
                      <a:gd name="T3" fmla="*/ 78 h 78"/>
                      <a:gd name="T4" fmla="*/ 364 w 364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4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64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14" name="Freeform 2655"/>
                  <p:cNvSpPr>
                    <a:spLocks/>
                  </p:cNvSpPr>
                  <p:nvPr/>
                </p:nvSpPr>
                <p:spPr bwMode="auto">
                  <a:xfrm>
                    <a:off x="1806" y="13177"/>
                    <a:ext cx="47" cy="143"/>
                  </a:xfrm>
                  <a:custGeom>
                    <a:avLst/>
                    <a:gdLst>
                      <a:gd name="T0" fmla="*/ 0 w 47"/>
                      <a:gd name="T1" fmla="*/ 0 h 143"/>
                      <a:gd name="T2" fmla="*/ 0 w 47"/>
                      <a:gd name="T3" fmla="*/ 143 h 143"/>
                      <a:gd name="T4" fmla="*/ 47 w 47"/>
                      <a:gd name="T5" fmla="*/ 143 h 1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43">
                        <a:moveTo>
                          <a:pt x="0" y="0"/>
                        </a:moveTo>
                        <a:lnTo>
                          <a:pt x="0" y="143"/>
                        </a:lnTo>
                        <a:lnTo>
                          <a:pt x="47" y="14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15" name="Freeform 2656"/>
                  <p:cNvSpPr>
                    <a:spLocks/>
                  </p:cNvSpPr>
                  <p:nvPr/>
                </p:nvSpPr>
                <p:spPr bwMode="auto">
                  <a:xfrm>
                    <a:off x="1458" y="13174"/>
                    <a:ext cx="348" cy="191"/>
                  </a:xfrm>
                  <a:custGeom>
                    <a:avLst/>
                    <a:gdLst>
                      <a:gd name="T0" fmla="*/ 0 w 348"/>
                      <a:gd name="T1" fmla="*/ 191 h 191"/>
                      <a:gd name="T2" fmla="*/ 0 w 348"/>
                      <a:gd name="T3" fmla="*/ 0 h 191"/>
                      <a:gd name="T4" fmla="*/ 348 w 348"/>
                      <a:gd name="T5" fmla="*/ 0 h 1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" h="191">
                        <a:moveTo>
                          <a:pt x="0" y="191"/>
                        </a:moveTo>
                        <a:lnTo>
                          <a:pt x="0" y="0"/>
                        </a:lnTo>
                        <a:lnTo>
                          <a:pt x="34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16" name="Rectangle 2657"/>
                  <p:cNvSpPr>
                    <a:spLocks noChangeArrowheads="1"/>
                  </p:cNvSpPr>
                  <p:nvPr/>
                </p:nvSpPr>
                <p:spPr bwMode="auto">
                  <a:xfrm>
                    <a:off x="1532" y="135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2528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17" name="Freeform 2658"/>
                  <p:cNvSpPr>
                    <a:spLocks/>
                  </p:cNvSpPr>
                  <p:nvPr/>
                </p:nvSpPr>
                <p:spPr bwMode="auto">
                  <a:xfrm>
                    <a:off x="1458" y="13371"/>
                    <a:ext cx="71" cy="192"/>
                  </a:xfrm>
                  <a:custGeom>
                    <a:avLst/>
                    <a:gdLst>
                      <a:gd name="T0" fmla="*/ 0 w 71"/>
                      <a:gd name="T1" fmla="*/ 0 h 192"/>
                      <a:gd name="T2" fmla="*/ 0 w 71"/>
                      <a:gd name="T3" fmla="*/ 192 h 192"/>
                      <a:gd name="T4" fmla="*/ 71 w 71"/>
                      <a:gd name="T5" fmla="*/ 192 h 1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1" h="192">
                        <a:moveTo>
                          <a:pt x="0" y="0"/>
                        </a:moveTo>
                        <a:lnTo>
                          <a:pt x="0" y="192"/>
                        </a:lnTo>
                        <a:lnTo>
                          <a:pt x="71" y="1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18" name="Freeform 2659"/>
                  <p:cNvSpPr>
                    <a:spLocks/>
                  </p:cNvSpPr>
                  <p:nvPr/>
                </p:nvSpPr>
                <p:spPr bwMode="auto">
                  <a:xfrm>
                    <a:off x="1392" y="13368"/>
                    <a:ext cx="66" cy="385"/>
                  </a:xfrm>
                  <a:custGeom>
                    <a:avLst/>
                    <a:gdLst>
                      <a:gd name="T0" fmla="*/ 0 w 66"/>
                      <a:gd name="T1" fmla="*/ 385 h 385"/>
                      <a:gd name="T2" fmla="*/ 0 w 66"/>
                      <a:gd name="T3" fmla="*/ 0 h 385"/>
                      <a:gd name="T4" fmla="*/ 66 w 66"/>
                      <a:gd name="T5" fmla="*/ 0 h 3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6" h="385">
                        <a:moveTo>
                          <a:pt x="0" y="385"/>
                        </a:moveTo>
                        <a:lnTo>
                          <a:pt x="0" y="0"/>
                        </a:lnTo>
                        <a:lnTo>
                          <a:pt x="6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19" name="Rectangle 2660"/>
                  <p:cNvSpPr>
                    <a:spLocks noChangeArrowheads="1"/>
                  </p:cNvSpPr>
                  <p:nvPr/>
                </p:nvSpPr>
                <p:spPr bwMode="auto">
                  <a:xfrm>
                    <a:off x="1773" y="136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2132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20" name="Freeform 2661"/>
                  <p:cNvSpPr>
                    <a:spLocks/>
                  </p:cNvSpPr>
                  <p:nvPr/>
                </p:nvSpPr>
                <p:spPr bwMode="auto">
                  <a:xfrm>
                    <a:off x="1661" y="13671"/>
                    <a:ext cx="109" cy="51"/>
                  </a:xfrm>
                  <a:custGeom>
                    <a:avLst/>
                    <a:gdLst>
                      <a:gd name="T0" fmla="*/ 0 w 109"/>
                      <a:gd name="T1" fmla="*/ 51 h 51"/>
                      <a:gd name="T2" fmla="*/ 0 w 109"/>
                      <a:gd name="T3" fmla="*/ 0 h 51"/>
                      <a:gd name="T4" fmla="*/ 109 w 10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0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1" name="Rectangle 2662"/>
                  <p:cNvSpPr>
                    <a:spLocks noChangeArrowheads="1"/>
                  </p:cNvSpPr>
                  <p:nvPr/>
                </p:nvSpPr>
                <p:spPr bwMode="auto">
                  <a:xfrm>
                    <a:off x="1799" y="137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5477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22" name="Freeform 2663"/>
                  <p:cNvSpPr>
                    <a:spLocks/>
                  </p:cNvSpPr>
                  <p:nvPr/>
                </p:nvSpPr>
                <p:spPr bwMode="auto">
                  <a:xfrm>
                    <a:off x="1661" y="13728"/>
                    <a:ext cx="135" cy="51"/>
                  </a:xfrm>
                  <a:custGeom>
                    <a:avLst/>
                    <a:gdLst>
                      <a:gd name="T0" fmla="*/ 0 w 135"/>
                      <a:gd name="T1" fmla="*/ 0 h 51"/>
                      <a:gd name="T2" fmla="*/ 0 w 135"/>
                      <a:gd name="T3" fmla="*/ 51 h 51"/>
                      <a:gd name="T4" fmla="*/ 135 w 135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5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35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" name="Freeform 2664"/>
                  <p:cNvSpPr>
                    <a:spLocks/>
                  </p:cNvSpPr>
                  <p:nvPr/>
                </p:nvSpPr>
                <p:spPr bwMode="auto">
                  <a:xfrm>
                    <a:off x="1541" y="13725"/>
                    <a:ext cx="120" cy="78"/>
                  </a:xfrm>
                  <a:custGeom>
                    <a:avLst/>
                    <a:gdLst>
                      <a:gd name="T0" fmla="*/ 0 w 120"/>
                      <a:gd name="T1" fmla="*/ 78 h 78"/>
                      <a:gd name="T2" fmla="*/ 0 w 120"/>
                      <a:gd name="T3" fmla="*/ 0 h 78"/>
                      <a:gd name="T4" fmla="*/ 120 w 120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0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2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4" name="Rectangle 2665"/>
                  <p:cNvSpPr>
                    <a:spLocks noChangeArrowheads="1"/>
                  </p:cNvSpPr>
                  <p:nvPr/>
                </p:nvSpPr>
                <p:spPr bwMode="auto">
                  <a:xfrm>
                    <a:off x="1733" y="138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6499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25" name="Freeform 2666"/>
                  <p:cNvSpPr>
                    <a:spLocks/>
                  </p:cNvSpPr>
                  <p:nvPr/>
                </p:nvSpPr>
                <p:spPr bwMode="auto">
                  <a:xfrm>
                    <a:off x="1541" y="13809"/>
                    <a:ext cx="189" cy="78"/>
                  </a:xfrm>
                  <a:custGeom>
                    <a:avLst/>
                    <a:gdLst>
                      <a:gd name="T0" fmla="*/ 0 w 189"/>
                      <a:gd name="T1" fmla="*/ 0 h 78"/>
                      <a:gd name="T2" fmla="*/ 0 w 189"/>
                      <a:gd name="T3" fmla="*/ 78 h 78"/>
                      <a:gd name="T4" fmla="*/ 189 w 189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9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89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6" name="Freeform 2667"/>
                  <p:cNvSpPr>
                    <a:spLocks/>
                  </p:cNvSpPr>
                  <p:nvPr/>
                </p:nvSpPr>
                <p:spPr bwMode="auto">
                  <a:xfrm>
                    <a:off x="1482" y="13806"/>
                    <a:ext cx="59" cy="91"/>
                  </a:xfrm>
                  <a:custGeom>
                    <a:avLst/>
                    <a:gdLst>
                      <a:gd name="T0" fmla="*/ 0 w 59"/>
                      <a:gd name="T1" fmla="*/ 91 h 91"/>
                      <a:gd name="T2" fmla="*/ 0 w 59"/>
                      <a:gd name="T3" fmla="*/ 0 h 91"/>
                      <a:gd name="T4" fmla="*/ 59 w 59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5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7" name="Rectangle 2668"/>
                  <p:cNvSpPr>
                    <a:spLocks noChangeArrowheads="1"/>
                  </p:cNvSpPr>
                  <p:nvPr/>
                </p:nvSpPr>
                <p:spPr bwMode="auto">
                  <a:xfrm>
                    <a:off x="1676" y="139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5536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28" name="Freeform 2669"/>
                  <p:cNvSpPr>
                    <a:spLocks/>
                  </p:cNvSpPr>
                  <p:nvPr/>
                </p:nvSpPr>
                <p:spPr bwMode="auto">
                  <a:xfrm>
                    <a:off x="1482" y="13903"/>
                    <a:ext cx="191" cy="92"/>
                  </a:xfrm>
                  <a:custGeom>
                    <a:avLst/>
                    <a:gdLst>
                      <a:gd name="T0" fmla="*/ 0 w 191"/>
                      <a:gd name="T1" fmla="*/ 0 h 92"/>
                      <a:gd name="T2" fmla="*/ 0 w 191"/>
                      <a:gd name="T3" fmla="*/ 92 h 92"/>
                      <a:gd name="T4" fmla="*/ 191 w 191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1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191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9" name="Freeform 2670"/>
                  <p:cNvSpPr>
                    <a:spLocks/>
                  </p:cNvSpPr>
                  <p:nvPr/>
                </p:nvSpPr>
                <p:spPr bwMode="auto">
                  <a:xfrm>
                    <a:off x="1419" y="13900"/>
                    <a:ext cx="63" cy="242"/>
                  </a:xfrm>
                  <a:custGeom>
                    <a:avLst/>
                    <a:gdLst>
                      <a:gd name="T0" fmla="*/ 0 w 63"/>
                      <a:gd name="T1" fmla="*/ 242 h 242"/>
                      <a:gd name="T2" fmla="*/ 0 w 63"/>
                      <a:gd name="T3" fmla="*/ 0 h 242"/>
                      <a:gd name="T4" fmla="*/ 63 w 63"/>
                      <a:gd name="T5" fmla="*/ 0 h 2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3" h="242">
                        <a:moveTo>
                          <a:pt x="0" y="242"/>
                        </a:moveTo>
                        <a:lnTo>
                          <a:pt x="0" y="0"/>
                        </a:lnTo>
                        <a:lnTo>
                          <a:pt x="6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30" name="Rectangle 2671"/>
                  <p:cNvSpPr>
                    <a:spLocks noChangeArrowheads="1"/>
                  </p:cNvSpPr>
                  <p:nvPr/>
                </p:nvSpPr>
                <p:spPr bwMode="auto">
                  <a:xfrm>
                    <a:off x="1662" y="140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4322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31" name="Freeform 2672"/>
                  <p:cNvSpPr>
                    <a:spLocks/>
                  </p:cNvSpPr>
                  <p:nvPr/>
                </p:nvSpPr>
                <p:spPr bwMode="auto">
                  <a:xfrm>
                    <a:off x="1430" y="14103"/>
                    <a:ext cx="229" cy="285"/>
                  </a:xfrm>
                  <a:custGeom>
                    <a:avLst/>
                    <a:gdLst>
                      <a:gd name="T0" fmla="*/ 0 w 229"/>
                      <a:gd name="T1" fmla="*/ 285 h 285"/>
                      <a:gd name="T2" fmla="*/ 0 w 229"/>
                      <a:gd name="T3" fmla="*/ 0 h 285"/>
                      <a:gd name="T4" fmla="*/ 229 w 229"/>
                      <a:gd name="T5" fmla="*/ 0 h 2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9" h="285">
                        <a:moveTo>
                          <a:pt x="0" y="285"/>
                        </a:moveTo>
                        <a:lnTo>
                          <a:pt x="0" y="0"/>
                        </a:lnTo>
                        <a:lnTo>
                          <a:pt x="22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32" name="Rectangle 2673"/>
                  <p:cNvSpPr>
                    <a:spLocks noChangeArrowheads="1"/>
                  </p:cNvSpPr>
                  <p:nvPr/>
                </p:nvSpPr>
                <p:spPr bwMode="auto">
                  <a:xfrm>
                    <a:off x="1814" y="141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2830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33" name="Freeform 2674"/>
                  <p:cNvSpPr>
                    <a:spLocks/>
                  </p:cNvSpPr>
                  <p:nvPr/>
                </p:nvSpPr>
                <p:spPr bwMode="auto">
                  <a:xfrm>
                    <a:off x="1583" y="14211"/>
                    <a:ext cx="228" cy="51"/>
                  </a:xfrm>
                  <a:custGeom>
                    <a:avLst/>
                    <a:gdLst>
                      <a:gd name="T0" fmla="*/ 0 w 228"/>
                      <a:gd name="T1" fmla="*/ 51 h 51"/>
                      <a:gd name="T2" fmla="*/ 0 w 228"/>
                      <a:gd name="T3" fmla="*/ 0 h 51"/>
                      <a:gd name="T4" fmla="*/ 228 w 22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2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34" name="Rectangle 2675"/>
                  <p:cNvSpPr>
                    <a:spLocks noChangeArrowheads="1"/>
                  </p:cNvSpPr>
                  <p:nvPr/>
                </p:nvSpPr>
                <p:spPr bwMode="auto">
                  <a:xfrm>
                    <a:off x="1853" y="142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6709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35" name="Freeform 2676"/>
                  <p:cNvSpPr>
                    <a:spLocks/>
                  </p:cNvSpPr>
                  <p:nvPr/>
                </p:nvSpPr>
                <p:spPr bwMode="auto">
                  <a:xfrm>
                    <a:off x="1583" y="14268"/>
                    <a:ext cx="267" cy="51"/>
                  </a:xfrm>
                  <a:custGeom>
                    <a:avLst/>
                    <a:gdLst>
                      <a:gd name="T0" fmla="*/ 0 w 267"/>
                      <a:gd name="T1" fmla="*/ 0 h 51"/>
                      <a:gd name="T2" fmla="*/ 0 w 267"/>
                      <a:gd name="T3" fmla="*/ 51 h 51"/>
                      <a:gd name="T4" fmla="*/ 267 w 26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6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36" name="Freeform 2677"/>
                  <p:cNvSpPr>
                    <a:spLocks/>
                  </p:cNvSpPr>
                  <p:nvPr/>
                </p:nvSpPr>
                <p:spPr bwMode="auto">
                  <a:xfrm>
                    <a:off x="1506" y="14265"/>
                    <a:ext cx="77" cy="412"/>
                  </a:xfrm>
                  <a:custGeom>
                    <a:avLst/>
                    <a:gdLst>
                      <a:gd name="T0" fmla="*/ 0 w 77"/>
                      <a:gd name="T1" fmla="*/ 412 h 412"/>
                      <a:gd name="T2" fmla="*/ 0 w 77"/>
                      <a:gd name="T3" fmla="*/ 0 h 412"/>
                      <a:gd name="T4" fmla="*/ 77 w 77"/>
                      <a:gd name="T5" fmla="*/ 0 h 4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7" h="412">
                        <a:moveTo>
                          <a:pt x="0" y="412"/>
                        </a:moveTo>
                        <a:lnTo>
                          <a:pt x="0" y="0"/>
                        </a:lnTo>
                        <a:lnTo>
                          <a:pt x="7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37" name="Rectangle 2678"/>
                  <p:cNvSpPr>
                    <a:spLocks noChangeArrowheads="1"/>
                  </p:cNvSpPr>
                  <p:nvPr/>
                </p:nvSpPr>
                <p:spPr bwMode="auto">
                  <a:xfrm>
                    <a:off x="1800" y="143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6457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38" name="Freeform 2679"/>
                  <p:cNvSpPr>
                    <a:spLocks/>
                  </p:cNvSpPr>
                  <p:nvPr/>
                </p:nvSpPr>
                <p:spPr bwMode="auto">
                  <a:xfrm>
                    <a:off x="1745" y="14427"/>
                    <a:ext cx="52" cy="51"/>
                  </a:xfrm>
                  <a:custGeom>
                    <a:avLst/>
                    <a:gdLst>
                      <a:gd name="T0" fmla="*/ 0 w 52"/>
                      <a:gd name="T1" fmla="*/ 51 h 51"/>
                      <a:gd name="T2" fmla="*/ 0 w 52"/>
                      <a:gd name="T3" fmla="*/ 0 h 51"/>
                      <a:gd name="T4" fmla="*/ 52 w 5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5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39" name="Rectangle 2680"/>
                  <p:cNvSpPr>
                    <a:spLocks noChangeArrowheads="1"/>
                  </p:cNvSpPr>
                  <p:nvPr/>
                </p:nvSpPr>
                <p:spPr bwMode="auto">
                  <a:xfrm>
                    <a:off x="1938" y="14486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859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40" name="Freeform 2681"/>
                  <p:cNvSpPr>
                    <a:spLocks/>
                  </p:cNvSpPr>
                  <p:nvPr/>
                </p:nvSpPr>
                <p:spPr bwMode="auto">
                  <a:xfrm>
                    <a:off x="1745" y="14484"/>
                    <a:ext cx="190" cy="51"/>
                  </a:xfrm>
                  <a:custGeom>
                    <a:avLst/>
                    <a:gdLst>
                      <a:gd name="T0" fmla="*/ 0 w 190"/>
                      <a:gd name="T1" fmla="*/ 0 h 51"/>
                      <a:gd name="T2" fmla="*/ 0 w 190"/>
                      <a:gd name="T3" fmla="*/ 51 h 51"/>
                      <a:gd name="T4" fmla="*/ 190 w 19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9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41" name="Freeform 2682"/>
                  <p:cNvSpPr>
                    <a:spLocks/>
                  </p:cNvSpPr>
                  <p:nvPr/>
                </p:nvSpPr>
                <p:spPr bwMode="auto">
                  <a:xfrm>
                    <a:off x="1695" y="14481"/>
                    <a:ext cx="50" cy="105"/>
                  </a:xfrm>
                  <a:custGeom>
                    <a:avLst/>
                    <a:gdLst>
                      <a:gd name="T0" fmla="*/ 0 w 50"/>
                      <a:gd name="T1" fmla="*/ 105 h 105"/>
                      <a:gd name="T2" fmla="*/ 0 w 50"/>
                      <a:gd name="T3" fmla="*/ 0 h 105"/>
                      <a:gd name="T4" fmla="*/ 50 w 50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0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5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42" name="Rectangle 2683"/>
                  <p:cNvSpPr>
                    <a:spLocks noChangeArrowheads="1"/>
                  </p:cNvSpPr>
                  <p:nvPr/>
                </p:nvSpPr>
                <p:spPr bwMode="auto">
                  <a:xfrm>
                    <a:off x="2076" y="145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3336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43" name="Freeform 2684"/>
                  <p:cNvSpPr>
                    <a:spLocks/>
                  </p:cNvSpPr>
                  <p:nvPr/>
                </p:nvSpPr>
                <p:spPr bwMode="auto">
                  <a:xfrm>
                    <a:off x="1709" y="14643"/>
                    <a:ext cx="364" cy="51"/>
                  </a:xfrm>
                  <a:custGeom>
                    <a:avLst/>
                    <a:gdLst>
                      <a:gd name="T0" fmla="*/ 0 w 364"/>
                      <a:gd name="T1" fmla="*/ 51 h 51"/>
                      <a:gd name="T2" fmla="*/ 0 w 364"/>
                      <a:gd name="T3" fmla="*/ 0 h 51"/>
                      <a:gd name="T4" fmla="*/ 364 w 364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4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36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44" name="Rectangle 2685"/>
                  <p:cNvSpPr>
                    <a:spLocks noChangeArrowheads="1"/>
                  </p:cNvSpPr>
                  <p:nvPr/>
                </p:nvSpPr>
                <p:spPr bwMode="auto">
                  <a:xfrm>
                    <a:off x="1842" y="147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5469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45" name="Freeform 2686"/>
                  <p:cNvSpPr>
                    <a:spLocks/>
                  </p:cNvSpPr>
                  <p:nvPr/>
                </p:nvSpPr>
                <p:spPr bwMode="auto">
                  <a:xfrm>
                    <a:off x="1709" y="14700"/>
                    <a:ext cx="130" cy="51"/>
                  </a:xfrm>
                  <a:custGeom>
                    <a:avLst/>
                    <a:gdLst>
                      <a:gd name="T0" fmla="*/ 0 w 130"/>
                      <a:gd name="T1" fmla="*/ 0 h 51"/>
                      <a:gd name="T2" fmla="*/ 0 w 130"/>
                      <a:gd name="T3" fmla="*/ 51 h 51"/>
                      <a:gd name="T4" fmla="*/ 130 w 13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3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46" name="Freeform 2687"/>
                  <p:cNvSpPr>
                    <a:spLocks/>
                  </p:cNvSpPr>
                  <p:nvPr/>
                </p:nvSpPr>
                <p:spPr bwMode="auto">
                  <a:xfrm>
                    <a:off x="1695" y="14592"/>
                    <a:ext cx="14" cy="105"/>
                  </a:xfrm>
                  <a:custGeom>
                    <a:avLst/>
                    <a:gdLst>
                      <a:gd name="T0" fmla="*/ 0 w 14"/>
                      <a:gd name="T1" fmla="*/ 0 h 105"/>
                      <a:gd name="T2" fmla="*/ 0 w 14"/>
                      <a:gd name="T3" fmla="*/ 105 h 105"/>
                      <a:gd name="T4" fmla="*/ 14 w 14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14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47" name="Freeform 2688"/>
                  <p:cNvSpPr>
                    <a:spLocks/>
                  </p:cNvSpPr>
                  <p:nvPr/>
                </p:nvSpPr>
                <p:spPr bwMode="auto">
                  <a:xfrm>
                    <a:off x="1617" y="14589"/>
                    <a:ext cx="78" cy="159"/>
                  </a:xfrm>
                  <a:custGeom>
                    <a:avLst/>
                    <a:gdLst>
                      <a:gd name="T0" fmla="*/ 0 w 78"/>
                      <a:gd name="T1" fmla="*/ 159 h 159"/>
                      <a:gd name="T2" fmla="*/ 0 w 78"/>
                      <a:gd name="T3" fmla="*/ 0 h 159"/>
                      <a:gd name="T4" fmla="*/ 78 w 78"/>
                      <a:gd name="T5" fmla="*/ 0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8" h="159">
                        <a:moveTo>
                          <a:pt x="0" y="159"/>
                        </a:moveTo>
                        <a:lnTo>
                          <a:pt x="0" y="0"/>
                        </a:lnTo>
                        <a:lnTo>
                          <a:pt x="7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48" name="Rectangle 2689"/>
                  <p:cNvSpPr>
                    <a:spLocks noChangeArrowheads="1"/>
                  </p:cNvSpPr>
                  <p:nvPr/>
                </p:nvSpPr>
                <p:spPr bwMode="auto">
                  <a:xfrm>
                    <a:off x="1784" y="148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4000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49" name="Freeform 2690"/>
                  <p:cNvSpPr>
                    <a:spLocks/>
                  </p:cNvSpPr>
                  <p:nvPr/>
                </p:nvSpPr>
                <p:spPr bwMode="auto">
                  <a:xfrm>
                    <a:off x="1679" y="14859"/>
                    <a:ext cx="102" cy="51"/>
                  </a:xfrm>
                  <a:custGeom>
                    <a:avLst/>
                    <a:gdLst>
                      <a:gd name="T0" fmla="*/ 0 w 102"/>
                      <a:gd name="T1" fmla="*/ 51 h 51"/>
                      <a:gd name="T2" fmla="*/ 0 w 102"/>
                      <a:gd name="T3" fmla="*/ 0 h 51"/>
                      <a:gd name="T4" fmla="*/ 102 w 10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0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50" name="Rectangle 2691"/>
                  <p:cNvSpPr>
                    <a:spLocks noChangeArrowheads="1"/>
                  </p:cNvSpPr>
                  <p:nvPr/>
                </p:nvSpPr>
                <p:spPr bwMode="auto">
                  <a:xfrm>
                    <a:off x="1701" y="14918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114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51" name="Freeform 2692"/>
                  <p:cNvSpPr>
                    <a:spLocks/>
                  </p:cNvSpPr>
                  <p:nvPr/>
                </p:nvSpPr>
                <p:spPr bwMode="auto">
                  <a:xfrm>
                    <a:off x="1679" y="14916"/>
                    <a:ext cx="19" cy="51"/>
                  </a:xfrm>
                  <a:custGeom>
                    <a:avLst/>
                    <a:gdLst>
                      <a:gd name="T0" fmla="*/ 0 w 19"/>
                      <a:gd name="T1" fmla="*/ 0 h 51"/>
                      <a:gd name="T2" fmla="*/ 0 w 19"/>
                      <a:gd name="T3" fmla="*/ 51 h 51"/>
                      <a:gd name="T4" fmla="*/ 19 w 1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52" name="Freeform 2693"/>
                  <p:cNvSpPr>
                    <a:spLocks/>
                  </p:cNvSpPr>
                  <p:nvPr/>
                </p:nvSpPr>
                <p:spPr bwMode="auto">
                  <a:xfrm>
                    <a:off x="1617" y="14754"/>
                    <a:ext cx="62" cy="159"/>
                  </a:xfrm>
                  <a:custGeom>
                    <a:avLst/>
                    <a:gdLst>
                      <a:gd name="T0" fmla="*/ 0 w 62"/>
                      <a:gd name="T1" fmla="*/ 0 h 159"/>
                      <a:gd name="T2" fmla="*/ 0 w 62"/>
                      <a:gd name="T3" fmla="*/ 159 h 159"/>
                      <a:gd name="T4" fmla="*/ 62 w 62"/>
                      <a:gd name="T5" fmla="*/ 159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2" h="159">
                        <a:moveTo>
                          <a:pt x="0" y="0"/>
                        </a:moveTo>
                        <a:lnTo>
                          <a:pt x="0" y="159"/>
                        </a:lnTo>
                        <a:lnTo>
                          <a:pt x="62" y="15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53" name="Freeform 2694"/>
                  <p:cNvSpPr>
                    <a:spLocks/>
                  </p:cNvSpPr>
                  <p:nvPr/>
                </p:nvSpPr>
                <p:spPr bwMode="auto">
                  <a:xfrm>
                    <a:off x="1547" y="14751"/>
                    <a:ext cx="70" cy="343"/>
                  </a:xfrm>
                  <a:custGeom>
                    <a:avLst/>
                    <a:gdLst>
                      <a:gd name="T0" fmla="*/ 0 w 70"/>
                      <a:gd name="T1" fmla="*/ 343 h 343"/>
                      <a:gd name="T2" fmla="*/ 0 w 70"/>
                      <a:gd name="T3" fmla="*/ 0 h 343"/>
                      <a:gd name="T4" fmla="*/ 70 w 70"/>
                      <a:gd name="T5" fmla="*/ 0 h 3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0" h="343">
                        <a:moveTo>
                          <a:pt x="0" y="343"/>
                        </a:moveTo>
                        <a:lnTo>
                          <a:pt x="0" y="0"/>
                        </a:lnTo>
                        <a:lnTo>
                          <a:pt x="7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54" name="Rectangle 2695"/>
                  <p:cNvSpPr>
                    <a:spLocks noChangeArrowheads="1"/>
                  </p:cNvSpPr>
                  <p:nvPr/>
                </p:nvSpPr>
                <p:spPr bwMode="auto">
                  <a:xfrm>
                    <a:off x="1721" y="150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4222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55" name="Freeform 2696"/>
                  <p:cNvSpPr>
                    <a:spLocks/>
                  </p:cNvSpPr>
                  <p:nvPr/>
                </p:nvSpPr>
                <p:spPr bwMode="auto">
                  <a:xfrm>
                    <a:off x="1718" y="15075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56" name="Rectangle 2697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151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5230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57" name="Freeform 2698"/>
                  <p:cNvSpPr>
                    <a:spLocks/>
                  </p:cNvSpPr>
                  <p:nvPr/>
                </p:nvSpPr>
                <p:spPr bwMode="auto">
                  <a:xfrm>
                    <a:off x="1718" y="15132"/>
                    <a:ext cx="127" cy="51"/>
                  </a:xfrm>
                  <a:custGeom>
                    <a:avLst/>
                    <a:gdLst>
                      <a:gd name="T0" fmla="*/ 0 w 127"/>
                      <a:gd name="T1" fmla="*/ 0 h 51"/>
                      <a:gd name="T2" fmla="*/ 0 w 127"/>
                      <a:gd name="T3" fmla="*/ 51 h 51"/>
                      <a:gd name="T4" fmla="*/ 127 w 12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2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58" name="Freeform 2699"/>
                  <p:cNvSpPr>
                    <a:spLocks/>
                  </p:cNvSpPr>
                  <p:nvPr/>
                </p:nvSpPr>
                <p:spPr bwMode="auto">
                  <a:xfrm>
                    <a:off x="1694" y="15129"/>
                    <a:ext cx="24" cy="78"/>
                  </a:xfrm>
                  <a:custGeom>
                    <a:avLst/>
                    <a:gdLst>
                      <a:gd name="T0" fmla="*/ 0 w 24"/>
                      <a:gd name="T1" fmla="*/ 78 h 78"/>
                      <a:gd name="T2" fmla="*/ 0 w 24"/>
                      <a:gd name="T3" fmla="*/ 0 h 78"/>
                      <a:gd name="T4" fmla="*/ 24 w 24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59" name="Rectangle 2700"/>
                  <p:cNvSpPr>
                    <a:spLocks noChangeArrowheads="1"/>
                  </p:cNvSpPr>
                  <p:nvPr/>
                </p:nvSpPr>
                <p:spPr bwMode="auto">
                  <a:xfrm>
                    <a:off x="1794" y="152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5873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60" name="Freeform 2701"/>
                  <p:cNvSpPr>
                    <a:spLocks/>
                  </p:cNvSpPr>
                  <p:nvPr/>
                </p:nvSpPr>
                <p:spPr bwMode="auto">
                  <a:xfrm>
                    <a:off x="1694" y="15213"/>
                    <a:ext cx="97" cy="78"/>
                  </a:xfrm>
                  <a:custGeom>
                    <a:avLst/>
                    <a:gdLst>
                      <a:gd name="T0" fmla="*/ 0 w 97"/>
                      <a:gd name="T1" fmla="*/ 0 h 78"/>
                      <a:gd name="T2" fmla="*/ 0 w 97"/>
                      <a:gd name="T3" fmla="*/ 78 h 78"/>
                      <a:gd name="T4" fmla="*/ 97 w 97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7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97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61" name="Freeform 2702"/>
                  <p:cNvSpPr>
                    <a:spLocks/>
                  </p:cNvSpPr>
                  <p:nvPr/>
                </p:nvSpPr>
                <p:spPr bwMode="auto">
                  <a:xfrm>
                    <a:off x="1634" y="15210"/>
                    <a:ext cx="60" cy="231"/>
                  </a:xfrm>
                  <a:custGeom>
                    <a:avLst/>
                    <a:gdLst>
                      <a:gd name="T0" fmla="*/ 0 w 60"/>
                      <a:gd name="T1" fmla="*/ 231 h 231"/>
                      <a:gd name="T2" fmla="*/ 0 w 60"/>
                      <a:gd name="T3" fmla="*/ 0 h 231"/>
                      <a:gd name="T4" fmla="*/ 60 w 60"/>
                      <a:gd name="T5" fmla="*/ 0 h 2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231">
                        <a:moveTo>
                          <a:pt x="0" y="231"/>
                        </a:moveTo>
                        <a:lnTo>
                          <a:pt x="0" y="0"/>
                        </a:lnTo>
                        <a:lnTo>
                          <a:pt x="6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62" name="Rectangle 2703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153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2273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63" name="Freeform 2704"/>
                  <p:cNvSpPr>
                    <a:spLocks/>
                  </p:cNvSpPr>
                  <p:nvPr/>
                </p:nvSpPr>
                <p:spPr bwMode="auto">
                  <a:xfrm>
                    <a:off x="1763" y="15399"/>
                    <a:ext cx="100" cy="51"/>
                  </a:xfrm>
                  <a:custGeom>
                    <a:avLst/>
                    <a:gdLst>
                      <a:gd name="T0" fmla="*/ 0 w 100"/>
                      <a:gd name="T1" fmla="*/ 51 h 51"/>
                      <a:gd name="T2" fmla="*/ 0 w 100"/>
                      <a:gd name="T3" fmla="*/ 0 h 51"/>
                      <a:gd name="T4" fmla="*/ 100 w 100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0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64" name="Rectangle 2705"/>
                  <p:cNvSpPr>
                    <a:spLocks noChangeArrowheads="1"/>
                  </p:cNvSpPr>
                  <p:nvPr/>
                </p:nvSpPr>
                <p:spPr bwMode="auto">
                  <a:xfrm>
                    <a:off x="1908" y="154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3850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65" name="Freeform 2706"/>
                  <p:cNvSpPr>
                    <a:spLocks/>
                  </p:cNvSpPr>
                  <p:nvPr/>
                </p:nvSpPr>
                <p:spPr bwMode="auto">
                  <a:xfrm>
                    <a:off x="1763" y="15456"/>
                    <a:ext cx="142" cy="51"/>
                  </a:xfrm>
                  <a:custGeom>
                    <a:avLst/>
                    <a:gdLst>
                      <a:gd name="T0" fmla="*/ 0 w 142"/>
                      <a:gd name="T1" fmla="*/ 0 h 51"/>
                      <a:gd name="T2" fmla="*/ 0 w 142"/>
                      <a:gd name="T3" fmla="*/ 51 h 51"/>
                      <a:gd name="T4" fmla="*/ 142 w 14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4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66" name="Freeform 2707"/>
                  <p:cNvSpPr>
                    <a:spLocks/>
                  </p:cNvSpPr>
                  <p:nvPr/>
                </p:nvSpPr>
                <p:spPr bwMode="auto">
                  <a:xfrm>
                    <a:off x="1670" y="15453"/>
                    <a:ext cx="93" cy="78"/>
                  </a:xfrm>
                  <a:custGeom>
                    <a:avLst/>
                    <a:gdLst>
                      <a:gd name="T0" fmla="*/ 0 w 93"/>
                      <a:gd name="T1" fmla="*/ 78 h 78"/>
                      <a:gd name="T2" fmla="*/ 0 w 93"/>
                      <a:gd name="T3" fmla="*/ 0 h 78"/>
                      <a:gd name="T4" fmla="*/ 93 w 93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3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9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67" name="Rectangle 2708"/>
                  <p:cNvSpPr>
                    <a:spLocks noChangeArrowheads="1"/>
                  </p:cNvSpPr>
                  <p:nvPr/>
                </p:nvSpPr>
                <p:spPr bwMode="auto">
                  <a:xfrm>
                    <a:off x="1829" y="155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4500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68" name="Freeform 2709"/>
                  <p:cNvSpPr>
                    <a:spLocks/>
                  </p:cNvSpPr>
                  <p:nvPr/>
                </p:nvSpPr>
                <p:spPr bwMode="auto">
                  <a:xfrm>
                    <a:off x="1670" y="15537"/>
                    <a:ext cx="156" cy="78"/>
                  </a:xfrm>
                  <a:custGeom>
                    <a:avLst/>
                    <a:gdLst>
                      <a:gd name="T0" fmla="*/ 0 w 156"/>
                      <a:gd name="T1" fmla="*/ 0 h 78"/>
                      <a:gd name="T2" fmla="*/ 0 w 156"/>
                      <a:gd name="T3" fmla="*/ 78 h 78"/>
                      <a:gd name="T4" fmla="*/ 156 w 156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6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56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69" name="Freeform 2710"/>
                  <p:cNvSpPr>
                    <a:spLocks/>
                  </p:cNvSpPr>
                  <p:nvPr/>
                </p:nvSpPr>
                <p:spPr bwMode="auto">
                  <a:xfrm>
                    <a:off x="1643" y="15534"/>
                    <a:ext cx="27" cy="141"/>
                  </a:xfrm>
                  <a:custGeom>
                    <a:avLst/>
                    <a:gdLst>
                      <a:gd name="T0" fmla="*/ 0 w 27"/>
                      <a:gd name="T1" fmla="*/ 141 h 141"/>
                      <a:gd name="T2" fmla="*/ 0 w 27"/>
                      <a:gd name="T3" fmla="*/ 0 h 141"/>
                      <a:gd name="T4" fmla="*/ 27 w 27"/>
                      <a:gd name="T5" fmla="*/ 0 h 1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" h="141">
                        <a:moveTo>
                          <a:pt x="0" y="141"/>
                        </a:moveTo>
                        <a:lnTo>
                          <a:pt x="0" y="0"/>
                        </a:lnTo>
                        <a:lnTo>
                          <a:pt x="2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0" name="Rectangle 2711"/>
                  <p:cNvSpPr>
                    <a:spLocks noChangeArrowheads="1"/>
                  </p:cNvSpPr>
                  <p:nvPr/>
                </p:nvSpPr>
                <p:spPr bwMode="auto">
                  <a:xfrm>
                    <a:off x="2012" y="156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2298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71" name="Freeform 2712"/>
                  <p:cNvSpPr>
                    <a:spLocks/>
                  </p:cNvSpPr>
                  <p:nvPr/>
                </p:nvSpPr>
                <p:spPr bwMode="auto">
                  <a:xfrm>
                    <a:off x="1679" y="15723"/>
                    <a:ext cx="330" cy="97"/>
                  </a:xfrm>
                  <a:custGeom>
                    <a:avLst/>
                    <a:gdLst>
                      <a:gd name="T0" fmla="*/ 0 w 330"/>
                      <a:gd name="T1" fmla="*/ 97 h 97"/>
                      <a:gd name="T2" fmla="*/ 0 w 330"/>
                      <a:gd name="T3" fmla="*/ 0 h 97"/>
                      <a:gd name="T4" fmla="*/ 330 w 330"/>
                      <a:gd name="T5" fmla="*/ 0 h 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0" h="97">
                        <a:moveTo>
                          <a:pt x="0" y="97"/>
                        </a:moveTo>
                        <a:lnTo>
                          <a:pt x="0" y="0"/>
                        </a:lnTo>
                        <a:lnTo>
                          <a:pt x="33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2" name="Rectangle 2713"/>
                  <p:cNvSpPr>
                    <a:spLocks noChangeArrowheads="1"/>
                  </p:cNvSpPr>
                  <p:nvPr/>
                </p:nvSpPr>
                <p:spPr bwMode="auto">
                  <a:xfrm>
                    <a:off x="2037" y="15782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73" name="Freeform 2714"/>
                  <p:cNvSpPr>
                    <a:spLocks/>
                  </p:cNvSpPr>
                  <p:nvPr/>
                </p:nvSpPr>
                <p:spPr bwMode="auto">
                  <a:xfrm>
                    <a:off x="1727" y="15831"/>
                    <a:ext cx="307" cy="91"/>
                  </a:xfrm>
                  <a:custGeom>
                    <a:avLst/>
                    <a:gdLst>
                      <a:gd name="T0" fmla="*/ 0 w 307"/>
                      <a:gd name="T1" fmla="*/ 91 h 91"/>
                      <a:gd name="T2" fmla="*/ 0 w 307"/>
                      <a:gd name="T3" fmla="*/ 0 h 91"/>
                      <a:gd name="T4" fmla="*/ 307 w 307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7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30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4" name="Rectangle 2715"/>
                  <p:cNvSpPr>
                    <a:spLocks noChangeArrowheads="1"/>
                  </p:cNvSpPr>
                  <p:nvPr/>
                </p:nvSpPr>
                <p:spPr bwMode="auto">
                  <a:xfrm>
                    <a:off x="1880" y="15890"/>
                    <a:ext cx="1259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AHN51107 MD soil MDE elv 38h8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75" name="Freeform 2716"/>
                  <p:cNvSpPr>
                    <a:spLocks/>
                  </p:cNvSpPr>
                  <p:nvPr/>
                </p:nvSpPr>
                <p:spPr bwMode="auto">
                  <a:xfrm>
                    <a:off x="1793" y="15939"/>
                    <a:ext cx="84" cy="78"/>
                  </a:xfrm>
                  <a:custGeom>
                    <a:avLst/>
                    <a:gdLst>
                      <a:gd name="T0" fmla="*/ 0 w 84"/>
                      <a:gd name="T1" fmla="*/ 78 h 78"/>
                      <a:gd name="T2" fmla="*/ 0 w 84"/>
                      <a:gd name="T3" fmla="*/ 0 h 78"/>
                      <a:gd name="T4" fmla="*/ 84 w 84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4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8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6" name="Rectangle 2717"/>
                  <p:cNvSpPr>
                    <a:spLocks noChangeArrowheads="1"/>
                  </p:cNvSpPr>
                  <p:nvPr/>
                </p:nvSpPr>
                <p:spPr bwMode="auto">
                  <a:xfrm>
                    <a:off x="1833" y="159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4173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77" name="Freeform 2718"/>
                  <p:cNvSpPr>
                    <a:spLocks/>
                  </p:cNvSpPr>
                  <p:nvPr/>
                </p:nvSpPr>
                <p:spPr bwMode="auto">
                  <a:xfrm>
                    <a:off x="1830" y="16047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8" name="Rectangle 2719"/>
                  <p:cNvSpPr>
                    <a:spLocks noChangeArrowheads="1"/>
                  </p:cNvSpPr>
                  <p:nvPr/>
                </p:nvSpPr>
                <p:spPr bwMode="auto">
                  <a:xfrm>
                    <a:off x="1955" y="161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6787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79" name="Freeform 2720"/>
                  <p:cNvSpPr>
                    <a:spLocks/>
                  </p:cNvSpPr>
                  <p:nvPr/>
                </p:nvSpPr>
                <p:spPr bwMode="auto">
                  <a:xfrm>
                    <a:off x="1830" y="16104"/>
                    <a:ext cx="122" cy="51"/>
                  </a:xfrm>
                  <a:custGeom>
                    <a:avLst/>
                    <a:gdLst>
                      <a:gd name="T0" fmla="*/ 0 w 122"/>
                      <a:gd name="T1" fmla="*/ 0 h 51"/>
                      <a:gd name="T2" fmla="*/ 0 w 122"/>
                      <a:gd name="T3" fmla="*/ 51 h 51"/>
                      <a:gd name="T4" fmla="*/ 122 w 12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2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80" name="Freeform 2721"/>
                  <p:cNvSpPr>
                    <a:spLocks/>
                  </p:cNvSpPr>
                  <p:nvPr/>
                </p:nvSpPr>
                <p:spPr bwMode="auto">
                  <a:xfrm>
                    <a:off x="1793" y="16023"/>
                    <a:ext cx="37" cy="78"/>
                  </a:xfrm>
                  <a:custGeom>
                    <a:avLst/>
                    <a:gdLst>
                      <a:gd name="T0" fmla="*/ 0 w 37"/>
                      <a:gd name="T1" fmla="*/ 0 h 78"/>
                      <a:gd name="T2" fmla="*/ 0 w 37"/>
                      <a:gd name="T3" fmla="*/ 78 h 78"/>
                      <a:gd name="T4" fmla="*/ 37 w 37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7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7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81" name="Freeform 2722"/>
                  <p:cNvSpPr>
                    <a:spLocks/>
                  </p:cNvSpPr>
                  <p:nvPr/>
                </p:nvSpPr>
                <p:spPr bwMode="auto">
                  <a:xfrm>
                    <a:off x="1727" y="15928"/>
                    <a:ext cx="66" cy="92"/>
                  </a:xfrm>
                  <a:custGeom>
                    <a:avLst/>
                    <a:gdLst>
                      <a:gd name="T0" fmla="*/ 0 w 66"/>
                      <a:gd name="T1" fmla="*/ 0 h 92"/>
                      <a:gd name="T2" fmla="*/ 0 w 66"/>
                      <a:gd name="T3" fmla="*/ 92 h 92"/>
                      <a:gd name="T4" fmla="*/ 66 w 66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6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66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82" name="Freeform 2723"/>
                  <p:cNvSpPr>
                    <a:spLocks/>
                  </p:cNvSpPr>
                  <p:nvPr/>
                </p:nvSpPr>
                <p:spPr bwMode="auto">
                  <a:xfrm>
                    <a:off x="1679" y="15826"/>
                    <a:ext cx="48" cy="99"/>
                  </a:xfrm>
                  <a:custGeom>
                    <a:avLst/>
                    <a:gdLst>
                      <a:gd name="T0" fmla="*/ 0 w 48"/>
                      <a:gd name="T1" fmla="*/ 0 h 99"/>
                      <a:gd name="T2" fmla="*/ 0 w 48"/>
                      <a:gd name="T3" fmla="*/ 99 h 99"/>
                      <a:gd name="T4" fmla="*/ 48 w 48"/>
                      <a:gd name="T5" fmla="*/ 99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99">
                        <a:moveTo>
                          <a:pt x="0" y="0"/>
                        </a:moveTo>
                        <a:lnTo>
                          <a:pt x="0" y="99"/>
                        </a:lnTo>
                        <a:lnTo>
                          <a:pt x="48" y="9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83" name="Freeform 2724"/>
                  <p:cNvSpPr>
                    <a:spLocks/>
                  </p:cNvSpPr>
                  <p:nvPr/>
                </p:nvSpPr>
                <p:spPr bwMode="auto">
                  <a:xfrm>
                    <a:off x="1643" y="15681"/>
                    <a:ext cx="36" cy="142"/>
                  </a:xfrm>
                  <a:custGeom>
                    <a:avLst/>
                    <a:gdLst>
                      <a:gd name="T0" fmla="*/ 0 w 36"/>
                      <a:gd name="T1" fmla="*/ 0 h 142"/>
                      <a:gd name="T2" fmla="*/ 0 w 36"/>
                      <a:gd name="T3" fmla="*/ 142 h 142"/>
                      <a:gd name="T4" fmla="*/ 36 w 36"/>
                      <a:gd name="T5" fmla="*/ 142 h 1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142">
                        <a:moveTo>
                          <a:pt x="0" y="0"/>
                        </a:moveTo>
                        <a:lnTo>
                          <a:pt x="0" y="142"/>
                        </a:lnTo>
                        <a:lnTo>
                          <a:pt x="36" y="14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84" name="Freeform 2725"/>
                  <p:cNvSpPr>
                    <a:spLocks/>
                  </p:cNvSpPr>
                  <p:nvPr/>
                </p:nvSpPr>
                <p:spPr bwMode="auto">
                  <a:xfrm>
                    <a:off x="1634" y="15447"/>
                    <a:ext cx="9" cy="231"/>
                  </a:xfrm>
                  <a:custGeom>
                    <a:avLst/>
                    <a:gdLst>
                      <a:gd name="T0" fmla="*/ 0 w 9"/>
                      <a:gd name="T1" fmla="*/ 0 h 231"/>
                      <a:gd name="T2" fmla="*/ 0 w 9"/>
                      <a:gd name="T3" fmla="*/ 231 h 231"/>
                      <a:gd name="T4" fmla="*/ 9 w 9"/>
                      <a:gd name="T5" fmla="*/ 231 h 2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" h="231">
                        <a:moveTo>
                          <a:pt x="0" y="0"/>
                        </a:moveTo>
                        <a:lnTo>
                          <a:pt x="0" y="231"/>
                        </a:lnTo>
                        <a:lnTo>
                          <a:pt x="9" y="23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85" name="Freeform 2726"/>
                  <p:cNvSpPr>
                    <a:spLocks/>
                  </p:cNvSpPr>
                  <p:nvPr/>
                </p:nvSpPr>
                <p:spPr bwMode="auto">
                  <a:xfrm>
                    <a:off x="1547" y="15100"/>
                    <a:ext cx="87" cy="344"/>
                  </a:xfrm>
                  <a:custGeom>
                    <a:avLst/>
                    <a:gdLst>
                      <a:gd name="T0" fmla="*/ 0 w 87"/>
                      <a:gd name="T1" fmla="*/ 0 h 344"/>
                      <a:gd name="T2" fmla="*/ 0 w 87"/>
                      <a:gd name="T3" fmla="*/ 344 h 344"/>
                      <a:gd name="T4" fmla="*/ 87 w 87"/>
                      <a:gd name="T5" fmla="*/ 344 h 3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7" h="344">
                        <a:moveTo>
                          <a:pt x="0" y="0"/>
                        </a:moveTo>
                        <a:lnTo>
                          <a:pt x="0" y="344"/>
                        </a:lnTo>
                        <a:lnTo>
                          <a:pt x="87" y="34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86" name="Freeform 2727"/>
                  <p:cNvSpPr>
                    <a:spLocks/>
                  </p:cNvSpPr>
                  <p:nvPr/>
                </p:nvSpPr>
                <p:spPr bwMode="auto">
                  <a:xfrm>
                    <a:off x="1506" y="14683"/>
                    <a:ext cx="41" cy="414"/>
                  </a:xfrm>
                  <a:custGeom>
                    <a:avLst/>
                    <a:gdLst>
                      <a:gd name="T0" fmla="*/ 0 w 41"/>
                      <a:gd name="T1" fmla="*/ 0 h 414"/>
                      <a:gd name="T2" fmla="*/ 0 w 41"/>
                      <a:gd name="T3" fmla="*/ 414 h 414"/>
                      <a:gd name="T4" fmla="*/ 41 w 41"/>
                      <a:gd name="T5" fmla="*/ 414 h 4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414">
                        <a:moveTo>
                          <a:pt x="0" y="0"/>
                        </a:moveTo>
                        <a:lnTo>
                          <a:pt x="0" y="414"/>
                        </a:lnTo>
                        <a:lnTo>
                          <a:pt x="41" y="41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87" name="Freeform 2728"/>
                  <p:cNvSpPr>
                    <a:spLocks/>
                  </p:cNvSpPr>
                  <p:nvPr/>
                </p:nvSpPr>
                <p:spPr bwMode="auto">
                  <a:xfrm>
                    <a:off x="1430" y="14394"/>
                    <a:ext cx="76" cy="286"/>
                  </a:xfrm>
                  <a:custGeom>
                    <a:avLst/>
                    <a:gdLst>
                      <a:gd name="T0" fmla="*/ 0 w 76"/>
                      <a:gd name="T1" fmla="*/ 0 h 286"/>
                      <a:gd name="T2" fmla="*/ 0 w 76"/>
                      <a:gd name="T3" fmla="*/ 286 h 286"/>
                      <a:gd name="T4" fmla="*/ 76 w 76"/>
                      <a:gd name="T5" fmla="*/ 286 h 2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286">
                        <a:moveTo>
                          <a:pt x="0" y="0"/>
                        </a:moveTo>
                        <a:lnTo>
                          <a:pt x="0" y="286"/>
                        </a:lnTo>
                        <a:lnTo>
                          <a:pt x="76" y="28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88" name="Freeform 2729"/>
                  <p:cNvSpPr>
                    <a:spLocks/>
                  </p:cNvSpPr>
                  <p:nvPr/>
                </p:nvSpPr>
                <p:spPr bwMode="auto">
                  <a:xfrm>
                    <a:off x="1419" y="14148"/>
                    <a:ext cx="11" cy="243"/>
                  </a:xfrm>
                  <a:custGeom>
                    <a:avLst/>
                    <a:gdLst>
                      <a:gd name="T0" fmla="*/ 0 w 11"/>
                      <a:gd name="T1" fmla="*/ 0 h 243"/>
                      <a:gd name="T2" fmla="*/ 0 w 11"/>
                      <a:gd name="T3" fmla="*/ 243 h 243"/>
                      <a:gd name="T4" fmla="*/ 11 w 11"/>
                      <a:gd name="T5" fmla="*/ 243 h 2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" h="243">
                        <a:moveTo>
                          <a:pt x="0" y="0"/>
                        </a:moveTo>
                        <a:lnTo>
                          <a:pt x="0" y="243"/>
                        </a:lnTo>
                        <a:lnTo>
                          <a:pt x="11" y="24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89" name="Freeform 2730"/>
                  <p:cNvSpPr>
                    <a:spLocks/>
                  </p:cNvSpPr>
                  <p:nvPr/>
                </p:nvSpPr>
                <p:spPr bwMode="auto">
                  <a:xfrm>
                    <a:off x="1392" y="13759"/>
                    <a:ext cx="27" cy="386"/>
                  </a:xfrm>
                  <a:custGeom>
                    <a:avLst/>
                    <a:gdLst>
                      <a:gd name="T0" fmla="*/ 0 w 27"/>
                      <a:gd name="T1" fmla="*/ 0 h 386"/>
                      <a:gd name="T2" fmla="*/ 0 w 27"/>
                      <a:gd name="T3" fmla="*/ 386 h 386"/>
                      <a:gd name="T4" fmla="*/ 27 w 27"/>
                      <a:gd name="T5" fmla="*/ 386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" h="386">
                        <a:moveTo>
                          <a:pt x="0" y="0"/>
                        </a:moveTo>
                        <a:lnTo>
                          <a:pt x="0" y="386"/>
                        </a:lnTo>
                        <a:lnTo>
                          <a:pt x="27" y="38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90" name="Freeform 2731"/>
                  <p:cNvSpPr>
                    <a:spLocks/>
                  </p:cNvSpPr>
                  <p:nvPr/>
                </p:nvSpPr>
                <p:spPr bwMode="auto">
                  <a:xfrm>
                    <a:off x="1344" y="11581"/>
                    <a:ext cx="48" cy="2175"/>
                  </a:xfrm>
                  <a:custGeom>
                    <a:avLst/>
                    <a:gdLst>
                      <a:gd name="T0" fmla="*/ 0 w 48"/>
                      <a:gd name="T1" fmla="*/ 0 h 2175"/>
                      <a:gd name="T2" fmla="*/ 0 w 48"/>
                      <a:gd name="T3" fmla="*/ 2175 h 2175"/>
                      <a:gd name="T4" fmla="*/ 48 w 48"/>
                      <a:gd name="T5" fmla="*/ 2175 h 21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2175">
                        <a:moveTo>
                          <a:pt x="0" y="0"/>
                        </a:moveTo>
                        <a:lnTo>
                          <a:pt x="0" y="2175"/>
                        </a:lnTo>
                        <a:lnTo>
                          <a:pt x="48" y="217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91" name="Freeform 2732"/>
                  <p:cNvSpPr>
                    <a:spLocks/>
                  </p:cNvSpPr>
                  <p:nvPr/>
                </p:nvSpPr>
                <p:spPr bwMode="auto">
                  <a:xfrm>
                    <a:off x="1322" y="11578"/>
                    <a:ext cx="22" cy="12291"/>
                  </a:xfrm>
                  <a:custGeom>
                    <a:avLst/>
                    <a:gdLst>
                      <a:gd name="T0" fmla="*/ 0 w 22"/>
                      <a:gd name="T1" fmla="*/ 12291 h 12291"/>
                      <a:gd name="T2" fmla="*/ 0 w 22"/>
                      <a:gd name="T3" fmla="*/ 0 h 12291"/>
                      <a:gd name="T4" fmla="*/ 22 w 22"/>
                      <a:gd name="T5" fmla="*/ 0 h 122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" h="12291">
                        <a:moveTo>
                          <a:pt x="0" y="12291"/>
                        </a:moveTo>
                        <a:lnTo>
                          <a:pt x="0" y="0"/>
                        </a:lnTo>
                        <a:lnTo>
                          <a:pt x="2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92" name="Rectangle 2733"/>
                  <p:cNvSpPr>
                    <a:spLocks noChangeArrowheads="1"/>
                  </p:cNvSpPr>
                  <p:nvPr/>
                </p:nvSpPr>
                <p:spPr bwMode="auto">
                  <a:xfrm>
                    <a:off x="1907" y="162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3240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93" name="Freeform 2734"/>
                  <p:cNvSpPr>
                    <a:spLocks/>
                  </p:cNvSpPr>
                  <p:nvPr/>
                </p:nvSpPr>
                <p:spPr bwMode="auto">
                  <a:xfrm>
                    <a:off x="1776" y="16263"/>
                    <a:ext cx="128" cy="51"/>
                  </a:xfrm>
                  <a:custGeom>
                    <a:avLst/>
                    <a:gdLst>
                      <a:gd name="T0" fmla="*/ 0 w 128"/>
                      <a:gd name="T1" fmla="*/ 51 h 51"/>
                      <a:gd name="T2" fmla="*/ 0 w 128"/>
                      <a:gd name="T3" fmla="*/ 0 h 51"/>
                      <a:gd name="T4" fmla="*/ 128 w 12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2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94" name="Rectangle 2735"/>
                  <p:cNvSpPr>
                    <a:spLocks noChangeArrowheads="1"/>
                  </p:cNvSpPr>
                  <p:nvPr/>
                </p:nvSpPr>
                <p:spPr bwMode="auto">
                  <a:xfrm>
                    <a:off x="1779" y="163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1906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95" name="Freeform 2736"/>
                  <p:cNvSpPr>
                    <a:spLocks/>
                  </p:cNvSpPr>
                  <p:nvPr/>
                </p:nvSpPr>
                <p:spPr bwMode="auto">
                  <a:xfrm>
                    <a:off x="1776" y="1632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96" name="Freeform 2737"/>
                  <p:cNvSpPr>
                    <a:spLocks/>
                  </p:cNvSpPr>
                  <p:nvPr/>
                </p:nvSpPr>
                <p:spPr bwMode="auto">
                  <a:xfrm>
                    <a:off x="1764" y="16317"/>
                    <a:ext cx="12" cy="78"/>
                  </a:xfrm>
                  <a:custGeom>
                    <a:avLst/>
                    <a:gdLst>
                      <a:gd name="T0" fmla="*/ 0 w 12"/>
                      <a:gd name="T1" fmla="*/ 78 h 78"/>
                      <a:gd name="T2" fmla="*/ 0 w 12"/>
                      <a:gd name="T3" fmla="*/ 0 h 78"/>
                      <a:gd name="T4" fmla="*/ 12 w 12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97" name="Rectangle 2738"/>
                  <p:cNvSpPr>
                    <a:spLocks noChangeArrowheads="1"/>
                  </p:cNvSpPr>
                  <p:nvPr/>
                </p:nvSpPr>
                <p:spPr bwMode="auto">
                  <a:xfrm>
                    <a:off x="1877" y="16430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897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198" name="Freeform 2739"/>
                  <p:cNvSpPr>
                    <a:spLocks/>
                  </p:cNvSpPr>
                  <p:nvPr/>
                </p:nvSpPr>
                <p:spPr bwMode="auto">
                  <a:xfrm>
                    <a:off x="1764" y="16401"/>
                    <a:ext cx="110" cy="78"/>
                  </a:xfrm>
                  <a:custGeom>
                    <a:avLst/>
                    <a:gdLst>
                      <a:gd name="T0" fmla="*/ 0 w 110"/>
                      <a:gd name="T1" fmla="*/ 0 h 78"/>
                      <a:gd name="T2" fmla="*/ 0 w 110"/>
                      <a:gd name="T3" fmla="*/ 78 h 78"/>
                      <a:gd name="T4" fmla="*/ 110 w 110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0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10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99" name="Freeform 2740"/>
                  <p:cNvSpPr>
                    <a:spLocks/>
                  </p:cNvSpPr>
                  <p:nvPr/>
                </p:nvSpPr>
                <p:spPr bwMode="auto">
                  <a:xfrm>
                    <a:off x="1694" y="16398"/>
                    <a:ext cx="70" cy="118"/>
                  </a:xfrm>
                  <a:custGeom>
                    <a:avLst/>
                    <a:gdLst>
                      <a:gd name="T0" fmla="*/ 0 w 70"/>
                      <a:gd name="T1" fmla="*/ 118 h 118"/>
                      <a:gd name="T2" fmla="*/ 0 w 70"/>
                      <a:gd name="T3" fmla="*/ 0 h 118"/>
                      <a:gd name="T4" fmla="*/ 70 w 70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0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7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00" name="Rectangle 2741"/>
                  <p:cNvSpPr>
                    <a:spLocks noChangeArrowheads="1"/>
                  </p:cNvSpPr>
                  <p:nvPr/>
                </p:nvSpPr>
                <p:spPr bwMode="auto">
                  <a:xfrm>
                    <a:off x="1748" y="165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5456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01" name="Freeform 2742"/>
                  <p:cNvSpPr>
                    <a:spLocks/>
                  </p:cNvSpPr>
                  <p:nvPr/>
                </p:nvSpPr>
                <p:spPr bwMode="auto">
                  <a:xfrm>
                    <a:off x="1745" y="16587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02" name="Rectangle 2743"/>
                  <p:cNvSpPr>
                    <a:spLocks noChangeArrowheads="1"/>
                  </p:cNvSpPr>
                  <p:nvPr/>
                </p:nvSpPr>
                <p:spPr bwMode="auto">
                  <a:xfrm>
                    <a:off x="1748" y="166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3321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03" name="Freeform 2744"/>
                  <p:cNvSpPr>
                    <a:spLocks/>
                  </p:cNvSpPr>
                  <p:nvPr/>
                </p:nvSpPr>
                <p:spPr bwMode="auto">
                  <a:xfrm>
                    <a:off x="1745" y="1664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04" name="Freeform 2745"/>
                  <p:cNvSpPr>
                    <a:spLocks/>
                  </p:cNvSpPr>
                  <p:nvPr/>
                </p:nvSpPr>
                <p:spPr bwMode="auto">
                  <a:xfrm>
                    <a:off x="1694" y="16522"/>
                    <a:ext cx="51" cy="119"/>
                  </a:xfrm>
                  <a:custGeom>
                    <a:avLst/>
                    <a:gdLst>
                      <a:gd name="T0" fmla="*/ 0 w 51"/>
                      <a:gd name="T1" fmla="*/ 0 h 119"/>
                      <a:gd name="T2" fmla="*/ 0 w 51"/>
                      <a:gd name="T3" fmla="*/ 119 h 119"/>
                      <a:gd name="T4" fmla="*/ 51 w 51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1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51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05" name="Freeform 2746"/>
                  <p:cNvSpPr>
                    <a:spLocks/>
                  </p:cNvSpPr>
                  <p:nvPr/>
                </p:nvSpPr>
                <p:spPr bwMode="auto">
                  <a:xfrm>
                    <a:off x="1679" y="16519"/>
                    <a:ext cx="15" cy="179"/>
                  </a:xfrm>
                  <a:custGeom>
                    <a:avLst/>
                    <a:gdLst>
                      <a:gd name="T0" fmla="*/ 0 w 15"/>
                      <a:gd name="T1" fmla="*/ 179 h 179"/>
                      <a:gd name="T2" fmla="*/ 0 w 15"/>
                      <a:gd name="T3" fmla="*/ 0 h 179"/>
                      <a:gd name="T4" fmla="*/ 15 w 15"/>
                      <a:gd name="T5" fmla="*/ 0 h 1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" h="179">
                        <a:moveTo>
                          <a:pt x="0" y="179"/>
                        </a:moveTo>
                        <a:lnTo>
                          <a:pt x="0" y="0"/>
                        </a:lnTo>
                        <a:lnTo>
                          <a:pt x="1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06" name="Rectangle 2747"/>
                  <p:cNvSpPr>
                    <a:spLocks noChangeArrowheads="1"/>
                  </p:cNvSpPr>
                  <p:nvPr/>
                </p:nvSpPr>
                <p:spPr bwMode="auto">
                  <a:xfrm>
                    <a:off x="1853" y="167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2805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07" name="Freeform 2748"/>
                  <p:cNvSpPr>
                    <a:spLocks/>
                  </p:cNvSpPr>
                  <p:nvPr/>
                </p:nvSpPr>
                <p:spPr bwMode="auto">
                  <a:xfrm>
                    <a:off x="1694" y="16803"/>
                    <a:ext cx="156" cy="78"/>
                  </a:xfrm>
                  <a:custGeom>
                    <a:avLst/>
                    <a:gdLst>
                      <a:gd name="T0" fmla="*/ 0 w 156"/>
                      <a:gd name="T1" fmla="*/ 78 h 78"/>
                      <a:gd name="T2" fmla="*/ 0 w 156"/>
                      <a:gd name="T3" fmla="*/ 0 h 78"/>
                      <a:gd name="T4" fmla="*/ 156 w 156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6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5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08" name="Rectangle 2749"/>
                  <p:cNvSpPr>
                    <a:spLocks noChangeArrowheads="1"/>
                  </p:cNvSpPr>
                  <p:nvPr/>
                </p:nvSpPr>
                <p:spPr bwMode="auto">
                  <a:xfrm>
                    <a:off x="1916" y="168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6371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09" name="Freeform 2750"/>
                  <p:cNvSpPr>
                    <a:spLocks/>
                  </p:cNvSpPr>
                  <p:nvPr/>
                </p:nvSpPr>
                <p:spPr bwMode="auto">
                  <a:xfrm>
                    <a:off x="1722" y="16911"/>
                    <a:ext cx="191" cy="51"/>
                  </a:xfrm>
                  <a:custGeom>
                    <a:avLst/>
                    <a:gdLst>
                      <a:gd name="T0" fmla="*/ 0 w 191"/>
                      <a:gd name="T1" fmla="*/ 51 h 51"/>
                      <a:gd name="T2" fmla="*/ 0 w 191"/>
                      <a:gd name="T3" fmla="*/ 0 h 51"/>
                      <a:gd name="T4" fmla="*/ 191 w 19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9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10" name="Rectangle 2751"/>
                  <p:cNvSpPr>
                    <a:spLocks noChangeArrowheads="1"/>
                  </p:cNvSpPr>
                  <p:nvPr/>
                </p:nvSpPr>
                <p:spPr bwMode="auto">
                  <a:xfrm>
                    <a:off x="1904" y="16970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935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11" name="Freeform 2752"/>
                  <p:cNvSpPr>
                    <a:spLocks/>
                  </p:cNvSpPr>
                  <p:nvPr/>
                </p:nvSpPr>
                <p:spPr bwMode="auto">
                  <a:xfrm>
                    <a:off x="1722" y="16968"/>
                    <a:ext cx="179" cy="51"/>
                  </a:xfrm>
                  <a:custGeom>
                    <a:avLst/>
                    <a:gdLst>
                      <a:gd name="T0" fmla="*/ 0 w 179"/>
                      <a:gd name="T1" fmla="*/ 0 h 51"/>
                      <a:gd name="T2" fmla="*/ 0 w 179"/>
                      <a:gd name="T3" fmla="*/ 51 h 51"/>
                      <a:gd name="T4" fmla="*/ 179 w 17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7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12" name="Freeform 2753"/>
                  <p:cNvSpPr>
                    <a:spLocks/>
                  </p:cNvSpPr>
                  <p:nvPr/>
                </p:nvSpPr>
                <p:spPr bwMode="auto">
                  <a:xfrm>
                    <a:off x="1694" y="16887"/>
                    <a:ext cx="28" cy="78"/>
                  </a:xfrm>
                  <a:custGeom>
                    <a:avLst/>
                    <a:gdLst>
                      <a:gd name="T0" fmla="*/ 0 w 28"/>
                      <a:gd name="T1" fmla="*/ 0 h 78"/>
                      <a:gd name="T2" fmla="*/ 0 w 28"/>
                      <a:gd name="T3" fmla="*/ 78 h 78"/>
                      <a:gd name="T4" fmla="*/ 28 w 28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8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8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13" name="Freeform 2754"/>
                  <p:cNvSpPr>
                    <a:spLocks/>
                  </p:cNvSpPr>
                  <p:nvPr/>
                </p:nvSpPr>
                <p:spPr bwMode="auto">
                  <a:xfrm>
                    <a:off x="1679" y="16704"/>
                    <a:ext cx="15" cy="180"/>
                  </a:xfrm>
                  <a:custGeom>
                    <a:avLst/>
                    <a:gdLst>
                      <a:gd name="T0" fmla="*/ 0 w 15"/>
                      <a:gd name="T1" fmla="*/ 0 h 180"/>
                      <a:gd name="T2" fmla="*/ 0 w 15"/>
                      <a:gd name="T3" fmla="*/ 180 h 180"/>
                      <a:gd name="T4" fmla="*/ 15 w 15"/>
                      <a:gd name="T5" fmla="*/ 180 h 1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" h="180">
                        <a:moveTo>
                          <a:pt x="0" y="0"/>
                        </a:moveTo>
                        <a:lnTo>
                          <a:pt x="0" y="180"/>
                        </a:lnTo>
                        <a:lnTo>
                          <a:pt x="15" y="18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14" name="Freeform 2755"/>
                  <p:cNvSpPr>
                    <a:spLocks/>
                  </p:cNvSpPr>
                  <p:nvPr/>
                </p:nvSpPr>
                <p:spPr bwMode="auto">
                  <a:xfrm>
                    <a:off x="1664" y="16701"/>
                    <a:ext cx="15" cy="280"/>
                  </a:xfrm>
                  <a:custGeom>
                    <a:avLst/>
                    <a:gdLst>
                      <a:gd name="T0" fmla="*/ 0 w 15"/>
                      <a:gd name="T1" fmla="*/ 280 h 280"/>
                      <a:gd name="T2" fmla="*/ 0 w 15"/>
                      <a:gd name="T3" fmla="*/ 0 h 280"/>
                      <a:gd name="T4" fmla="*/ 15 w 15"/>
                      <a:gd name="T5" fmla="*/ 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" h="280">
                        <a:moveTo>
                          <a:pt x="0" y="280"/>
                        </a:moveTo>
                        <a:lnTo>
                          <a:pt x="0" y="0"/>
                        </a:lnTo>
                        <a:lnTo>
                          <a:pt x="1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15" name="Rectangle 2756"/>
                  <p:cNvSpPr>
                    <a:spLocks noChangeArrowheads="1"/>
                  </p:cNvSpPr>
                  <p:nvPr/>
                </p:nvSpPr>
                <p:spPr bwMode="auto">
                  <a:xfrm>
                    <a:off x="2130" y="170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5625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16" name="Freeform 2757"/>
                  <p:cNvSpPr>
                    <a:spLocks/>
                  </p:cNvSpPr>
                  <p:nvPr/>
                </p:nvSpPr>
                <p:spPr bwMode="auto">
                  <a:xfrm>
                    <a:off x="1722" y="17127"/>
                    <a:ext cx="405" cy="138"/>
                  </a:xfrm>
                  <a:custGeom>
                    <a:avLst/>
                    <a:gdLst>
                      <a:gd name="T0" fmla="*/ 0 w 405"/>
                      <a:gd name="T1" fmla="*/ 138 h 138"/>
                      <a:gd name="T2" fmla="*/ 0 w 405"/>
                      <a:gd name="T3" fmla="*/ 0 h 138"/>
                      <a:gd name="T4" fmla="*/ 405 w 405"/>
                      <a:gd name="T5" fmla="*/ 0 h 1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05" h="138">
                        <a:moveTo>
                          <a:pt x="0" y="138"/>
                        </a:moveTo>
                        <a:lnTo>
                          <a:pt x="0" y="0"/>
                        </a:lnTo>
                        <a:lnTo>
                          <a:pt x="40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17" name="Rectangle 2758"/>
                  <p:cNvSpPr>
                    <a:spLocks noChangeArrowheads="1"/>
                  </p:cNvSpPr>
                  <p:nvPr/>
                </p:nvSpPr>
                <p:spPr bwMode="auto">
                  <a:xfrm>
                    <a:off x="1922" y="171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6973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18" name="Freeform 2759"/>
                  <p:cNvSpPr>
                    <a:spLocks/>
                  </p:cNvSpPr>
                  <p:nvPr/>
                </p:nvSpPr>
                <p:spPr bwMode="auto">
                  <a:xfrm>
                    <a:off x="1821" y="17235"/>
                    <a:ext cx="98" cy="51"/>
                  </a:xfrm>
                  <a:custGeom>
                    <a:avLst/>
                    <a:gdLst>
                      <a:gd name="T0" fmla="*/ 0 w 98"/>
                      <a:gd name="T1" fmla="*/ 51 h 51"/>
                      <a:gd name="T2" fmla="*/ 0 w 98"/>
                      <a:gd name="T3" fmla="*/ 0 h 51"/>
                      <a:gd name="T4" fmla="*/ 98 w 9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9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19" name="Rectangle 2760"/>
                  <p:cNvSpPr>
                    <a:spLocks noChangeArrowheads="1"/>
                  </p:cNvSpPr>
                  <p:nvPr/>
                </p:nvSpPr>
                <p:spPr bwMode="auto">
                  <a:xfrm>
                    <a:off x="2096" y="17294"/>
                    <a:ext cx="160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AFD03677 marine sediment mesocosms 78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20" name="Freeform 2761"/>
                  <p:cNvSpPr>
                    <a:spLocks/>
                  </p:cNvSpPr>
                  <p:nvPr/>
                </p:nvSpPr>
                <p:spPr bwMode="auto">
                  <a:xfrm>
                    <a:off x="1821" y="17292"/>
                    <a:ext cx="272" cy="51"/>
                  </a:xfrm>
                  <a:custGeom>
                    <a:avLst/>
                    <a:gdLst>
                      <a:gd name="T0" fmla="*/ 0 w 272"/>
                      <a:gd name="T1" fmla="*/ 0 h 51"/>
                      <a:gd name="T2" fmla="*/ 0 w 272"/>
                      <a:gd name="T3" fmla="*/ 51 h 51"/>
                      <a:gd name="T4" fmla="*/ 272 w 27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7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21" name="Freeform 2762"/>
                  <p:cNvSpPr>
                    <a:spLocks/>
                  </p:cNvSpPr>
                  <p:nvPr/>
                </p:nvSpPr>
                <p:spPr bwMode="auto">
                  <a:xfrm>
                    <a:off x="1761" y="17289"/>
                    <a:ext cx="60" cy="118"/>
                  </a:xfrm>
                  <a:custGeom>
                    <a:avLst/>
                    <a:gdLst>
                      <a:gd name="T0" fmla="*/ 0 w 60"/>
                      <a:gd name="T1" fmla="*/ 118 h 118"/>
                      <a:gd name="T2" fmla="*/ 0 w 60"/>
                      <a:gd name="T3" fmla="*/ 0 h 118"/>
                      <a:gd name="T4" fmla="*/ 60 w 60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6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22" name="Rectangle 2763"/>
                  <p:cNvSpPr>
                    <a:spLocks noChangeArrowheads="1"/>
                  </p:cNvSpPr>
                  <p:nvPr/>
                </p:nvSpPr>
                <p:spPr bwMode="auto">
                  <a:xfrm>
                    <a:off x="2126" y="174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3533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23" name="Freeform 2764"/>
                  <p:cNvSpPr>
                    <a:spLocks/>
                  </p:cNvSpPr>
                  <p:nvPr/>
                </p:nvSpPr>
                <p:spPr bwMode="auto">
                  <a:xfrm>
                    <a:off x="1862" y="17451"/>
                    <a:ext cx="261" cy="78"/>
                  </a:xfrm>
                  <a:custGeom>
                    <a:avLst/>
                    <a:gdLst>
                      <a:gd name="T0" fmla="*/ 0 w 261"/>
                      <a:gd name="T1" fmla="*/ 78 h 78"/>
                      <a:gd name="T2" fmla="*/ 0 w 261"/>
                      <a:gd name="T3" fmla="*/ 0 h 78"/>
                      <a:gd name="T4" fmla="*/ 261 w 261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1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6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24" name="Rectangle 2765"/>
                  <p:cNvSpPr>
                    <a:spLocks noChangeArrowheads="1"/>
                  </p:cNvSpPr>
                  <p:nvPr/>
                </p:nvSpPr>
                <p:spPr bwMode="auto">
                  <a:xfrm>
                    <a:off x="2328" y="175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2526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25" name="Freeform 2766"/>
                  <p:cNvSpPr>
                    <a:spLocks/>
                  </p:cNvSpPr>
                  <p:nvPr/>
                </p:nvSpPr>
                <p:spPr bwMode="auto">
                  <a:xfrm>
                    <a:off x="1979" y="17559"/>
                    <a:ext cx="346" cy="51"/>
                  </a:xfrm>
                  <a:custGeom>
                    <a:avLst/>
                    <a:gdLst>
                      <a:gd name="T0" fmla="*/ 0 w 346"/>
                      <a:gd name="T1" fmla="*/ 51 h 51"/>
                      <a:gd name="T2" fmla="*/ 0 w 346"/>
                      <a:gd name="T3" fmla="*/ 0 h 51"/>
                      <a:gd name="T4" fmla="*/ 346 w 34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34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26" name="Rectangle 2767"/>
                  <p:cNvSpPr>
                    <a:spLocks noChangeArrowheads="1"/>
                  </p:cNvSpPr>
                  <p:nvPr/>
                </p:nvSpPr>
                <p:spPr bwMode="auto">
                  <a:xfrm>
                    <a:off x="2259" y="176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5400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27" name="Freeform 2768"/>
                  <p:cNvSpPr>
                    <a:spLocks/>
                  </p:cNvSpPr>
                  <p:nvPr/>
                </p:nvSpPr>
                <p:spPr bwMode="auto">
                  <a:xfrm>
                    <a:off x="1979" y="17616"/>
                    <a:ext cx="277" cy="51"/>
                  </a:xfrm>
                  <a:custGeom>
                    <a:avLst/>
                    <a:gdLst>
                      <a:gd name="T0" fmla="*/ 0 w 277"/>
                      <a:gd name="T1" fmla="*/ 0 h 51"/>
                      <a:gd name="T2" fmla="*/ 0 w 277"/>
                      <a:gd name="T3" fmla="*/ 51 h 51"/>
                      <a:gd name="T4" fmla="*/ 277 w 27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7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28" name="Freeform 2769"/>
                  <p:cNvSpPr>
                    <a:spLocks/>
                  </p:cNvSpPr>
                  <p:nvPr/>
                </p:nvSpPr>
                <p:spPr bwMode="auto">
                  <a:xfrm>
                    <a:off x="1862" y="17535"/>
                    <a:ext cx="117" cy="78"/>
                  </a:xfrm>
                  <a:custGeom>
                    <a:avLst/>
                    <a:gdLst>
                      <a:gd name="T0" fmla="*/ 0 w 117"/>
                      <a:gd name="T1" fmla="*/ 0 h 78"/>
                      <a:gd name="T2" fmla="*/ 0 w 117"/>
                      <a:gd name="T3" fmla="*/ 78 h 78"/>
                      <a:gd name="T4" fmla="*/ 117 w 117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7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17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29" name="Freeform 2770"/>
                  <p:cNvSpPr>
                    <a:spLocks/>
                  </p:cNvSpPr>
                  <p:nvPr/>
                </p:nvSpPr>
                <p:spPr bwMode="auto">
                  <a:xfrm>
                    <a:off x="1761" y="17413"/>
                    <a:ext cx="101" cy="119"/>
                  </a:xfrm>
                  <a:custGeom>
                    <a:avLst/>
                    <a:gdLst>
                      <a:gd name="T0" fmla="*/ 0 w 101"/>
                      <a:gd name="T1" fmla="*/ 0 h 119"/>
                      <a:gd name="T2" fmla="*/ 0 w 101"/>
                      <a:gd name="T3" fmla="*/ 119 h 119"/>
                      <a:gd name="T4" fmla="*/ 101 w 101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1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101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30" name="Freeform 2771"/>
                  <p:cNvSpPr>
                    <a:spLocks/>
                  </p:cNvSpPr>
                  <p:nvPr/>
                </p:nvSpPr>
                <p:spPr bwMode="auto">
                  <a:xfrm>
                    <a:off x="1722" y="17271"/>
                    <a:ext cx="39" cy="139"/>
                  </a:xfrm>
                  <a:custGeom>
                    <a:avLst/>
                    <a:gdLst>
                      <a:gd name="T0" fmla="*/ 0 w 39"/>
                      <a:gd name="T1" fmla="*/ 0 h 139"/>
                      <a:gd name="T2" fmla="*/ 0 w 39"/>
                      <a:gd name="T3" fmla="*/ 139 h 139"/>
                      <a:gd name="T4" fmla="*/ 39 w 39"/>
                      <a:gd name="T5" fmla="*/ 139 h 1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139">
                        <a:moveTo>
                          <a:pt x="0" y="0"/>
                        </a:moveTo>
                        <a:lnTo>
                          <a:pt x="0" y="139"/>
                        </a:lnTo>
                        <a:lnTo>
                          <a:pt x="39" y="13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31" name="Freeform 2772"/>
                  <p:cNvSpPr>
                    <a:spLocks/>
                  </p:cNvSpPr>
                  <p:nvPr/>
                </p:nvSpPr>
                <p:spPr bwMode="auto">
                  <a:xfrm>
                    <a:off x="1664" y="16987"/>
                    <a:ext cx="58" cy="281"/>
                  </a:xfrm>
                  <a:custGeom>
                    <a:avLst/>
                    <a:gdLst>
                      <a:gd name="T0" fmla="*/ 0 w 58"/>
                      <a:gd name="T1" fmla="*/ 0 h 281"/>
                      <a:gd name="T2" fmla="*/ 0 w 58"/>
                      <a:gd name="T3" fmla="*/ 281 h 281"/>
                      <a:gd name="T4" fmla="*/ 58 w 58"/>
                      <a:gd name="T5" fmla="*/ 281 h 2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281">
                        <a:moveTo>
                          <a:pt x="0" y="0"/>
                        </a:moveTo>
                        <a:lnTo>
                          <a:pt x="0" y="281"/>
                        </a:lnTo>
                        <a:lnTo>
                          <a:pt x="58" y="28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32" name="Freeform 2773"/>
                  <p:cNvSpPr>
                    <a:spLocks/>
                  </p:cNvSpPr>
                  <p:nvPr/>
                </p:nvSpPr>
                <p:spPr bwMode="auto">
                  <a:xfrm>
                    <a:off x="1638" y="16984"/>
                    <a:ext cx="26" cy="440"/>
                  </a:xfrm>
                  <a:custGeom>
                    <a:avLst/>
                    <a:gdLst>
                      <a:gd name="T0" fmla="*/ 0 w 26"/>
                      <a:gd name="T1" fmla="*/ 440 h 440"/>
                      <a:gd name="T2" fmla="*/ 0 w 26"/>
                      <a:gd name="T3" fmla="*/ 0 h 440"/>
                      <a:gd name="T4" fmla="*/ 26 w 26"/>
                      <a:gd name="T5" fmla="*/ 0 h 4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" h="440">
                        <a:moveTo>
                          <a:pt x="0" y="440"/>
                        </a:moveTo>
                        <a:lnTo>
                          <a:pt x="0" y="0"/>
                        </a:lnTo>
                        <a:lnTo>
                          <a:pt x="2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33" name="Rectangle 2774"/>
                  <p:cNvSpPr>
                    <a:spLocks noChangeArrowheads="1"/>
                  </p:cNvSpPr>
                  <p:nvPr/>
                </p:nvSpPr>
                <p:spPr bwMode="auto">
                  <a:xfrm>
                    <a:off x="1809" y="177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2951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34" name="Freeform 2775"/>
                  <p:cNvSpPr>
                    <a:spLocks/>
                  </p:cNvSpPr>
                  <p:nvPr/>
                </p:nvSpPr>
                <p:spPr bwMode="auto">
                  <a:xfrm>
                    <a:off x="1665" y="17775"/>
                    <a:ext cx="141" cy="91"/>
                  </a:xfrm>
                  <a:custGeom>
                    <a:avLst/>
                    <a:gdLst>
                      <a:gd name="T0" fmla="*/ 0 w 141"/>
                      <a:gd name="T1" fmla="*/ 91 h 91"/>
                      <a:gd name="T2" fmla="*/ 0 w 141"/>
                      <a:gd name="T3" fmla="*/ 0 h 91"/>
                      <a:gd name="T4" fmla="*/ 141 w 141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1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14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35" name="Rectangle 2776"/>
                  <p:cNvSpPr>
                    <a:spLocks noChangeArrowheads="1"/>
                  </p:cNvSpPr>
                  <p:nvPr/>
                </p:nvSpPr>
                <p:spPr bwMode="auto">
                  <a:xfrm>
                    <a:off x="1857" y="178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3574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36" name="Freeform 2777"/>
                  <p:cNvSpPr>
                    <a:spLocks/>
                  </p:cNvSpPr>
                  <p:nvPr/>
                </p:nvSpPr>
                <p:spPr bwMode="auto">
                  <a:xfrm>
                    <a:off x="1707" y="17883"/>
                    <a:ext cx="147" cy="78"/>
                  </a:xfrm>
                  <a:custGeom>
                    <a:avLst/>
                    <a:gdLst>
                      <a:gd name="T0" fmla="*/ 0 w 147"/>
                      <a:gd name="T1" fmla="*/ 78 h 78"/>
                      <a:gd name="T2" fmla="*/ 0 w 147"/>
                      <a:gd name="T3" fmla="*/ 0 h 78"/>
                      <a:gd name="T4" fmla="*/ 147 w 147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7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4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37" name="Rectangle 2778"/>
                  <p:cNvSpPr>
                    <a:spLocks noChangeArrowheads="1"/>
                  </p:cNvSpPr>
                  <p:nvPr/>
                </p:nvSpPr>
                <p:spPr bwMode="auto">
                  <a:xfrm>
                    <a:off x="2004" y="179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4572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38" name="Freeform 2779"/>
                  <p:cNvSpPr>
                    <a:spLocks/>
                  </p:cNvSpPr>
                  <p:nvPr/>
                </p:nvSpPr>
                <p:spPr bwMode="auto">
                  <a:xfrm>
                    <a:off x="1809" y="17991"/>
                    <a:ext cx="192" cy="51"/>
                  </a:xfrm>
                  <a:custGeom>
                    <a:avLst/>
                    <a:gdLst>
                      <a:gd name="T0" fmla="*/ 0 w 192"/>
                      <a:gd name="T1" fmla="*/ 51 h 51"/>
                      <a:gd name="T2" fmla="*/ 0 w 192"/>
                      <a:gd name="T3" fmla="*/ 0 h 51"/>
                      <a:gd name="T4" fmla="*/ 192 w 19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9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39" name="Rectangle 2780"/>
                  <p:cNvSpPr>
                    <a:spLocks noChangeArrowheads="1"/>
                  </p:cNvSpPr>
                  <p:nvPr/>
                </p:nvSpPr>
                <p:spPr bwMode="auto">
                  <a:xfrm>
                    <a:off x="1865" y="18050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416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40" name="Freeform 2781"/>
                  <p:cNvSpPr>
                    <a:spLocks/>
                  </p:cNvSpPr>
                  <p:nvPr/>
                </p:nvSpPr>
                <p:spPr bwMode="auto">
                  <a:xfrm>
                    <a:off x="1809" y="18048"/>
                    <a:ext cx="53" cy="51"/>
                  </a:xfrm>
                  <a:custGeom>
                    <a:avLst/>
                    <a:gdLst>
                      <a:gd name="T0" fmla="*/ 0 w 53"/>
                      <a:gd name="T1" fmla="*/ 0 h 51"/>
                      <a:gd name="T2" fmla="*/ 0 w 53"/>
                      <a:gd name="T3" fmla="*/ 51 h 51"/>
                      <a:gd name="T4" fmla="*/ 53 w 5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5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41" name="Freeform 2782"/>
                  <p:cNvSpPr>
                    <a:spLocks/>
                  </p:cNvSpPr>
                  <p:nvPr/>
                </p:nvSpPr>
                <p:spPr bwMode="auto">
                  <a:xfrm>
                    <a:off x="1707" y="17967"/>
                    <a:ext cx="102" cy="78"/>
                  </a:xfrm>
                  <a:custGeom>
                    <a:avLst/>
                    <a:gdLst>
                      <a:gd name="T0" fmla="*/ 0 w 102"/>
                      <a:gd name="T1" fmla="*/ 0 h 78"/>
                      <a:gd name="T2" fmla="*/ 0 w 102"/>
                      <a:gd name="T3" fmla="*/ 78 h 78"/>
                      <a:gd name="T4" fmla="*/ 102 w 102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2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02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42" name="Freeform 2783"/>
                  <p:cNvSpPr>
                    <a:spLocks/>
                  </p:cNvSpPr>
                  <p:nvPr/>
                </p:nvSpPr>
                <p:spPr bwMode="auto">
                  <a:xfrm>
                    <a:off x="1665" y="17872"/>
                    <a:ext cx="42" cy="92"/>
                  </a:xfrm>
                  <a:custGeom>
                    <a:avLst/>
                    <a:gdLst>
                      <a:gd name="T0" fmla="*/ 0 w 42"/>
                      <a:gd name="T1" fmla="*/ 0 h 92"/>
                      <a:gd name="T2" fmla="*/ 0 w 42"/>
                      <a:gd name="T3" fmla="*/ 92 h 92"/>
                      <a:gd name="T4" fmla="*/ 42 w 42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42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43" name="Freeform 2784"/>
                  <p:cNvSpPr>
                    <a:spLocks/>
                  </p:cNvSpPr>
                  <p:nvPr/>
                </p:nvSpPr>
                <p:spPr bwMode="auto">
                  <a:xfrm>
                    <a:off x="1638" y="17430"/>
                    <a:ext cx="27" cy="439"/>
                  </a:xfrm>
                  <a:custGeom>
                    <a:avLst/>
                    <a:gdLst>
                      <a:gd name="T0" fmla="*/ 0 w 27"/>
                      <a:gd name="T1" fmla="*/ 0 h 439"/>
                      <a:gd name="T2" fmla="*/ 0 w 27"/>
                      <a:gd name="T3" fmla="*/ 439 h 439"/>
                      <a:gd name="T4" fmla="*/ 27 w 27"/>
                      <a:gd name="T5" fmla="*/ 439 h 4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" h="439">
                        <a:moveTo>
                          <a:pt x="0" y="0"/>
                        </a:moveTo>
                        <a:lnTo>
                          <a:pt x="0" y="439"/>
                        </a:lnTo>
                        <a:lnTo>
                          <a:pt x="27" y="43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44" name="Freeform 2785"/>
                  <p:cNvSpPr>
                    <a:spLocks/>
                  </p:cNvSpPr>
                  <p:nvPr/>
                </p:nvSpPr>
                <p:spPr bwMode="auto">
                  <a:xfrm>
                    <a:off x="1596" y="17427"/>
                    <a:ext cx="42" cy="664"/>
                  </a:xfrm>
                  <a:custGeom>
                    <a:avLst/>
                    <a:gdLst>
                      <a:gd name="T0" fmla="*/ 0 w 42"/>
                      <a:gd name="T1" fmla="*/ 664 h 664"/>
                      <a:gd name="T2" fmla="*/ 0 w 42"/>
                      <a:gd name="T3" fmla="*/ 0 h 664"/>
                      <a:gd name="T4" fmla="*/ 42 w 42"/>
                      <a:gd name="T5" fmla="*/ 0 h 6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664">
                        <a:moveTo>
                          <a:pt x="0" y="664"/>
                        </a:moveTo>
                        <a:lnTo>
                          <a:pt x="0" y="0"/>
                        </a:lnTo>
                        <a:lnTo>
                          <a:pt x="4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45" name="Rectangle 2786"/>
                  <p:cNvSpPr>
                    <a:spLocks noChangeArrowheads="1"/>
                  </p:cNvSpPr>
                  <p:nvPr/>
                </p:nvSpPr>
                <p:spPr bwMode="auto">
                  <a:xfrm>
                    <a:off x="2288" y="181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3500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46" name="Freeform 2787"/>
                  <p:cNvSpPr>
                    <a:spLocks/>
                  </p:cNvSpPr>
                  <p:nvPr/>
                </p:nvSpPr>
                <p:spPr bwMode="auto">
                  <a:xfrm>
                    <a:off x="2285" y="18207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47" name="Rectangle 2788"/>
                  <p:cNvSpPr>
                    <a:spLocks noChangeArrowheads="1"/>
                  </p:cNvSpPr>
                  <p:nvPr/>
                </p:nvSpPr>
                <p:spPr bwMode="auto">
                  <a:xfrm>
                    <a:off x="2288" y="18266"/>
                    <a:ext cx="1860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CP002117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Methanoplanus petrolearius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11571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48" name="Freeform 2789"/>
                  <p:cNvSpPr>
                    <a:spLocks/>
                  </p:cNvSpPr>
                  <p:nvPr/>
                </p:nvSpPr>
                <p:spPr bwMode="auto">
                  <a:xfrm>
                    <a:off x="2285" y="1826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49" name="Freeform 2790"/>
                  <p:cNvSpPr>
                    <a:spLocks/>
                  </p:cNvSpPr>
                  <p:nvPr/>
                </p:nvSpPr>
                <p:spPr bwMode="auto">
                  <a:xfrm>
                    <a:off x="1658" y="18261"/>
                    <a:ext cx="627" cy="105"/>
                  </a:xfrm>
                  <a:custGeom>
                    <a:avLst/>
                    <a:gdLst>
                      <a:gd name="T0" fmla="*/ 0 w 627"/>
                      <a:gd name="T1" fmla="*/ 105 h 105"/>
                      <a:gd name="T2" fmla="*/ 0 w 627"/>
                      <a:gd name="T3" fmla="*/ 0 h 105"/>
                      <a:gd name="T4" fmla="*/ 627 w 627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27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62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50" name="Rectangle 2791"/>
                  <p:cNvSpPr>
                    <a:spLocks noChangeArrowheads="1"/>
                  </p:cNvSpPr>
                  <p:nvPr/>
                </p:nvSpPr>
                <p:spPr bwMode="auto">
                  <a:xfrm>
                    <a:off x="1793" y="183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4285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51" name="Freeform 2792"/>
                  <p:cNvSpPr>
                    <a:spLocks/>
                  </p:cNvSpPr>
                  <p:nvPr/>
                </p:nvSpPr>
                <p:spPr bwMode="auto">
                  <a:xfrm>
                    <a:off x="1668" y="18423"/>
                    <a:ext cx="122" cy="51"/>
                  </a:xfrm>
                  <a:custGeom>
                    <a:avLst/>
                    <a:gdLst>
                      <a:gd name="T0" fmla="*/ 0 w 122"/>
                      <a:gd name="T1" fmla="*/ 51 h 51"/>
                      <a:gd name="T2" fmla="*/ 0 w 122"/>
                      <a:gd name="T3" fmla="*/ 0 h 51"/>
                      <a:gd name="T4" fmla="*/ 122 w 12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2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52" name="Rectangle 2793"/>
                  <p:cNvSpPr>
                    <a:spLocks noChangeArrowheads="1"/>
                  </p:cNvSpPr>
                  <p:nvPr/>
                </p:nvSpPr>
                <p:spPr bwMode="auto">
                  <a:xfrm>
                    <a:off x="1919" y="184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6434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53" name="Freeform 2794"/>
                  <p:cNvSpPr>
                    <a:spLocks/>
                  </p:cNvSpPr>
                  <p:nvPr/>
                </p:nvSpPr>
                <p:spPr bwMode="auto">
                  <a:xfrm>
                    <a:off x="1668" y="18480"/>
                    <a:ext cx="248" cy="51"/>
                  </a:xfrm>
                  <a:custGeom>
                    <a:avLst/>
                    <a:gdLst>
                      <a:gd name="T0" fmla="*/ 0 w 248"/>
                      <a:gd name="T1" fmla="*/ 0 h 51"/>
                      <a:gd name="T2" fmla="*/ 0 w 248"/>
                      <a:gd name="T3" fmla="*/ 51 h 51"/>
                      <a:gd name="T4" fmla="*/ 248 w 248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8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48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54" name="Freeform 2795"/>
                  <p:cNvSpPr>
                    <a:spLocks/>
                  </p:cNvSpPr>
                  <p:nvPr/>
                </p:nvSpPr>
                <p:spPr bwMode="auto">
                  <a:xfrm>
                    <a:off x="1658" y="18372"/>
                    <a:ext cx="10" cy="105"/>
                  </a:xfrm>
                  <a:custGeom>
                    <a:avLst/>
                    <a:gdLst>
                      <a:gd name="T0" fmla="*/ 0 w 10"/>
                      <a:gd name="T1" fmla="*/ 0 h 105"/>
                      <a:gd name="T2" fmla="*/ 0 w 10"/>
                      <a:gd name="T3" fmla="*/ 105 h 105"/>
                      <a:gd name="T4" fmla="*/ 10 w 10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10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55" name="Freeform 2796"/>
                  <p:cNvSpPr>
                    <a:spLocks/>
                  </p:cNvSpPr>
                  <p:nvPr/>
                </p:nvSpPr>
                <p:spPr bwMode="auto">
                  <a:xfrm>
                    <a:off x="1611" y="18369"/>
                    <a:ext cx="47" cy="390"/>
                  </a:xfrm>
                  <a:custGeom>
                    <a:avLst/>
                    <a:gdLst>
                      <a:gd name="T0" fmla="*/ 0 w 47"/>
                      <a:gd name="T1" fmla="*/ 390 h 390"/>
                      <a:gd name="T2" fmla="*/ 0 w 47"/>
                      <a:gd name="T3" fmla="*/ 0 h 390"/>
                      <a:gd name="T4" fmla="*/ 47 w 47"/>
                      <a:gd name="T5" fmla="*/ 0 h 3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390">
                        <a:moveTo>
                          <a:pt x="0" y="390"/>
                        </a:moveTo>
                        <a:lnTo>
                          <a:pt x="0" y="0"/>
                        </a:lnTo>
                        <a:lnTo>
                          <a:pt x="4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56" name="Rectangle 2797"/>
                  <p:cNvSpPr>
                    <a:spLocks noChangeArrowheads="1"/>
                  </p:cNvSpPr>
                  <p:nvPr/>
                </p:nvSpPr>
                <p:spPr bwMode="auto">
                  <a:xfrm>
                    <a:off x="2166" y="185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2321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57" name="Freeform 2798"/>
                  <p:cNvSpPr>
                    <a:spLocks/>
                  </p:cNvSpPr>
                  <p:nvPr/>
                </p:nvSpPr>
                <p:spPr bwMode="auto">
                  <a:xfrm>
                    <a:off x="1877" y="18639"/>
                    <a:ext cx="286" cy="51"/>
                  </a:xfrm>
                  <a:custGeom>
                    <a:avLst/>
                    <a:gdLst>
                      <a:gd name="T0" fmla="*/ 0 w 286"/>
                      <a:gd name="T1" fmla="*/ 51 h 51"/>
                      <a:gd name="T2" fmla="*/ 0 w 286"/>
                      <a:gd name="T3" fmla="*/ 0 h 51"/>
                      <a:gd name="T4" fmla="*/ 286 w 28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8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8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58" name="Rectangle 2799"/>
                  <p:cNvSpPr>
                    <a:spLocks noChangeArrowheads="1"/>
                  </p:cNvSpPr>
                  <p:nvPr/>
                </p:nvSpPr>
                <p:spPr bwMode="auto">
                  <a:xfrm>
                    <a:off x="1961" y="186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4334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59" name="Freeform 2800"/>
                  <p:cNvSpPr>
                    <a:spLocks/>
                  </p:cNvSpPr>
                  <p:nvPr/>
                </p:nvSpPr>
                <p:spPr bwMode="auto">
                  <a:xfrm>
                    <a:off x="1877" y="18696"/>
                    <a:ext cx="81" cy="51"/>
                  </a:xfrm>
                  <a:custGeom>
                    <a:avLst/>
                    <a:gdLst>
                      <a:gd name="T0" fmla="*/ 0 w 81"/>
                      <a:gd name="T1" fmla="*/ 0 h 51"/>
                      <a:gd name="T2" fmla="*/ 0 w 81"/>
                      <a:gd name="T3" fmla="*/ 51 h 51"/>
                      <a:gd name="T4" fmla="*/ 81 w 81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1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81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60" name="Freeform 2801"/>
                  <p:cNvSpPr>
                    <a:spLocks/>
                  </p:cNvSpPr>
                  <p:nvPr/>
                </p:nvSpPr>
                <p:spPr bwMode="auto">
                  <a:xfrm>
                    <a:off x="1776" y="18693"/>
                    <a:ext cx="101" cy="78"/>
                  </a:xfrm>
                  <a:custGeom>
                    <a:avLst/>
                    <a:gdLst>
                      <a:gd name="T0" fmla="*/ 0 w 101"/>
                      <a:gd name="T1" fmla="*/ 78 h 78"/>
                      <a:gd name="T2" fmla="*/ 0 w 101"/>
                      <a:gd name="T3" fmla="*/ 0 h 78"/>
                      <a:gd name="T4" fmla="*/ 101 w 101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1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0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61" name="Rectangle 2802"/>
                  <p:cNvSpPr>
                    <a:spLocks noChangeArrowheads="1"/>
                  </p:cNvSpPr>
                  <p:nvPr/>
                </p:nvSpPr>
                <p:spPr bwMode="auto">
                  <a:xfrm>
                    <a:off x="1991" y="188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3145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62" name="Freeform 2803"/>
                  <p:cNvSpPr>
                    <a:spLocks/>
                  </p:cNvSpPr>
                  <p:nvPr/>
                </p:nvSpPr>
                <p:spPr bwMode="auto">
                  <a:xfrm>
                    <a:off x="1776" y="18777"/>
                    <a:ext cx="212" cy="78"/>
                  </a:xfrm>
                  <a:custGeom>
                    <a:avLst/>
                    <a:gdLst>
                      <a:gd name="T0" fmla="*/ 0 w 212"/>
                      <a:gd name="T1" fmla="*/ 0 h 78"/>
                      <a:gd name="T2" fmla="*/ 0 w 212"/>
                      <a:gd name="T3" fmla="*/ 78 h 78"/>
                      <a:gd name="T4" fmla="*/ 212 w 212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2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12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63" name="Freeform 2804"/>
                  <p:cNvSpPr>
                    <a:spLocks/>
                  </p:cNvSpPr>
                  <p:nvPr/>
                </p:nvSpPr>
                <p:spPr bwMode="auto">
                  <a:xfrm>
                    <a:off x="1718" y="18774"/>
                    <a:ext cx="58" cy="91"/>
                  </a:xfrm>
                  <a:custGeom>
                    <a:avLst/>
                    <a:gdLst>
                      <a:gd name="T0" fmla="*/ 0 w 58"/>
                      <a:gd name="T1" fmla="*/ 91 h 91"/>
                      <a:gd name="T2" fmla="*/ 0 w 58"/>
                      <a:gd name="T3" fmla="*/ 0 h 91"/>
                      <a:gd name="T4" fmla="*/ 58 w 58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5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64" name="Rectangle 2805"/>
                  <p:cNvSpPr>
                    <a:spLocks noChangeArrowheads="1"/>
                  </p:cNvSpPr>
                  <p:nvPr/>
                </p:nvSpPr>
                <p:spPr bwMode="auto">
                  <a:xfrm>
                    <a:off x="1878" y="189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2039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65" name="Freeform 2806"/>
                  <p:cNvSpPr>
                    <a:spLocks/>
                  </p:cNvSpPr>
                  <p:nvPr/>
                </p:nvSpPr>
                <p:spPr bwMode="auto">
                  <a:xfrm>
                    <a:off x="1718" y="18871"/>
                    <a:ext cx="157" cy="92"/>
                  </a:xfrm>
                  <a:custGeom>
                    <a:avLst/>
                    <a:gdLst>
                      <a:gd name="T0" fmla="*/ 0 w 157"/>
                      <a:gd name="T1" fmla="*/ 0 h 92"/>
                      <a:gd name="T2" fmla="*/ 0 w 157"/>
                      <a:gd name="T3" fmla="*/ 92 h 92"/>
                      <a:gd name="T4" fmla="*/ 157 w 157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7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157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66" name="Freeform 2807"/>
                  <p:cNvSpPr>
                    <a:spLocks/>
                  </p:cNvSpPr>
                  <p:nvPr/>
                </p:nvSpPr>
                <p:spPr bwMode="auto">
                  <a:xfrm>
                    <a:off x="1691" y="18868"/>
                    <a:ext cx="27" cy="98"/>
                  </a:xfrm>
                  <a:custGeom>
                    <a:avLst/>
                    <a:gdLst>
                      <a:gd name="T0" fmla="*/ 0 w 27"/>
                      <a:gd name="T1" fmla="*/ 98 h 98"/>
                      <a:gd name="T2" fmla="*/ 0 w 27"/>
                      <a:gd name="T3" fmla="*/ 0 h 98"/>
                      <a:gd name="T4" fmla="*/ 27 w 27"/>
                      <a:gd name="T5" fmla="*/ 0 h 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" h="98">
                        <a:moveTo>
                          <a:pt x="0" y="98"/>
                        </a:moveTo>
                        <a:lnTo>
                          <a:pt x="0" y="0"/>
                        </a:lnTo>
                        <a:lnTo>
                          <a:pt x="2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67" name="Rectangle 2808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190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4957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68" name="Freeform 2809"/>
                  <p:cNvSpPr>
                    <a:spLocks/>
                  </p:cNvSpPr>
                  <p:nvPr/>
                </p:nvSpPr>
                <p:spPr bwMode="auto">
                  <a:xfrm>
                    <a:off x="1691" y="18972"/>
                    <a:ext cx="96" cy="99"/>
                  </a:xfrm>
                  <a:custGeom>
                    <a:avLst/>
                    <a:gdLst>
                      <a:gd name="T0" fmla="*/ 0 w 96"/>
                      <a:gd name="T1" fmla="*/ 0 h 99"/>
                      <a:gd name="T2" fmla="*/ 0 w 96"/>
                      <a:gd name="T3" fmla="*/ 99 h 99"/>
                      <a:gd name="T4" fmla="*/ 96 w 96"/>
                      <a:gd name="T5" fmla="*/ 99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6" h="99">
                        <a:moveTo>
                          <a:pt x="0" y="0"/>
                        </a:moveTo>
                        <a:lnTo>
                          <a:pt x="0" y="99"/>
                        </a:lnTo>
                        <a:lnTo>
                          <a:pt x="96" y="9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69" name="Freeform 2810"/>
                  <p:cNvSpPr>
                    <a:spLocks/>
                  </p:cNvSpPr>
                  <p:nvPr/>
                </p:nvSpPr>
                <p:spPr bwMode="auto">
                  <a:xfrm>
                    <a:off x="1668" y="18969"/>
                    <a:ext cx="23" cy="184"/>
                  </a:xfrm>
                  <a:custGeom>
                    <a:avLst/>
                    <a:gdLst>
                      <a:gd name="T0" fmla="*/ 0 w 23"/>
                      <a:gd name="T1" fmla="*/ 184 h 184"/>
                      <a:gd name="T2" fmla="*/ 0 w 23"/>
                      <a:gd name="T3" fmla="*/ 0 h 184"/>
                      <a:gd name="T4" fmla="*/ 23 w 23"/>
                      <a:gd name="T5" fmla="*/ 0 h 1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" h="184">
                        <a:moveTo>
                          <a:pt x="0" y="184"/>
                        </a:moveTo>
                        <a:lnTo>
                          <a:pt x="0" y="0"/>
                        </a:lnTo>
                        <a:lnTo>
                          <a:pt x="2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70" name="Rectangle 2811"/>
                  <p:cNvSpPr>
                    <a:spLocks noChangeArrowheads="1"/>
                  </p:cNvSpPr>
                  <p:nvPr/>
                </p:nvSpPr>
                <p:spPr bwMode="auto">
                  <a:xfrm>
                    <a:off x="1805" y="191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3216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71" name="Freeform 2812"/>
                  <p:cNvSpPr>
                    <a:spLocks/>
                  </p:cNvSpPr>
                  <p:nvPr/>
                </p:nvSpPr>
                <p:spPr bwMode="auto">
                  <a:xfrm>
                    <a:off x="1698" y="19179"/>
                    <a:ext cx="104" cy="162"/>
                  </a:xfrm>
                  <a:custGeom>
                    <a:avLst/>
                    <a:gdLst>
                      <a:gd name="T0" fmla="*/ 0 w 104"/>
                      <a:gd name="T1" fmla="*/ 162 h 162"/>
                      <a:gd name="T2" fmla="*/ 0 w 104"/>
                      <a:gd name="T3" fmla="*/ 0 h 162"/>
                      <a:gd name="T4" fmla="*/ 104 w 104"/>
                      <a:gd name="T5" fmla="*/ 0 h 1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4" h="162">
                        <a:moveTo>
                          <a:pt x="0" y="162"/>
                        </a:moveTo>
                        <a:lnTo>
                          <a:pt x="0" y="0"/>
                        </a:lnTo>
                        <a:lnTo>
                          <a:pt x="10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72" name="Rectangle 2813"/>
                  <p:cNvSpPr>
                    <a:spLocks noChangeArrowheads="1"/>
                  </p:cNvSpPr>
                  <p:nvPr/>
                </p:nvSpPr>
                <p:spPr bwMode="auto">
                  <a:xfrm>
                    <a:off x="1925" y="192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2885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73" name="Freeform 2814"/>
                  <p:cNvSpPr>
                    <a:spLocks/>
                  </p:cNvSpPr>
                  <p:nvPr/>
                </p:nvSpPr>
                <p:spPr bwMode="auto">
                  <a:xfrm>
                    <a:off x="1802" y="19287"/>
                    <a:ext cx="120" cy="51"/>
                  </a:xfrm>
                  <a:custGeom>
                    <a:avLst/>
                    <a:gdLst>
                      <a:gd name="T0" fmla="*/ 0 w 120"/>
                      <a:gd name="T1" fmla="*/ 51 h 51"/>
                      <a:gd name="T2" fmla="*/ 0 w 120"/>
                      <a:gd name="T3" fmla="*/ 0 h 51"/>
                      <a:gd name="T4" fmla="*/ 120 w 120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0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2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74" name="Rectangle 2815"/>
                  <p:cNvSpPr>
                    <a:spLocks noChangeArrowheads="1"/>
                  </p:cNvSpPr>
                  <p:nvPr/>
                </p:nvSpPr>
                <p:spPr bwMode="auto">
                  <a:xfrm>
                    <a:off x="2054" y="193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3207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75" name="Freeform 2816"/>
                  <p:cNvSpPr>
                    <a:spLocks/>
                  </p:cNvSpPr>
                  <p:nvPr/>
                </p:nvSpPr>
                <p:spPr bwMode="auto">
                  <a:xfrm>
                    <a:off x="1802" y="19344"/>
                    <a:ext cx="249" cy="51"/>
                  </a:xfrm>
                  <a:custGeom>
                    <a:avLst/>
                    <a:gdLst>
                      <a:gd name="T0" fmla="*/ 0 w 249"/>
                      <a:gd name="T1" fmla="*/ 0 h 51"/>
                      <a:gd name="T2" fmla="*/ 0 w 249"/>
                      <a:gd name="T3" fmla="*/ 51 h 51"/>
                      <a:gd name="T4" fmla="*/ 249 w 24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4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76" name="Freeform 2817"/>
                  <p:cNvSpPr>
                    <a:spLocks/>
                  </p:cNvSpPr>
                  <p:nvPr/>
                </p:nvSpPr>
                <p:spPr bwMode="auto">
                  <a:xfrm>
                    <a:off x="1764" y="19341"/>
                    <a:ext cx="38" cy="165"/>
                  </a:xfrm>
                  <a:custGeom>
                    <a:avLst/>
                    <a:gdLst>
                      <a:gd name="T0" fmla="*/ 0 w 38"/>
                      <a:gd name="T1" fmla="*/ 165 h 165"/>
                      <a:gd name="T2" fmla="*/ 0 w 38"/>
                      <a:gd name="T3" fmla="*/ 0 h 165"/>
                      <a:gd name="T4" fmla="*/ 38 w 38"/>
                      <a:gd name="T5" fmla="*/ 0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8" h="165">
                        <a:moveTo>
                          <a:pt x="0" y="165"/>
                        </a:moveTo>
                        <a:lnTo>
                          <a:pt x="0" y="0"/>
                        </a:lnTo>
                        <a:lnTo>
                          <a:pt x="3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77" name="Rectangle 2818"/>
                  <p:cNvSpPr>
                    <a:spLocks noChangeArrowheads="1"/>
                  </p:cNvSpPr>
                  <p:nvPr/>
                </p:nvSpPr>
                <p:spPr bwMode="auto">
                  <a:xfrm>
                    <a:off x="1958" y="194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3182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78" name="Freeform 2819"/>
                  <p:cNvSpPr>
                    <a:spLocks/>
                  </p:cNvSpPr>
                  <p:nvPr/>
                </p:nvSpPr>
                <p:spPr bwMode="auto">
                  <a:xfrm>
                    <a:off x="1917" y="19503"/>
                    <a:ext cx="38" cy="51"/>
                  </a:xfrm>
                  <a:custGeom>
                    <a:avLst/>
                    <a:gdLst>
                      <a:gd name="T0" fmla="*/ 0 w 38"/>
                      <a:gd name="T1" fmla="*/ 51 h 51"/>
                      <a:gd name="T2" fmla="*/ 0 w 38"/>
                      <a:gd name="T3" fmla="*/ 0 h 51"/>
                      <a:gd name="T4" fmla="*/ 38 w 3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3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79" name="Rectangle 2820"/>
                  <p:cNvSpPr>
                    <a:spLocks noChangeArrowheads="1"/>
                  </p:cNvSpPr>
                  <p:nvPr/>
                </p:nvSpPr>
                <p:spPr bwMode="auto">
                  <a:xfrm>
                    <a:off x="2004" y="19562"/>
                    <a:ext cx="156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ADD49329 marine microbial mats 08-III.97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280" name="Freeform 2821"/>
                  <p:cNvSpPr>
                    <a:spLocks/>
                  </p:cNvSpPr>
                  <p:nvPr/>
                </p:nvSpPr>
                <p:spPr bwMode="auto">
                  <a:xfrm>
                    <a:off x="1917" y="19560"/>
                    <a:ext cx="84" cy="51"/>
                  </a:xfrm>
                  <a:custGeom>
                    <a:avLst/>
                    <a:gdLst>
                      <a:gd name="T0" fmla="*/ 0 w 84"/>
                      <a:gd name="T1" fmla="*/ 0 h 51"/>
                      <a:gd name="T2" fmla="*/ 0 w 84"/>
                      <a:gd name="T3" fmla="*/ 51 h 51"/>
                      <a:gd name="T4" fmla="*/ 84 w 8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8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0" name="Group 3023"/>
                <p:cNvGrpSpPr>
                  <a:grpSpLocks/>
                </p:cNvGrpSpPr>
                <p:nvPr/>
              </p:nvGrpSpPr>
              <p:grpSpPr bwMode="auto">
                <a:xfrm>
                  <a:off x="1404" y="18094"/>
                  <a:ext cx="3625" cy="8701"/>
                  <a:chOff x="1404" y="18094"/>
                  <a:chExt cx="3625" cy="8701"/>
                </a:xfrm>
              </p:grpSpPr>
              <p:sp>
                <p:nvSpPr>
                  <p:cNvPr id="2881" name="Freeform 2823"/>
                  <p:cNvSpPr>
                    <a:spLocks/>
                  </p:cNvSpPr>
                  <p:nvPr/>
                </p:nvSpPr>
                <p:spPr bwMode="auto">
                  <a:xfrm>
                    <a:off x="1821" y="19557"/>
                    <a:ext cx="96" cy="118"/>
                  </a:xfrm>
                  <a:custGeom>
                    <a:avLst/>
                    <a:gdLst>
                      <a:gd name="T0" fmla="*/ 0 w 96"/>
                      <a:gd name="T1" fmla="*/ 118 h 118"/>
                      <a:gd name="T2" fmla="*/ 0 w 96"/>
                      <a:gd name="T3" fmla="*/ 0 h 118"/>
                      <a:gd name="T4" fmla="*/ 96 w 96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6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9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82" name="Rectangle 2824"/>
                  <p:cNvSpPr>
                    <a:spLocks noChangeArrowheads="1"/>
                  </p:cNvSpPr>
                  <p:nvPr/>
                </p:nvSpPr>
                <p:spPr bwMode="auto">
                  <a:xfrm>
                    <a:off x="1944" y="19670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131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883" name="Freeform 2825"/>
                  <p:cNvSpPr>
                    <a:spLocks/>
                  </p:cNvSpPr>
                  <p:nvPr/>
                </p:nvSpPr>
                <p:spPr bwMode="auto">
                  <a:xfrm>
                    <a:off x="1848" y="19719"/>
                    <a:ext cx="93" cy="78"/>
                  </a:xfrm>
                  <a:custGeom>
                    <a:avLst/>
                    <a:gdLst>
                      <a:gd name="T0" fmla="*/ 0 w 93"/>
                      <a:gd name="T1" fmla="*/ 78 h 78"/>
                      <a:gd name="T2" fmla="*/ 0 w 93"/>
                      <a:gd name="T3" fmla="*/ 0 h 78"/>
                      <a:gd name="T4" fmla="*/ 93 w 93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3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9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84" name="Rectangle 2826"/>
                  <p:cNvSpPr>
                    <a:spLocks noChangeArrowheads="1"/>
                  </p:cNvSpPr>
                  <p:nvPr/>
                </p:nvSpPr>
                <p:spPr bwMode="auto">
                  <a:xfrm>
                    <a:off x="1880" y="197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6475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885" name="Freeform 2827"/>
                  <p:cNvSpPr>
                    <a:spLocks/>
                  </p:cNvSpPr>
                  <p:nvPr/>
                </p:nvSpPr>
                <p:spPr bwMode="auto">
                  <a:xfrm>
                    <a:off x="1877" y="19827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86" name="Rectangle 2828"/>
                  <p:cNvSpPr>
                    <a:spLocks noChangeArrowheads="1"/>
                  </p:cNvSpPr>
                  <p:nvPr/>
                </p:nvSpPr>
                <p:spPr bwMode="auto">
                  <a:xfrm>
                    <a:off x="1880" y="198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7109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887" name="Freeform 2829"/>
                  <p:cNvSpPr>
                    <a:spLocks/>
                  </p:cNvSpPr>
                  <p:nvPr/>
                </p:nvSpPr>
                <p:spPr bwMode="auto">
                  <a:xfrm>
                    <a:off x="1877" y="1988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88" name="Freeform 2830"/>
                  <p:cNvSpPr>
                    <a:spLocks/>
                  </p:cNvSpPr>
                  <p:nvPr/>
                </p:nvSpPr>
                <p:spPr bwMode="auto">
                  <a:xfrm>
                    <a:off x="1848" y="19803"/>
                    <a:ext cx="29" cy="78"/>
                  </a:xfrm>
                  <a:custGeom>
                    <a:avLst/>
                    <a:gdLst>
                      <a:gd name="T0" fmla="*/ 0 w 29"/>
                      <a:gd name="T1" fmla="*/ 0 h 78"/>
                      <a:gd name="T2" fmla="*/ 0 w 29"/>
                      <a:gd name="T3" fmla="*/ 78 h 78"/>
                      <a:gd name="T4" fmla="*/ 29 w 29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9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89" name="Freeform 2831"/>
                  <p:cNvSpPr>
                    <a:spLocks/>
                  </p:cNvSpPr>
                  <p:nvPr/>
                </p:nvSpPr>
                <p:spPr bwMode="auto">
                  <a:xfrm>
                    <a:off x="1821" y="19681"/>
                    <a:ext cx="27" cy="119"/>
                  </a:xfrm>
                  <a:custGeom>
                    <a:avLst/>
                    <a:gdLst>
                      <a:gd name="T0" fmla="*/ 0 w 27"/>
                      <a:gd name="T1" fmla="*/ 0 h 119"/>
                      <a:gd name="T2" fmla="*/ 0 w 27"/>
                      <a:gd name="T3" fmla="*/ 119 h 119"/>
                      <a:gd name="T4" fmla="*/ 27 w 27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27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90" name="Freeform 2832"/>
                  <p:cNvSpPr>
                    <a:spLocks/>
                  </p:cNvSpPr>
                  <p:nvPr/>
                </p:nvSpPr>
                <p:spPr bwMode="auto">
                  <a:xfrm>
                    <a:off x="1764" y="19512"/>
                    <a:ext cx="57" cy="166"/>
                  </a:xfrm>
                  <a:custGeom>
                    <a:avLst/>
                    <a:gdLst>
                      <a:gd name="T0" fmla="*/ 0 w 57"/>
                      <a:gd name="T1" fmla="*/ 0 h 166"/>
                      <a:gd name="T2" fmla="*/ 0 w 57"/>
                      <a:gd name="T3" fmla="*/ 166 h 166"/>
                      <a:gd name="T4" fmla="*/ 57 w 57"/>
                      <a:gd name="T5" fmla="*/ 166 h 1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166">
                        <a:moveTo>
                          <a:pt x="0" y="0"/>
                        </a:moveTo>
                        <a:lnTo>
                          <a:pt x="0" y="166"/>
                        </a:lnTo>
                        <a:lnTo>
                          <a:pt x="57" y="16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91" name="Freeform 2833"/>
                  <p:cNvSpPr>
                    <a:spLocks/>
                  </p:cNvSpPr>
                  <p:nvPr/>
                </p:nvSpPr>
                <p:spPr bwMode="auto">
                  <a:xfrm>
                    <a:off x="1698" y="19347"/>
                    <a:ext cx="66" cy="162"/>
                  </a:xfrm>
                  <a:custGeom>
                    <a:avLst/>
                    <a:gdLst>
                      <a:gd name="T0" fmla="*/ 0 w 66"/>
                      <a:gd name="T1" fmla="*/ 0 h 162"/>
                      <a:gd name="T2" fmla="*/ 0 w 66"/>
                      <a:gd name="T3" fmla="*/ 162 h 162"/>
                      <a:gd name="T4" fmla="*/ 66 w 66"/>
                      <a:gd name="T5" fmla="*/ 162 h 1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6" h="162">
                        <a:moveTo>
                          <a:pt x="0" y="0"/>
                        </a:moveTo>
                        <a:lnTo>
                          <a:pt x="0" y="162"/>
                        </a:lnTo>
                        <a:lnTo>
                          <a:pt x="66" y="16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92" name="Freeform 2834"/>
                  <p:cNvSpPr>
                    <a:spLocks/>
                  </p:cNvSpPr>
                  <p:nvPr/>
                </p:nvSpPr>
                <p:spPr bwMode="auto">
                  <a:xfrm>
                    <a:off x="1668" y="19159"/>
                    <a:ext cx="30" cy="185"/>
                  </a:xfrm>
                  <a:custGeom>
                    <a:avLst/>
                    <a:gdLst>
                      <a:gd name="T0" fmla="*/ 0 w 30"/>
                      <a:gd name="T1" fmla="*/ 0 h 185"/>
                      <a:gd name="T2" fmla="*/ 0 w 30"/>
                      <a:gd name="T3" fmla="*/ 185 h 185"/>
                      <a:gd name="T4" fmla="*/ 30 w 30"/>
                      <a:gd name="T5" fmla="*/ 185 h 1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" h="185">
                        <a:moveTo>
                          <a:pt x="0" y="0"/>
                        </a:moveTo>
                        <a:lnTo>
                          <a:pt x="0" y="185"/>
                        </a:lnTo>
                        <a:lnTo>
                          <a:pt x="30" y="18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93" name="Freeform 2835"/>
                  <p:cNvSpPr>
                    <a:spLocks/>
                  </p:cNvSpPr>
                  <p:nvPr/>
                </p:nvSpPr>
                <p:spPr bwMode="auto">
                  <a:xfrm>
                    <a:off x="1611" y="18765"/>
                    <a:ext cx="57" cy="391"/>
                  </a:xfrm>
                  <a:custGeom>
                    <a:avLst/>
                    <a:gdLst>
                      <a:gd name="T0" fmla="*/ 0 w 57"/>
                      <a:gd name="T1" fmla="*/ 0 h 391"/>
                      <a:gd name="T2" fmla="*/ 0 w 57"/>
                      <a:gd name="T3" fmla="*/ 391 h 391"/>
                      <a:gd name="T4" fmla="*/ 57 w 57"/>
                      <a:gd name="T5" fmla="*/ 391 h 3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391">
                        <a:moveTo>
                          <a:pt x="0" y="0"/>
                        </a:moveTo>
                        <a:lnTo>
                          <a:pt x="0" y="391"/>
                        </a:lnTo>
                        <a:lnTo>
                          <a:pt x="57" y="39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94" name="Freeform 2836"/>
                  <p:cNvSpPr>
                    <a:spLocks/>
                  </p:cNvSpPr>
                  <p:nvPr/>
                </p:nvSpPr>
                <p:spPr bwMode="auto">
                  <a:xfrm>
                    <a:off x="1596" y="18097"/>
                    <a:ext cx="15" cy="665"/>
                  </a:xfrm>
                  <a:custGeom>
                    <a:avLst/>
                    <a:gdLst>
                      <a:gd name="T0" fmla="*/ 0 w 15"/>
                      <a:gd name="T1" fmla="*/ 0 h 665"/>
                      <a:gd name="T2" fmla="*/ 0 w 15"/>
                      <a:gd name="T3" fmla="*/ 665 h 665"/>
                      <a:gd name="T4" fmla="*/ 15 w 15"/>
                      <a:gd name="T5" fmla="*/ 665 h 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" h="665">
                        <a:moveTo>
                          <a:pt x="0" y="0"/>
                        </a:moveTo>
                        <a:lnTo>
                          <a:pt x="0" y="665"/>
                        </a:lnTo>
                        <a:lnTo>
                          <a:pt x="15" y="66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95" name="Freeform 2837"/>
                  <p:cNvSpPr>
                    <a:spLocks/>
                  </p:cNvSpPr>
                  <p:nvPr/>
                </p:nvSpPr>
                <p:spPr bwMode="auto">
                  <a:xfrm>
                    <a:off x="1572" y="18094"/>
                    <a:ext cx="24" cy="1062"/>
                  </a:xfrm>
                  <a:custGeom>
                    <a:avLst/>
                    <a:gdLst>
                      <a:gd name="T0" fmla="*/ 0 w 24"/>
                      <a:gd name="T1" fmla="*/ 1062 h 1062"/>
                      <a:gd name="T2" fmla="*/ 0 w 24"/>
                      <a:gd name="T3" fmla="*/ 0 h 1062"/>
                      <a:gd name="T4" fmla="*/ 24 w 24"/>
                      <a:gd name="T5" fmla="*/ 0 h 10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" h="1062">
                        <a:moveTo>
                          <a:pt x="0" y="1062"/>
                        </a:moveTo>
                        <a:lnTo>
                          <a:pt x="0" y="0"/>
                        </a:lnTo>
                        <a:lnTo>
                          <a:pt x="2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96" name="Rectangle 2838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19994"/>
                    <a:ext cx="1870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CP001100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Chloroherpeton thalassium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ATCC 35110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897" name="Freeform 2839"/>
                  <p:cNvSpPr>
                    <a:spLocks/>
                  </p:cNvSpPr>
                  <p:nvPr/>
                </p:nvSpPr>
                <p:spPr bwMode="auto">
                  <a:xfrm>
                    <a:off x="1712" y="2004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98" name="Rectangle 2840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201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6055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899" name="Freeform 2841"/>
                  <p:cNvSpPr>
                    <a:spLocks/>
                  </p:cNvSpPr>
                  <p:nvPr/>
                </p:nvSpPr>
                <p:spPr bwMode="auto">
                  <a:xfrm>
                    <a:off x="1712" y="2010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00" name="Freeform 2842"/>
                  <p:cNvSpPr>
                    <a:spLocks/>
                  </p:cNvSpPr>
                  <p:nvPr/>
                </p:nvSpPr>
                <p:spPr bwMode="auto">
                  <a:xfrm>
                    <a:off x="1619" y="20097"/>
                    <a:ext cx="93" cy="124"/>
                  </a:xfrm>
                  <a:custGeom>
                    <a:avLst/>
                    <a:gdLst>
                      <a:gd name="T0" fmla="*/ 0 w 93"/>
                      <a:gd name="T1" fmla="*/ 124 h 124"/>
                      <a:gd name="T2" fmla="*/ 0 w 93"/>
                      <a:gd name="T3" fmla="*/ 0 h 124"/>
                      <a:gd name="T4" fmla="*/ 93 w 93"/>
                      <a:gd name="T5" fmla="*/ 0 h 1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3" h="124">
                        <a:moveTo>
                          <a:pt x="0" y="124"/>
                        </a:moveTo>
                        <a:lnTo>
                          <a:pt x="0" y="0"/>
                        </a:lnTo>
                        <a:lnTo>
                          <a:pt x="9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01" name="Rectangle 2843"/>
                  <p:cNvSpPr>
                    <a:spLocks noChangeArrowheads="1"/>
                  </p:cNvSpPr>
                  <p:nvPr/>
                </p:nvSpPr>
                <p:spPr bwMode="auto">
                  <a:xfrm>
                    <a:off x="1935" y="20210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121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02" name="Freeform 2844"/>
                  <p:cNvSpPr>
                    <a:spLocks/>
                  </p:cNvSpPr>
                  <p:nvPr/>
                </p:nvSpPr>
                <p:spPr bwMode="auto">
                  <a:xfrm>
                    <a:off x="1647" y="20259"/>
                    <a:ext cx="285" cy="91"/>
                  </a:xfrm>
                  <a:custGeom>
                    <a:avLst/>
                    <a:gdLst>
                      <a:gd name="T0" fmla="*/ 0 w 285"/>
                      <a:gd name="T1" fmla="*/ 91 h 91"/>
                      <a:gd name="T2" fmla="*/ 0 w 285"/>
                      <a:gd name="T3" fmla="*/ 0 h 91"/>
                      <a:gd name="T4" fmla="*/ 285 w 285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85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28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03" name="Rectangle 2845"/>
                  <p:cNvSpPr>
                    <a:spLocks noChangeArrowheads="1"/>
                  </p:cNvSpPr>
                  <p:nvPr/>
                </p:nvSpPr>
                <p:spPr bwMode="auto">
                  <a:xfrm>
                    <a:off x="1770" y="203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3580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04" name="Freeform 2846"/>
                  <p:cNvSpPr>
                    <a:spLocks/>
                  </p:cNvSpPr>
                  <p:nvPr/>
                </p:nvSpPr>
                <p:spPr bwMode="auto">
                  <a:xfrm>
                    <a:off x="1670" y="20367"/>
                    <a:ext cx="97" cy="78"/>
                  </a:xfrm>
                  <a:custGeom>
                    <a:avLst/>
                    <a:gdLst>
                      <a:gd name="T0" fmla="*/ 0 w 97"/>
                      <a:gd name="T1" fmla="*/ 78 h 78"/>
                      <a:gd name="T2" fmla="*/ 0 w 97"/>
                      <a:gd name="T3" fmla="*/ 0 h 78"/>
                      <a:gd name="T4" fmla="*/ 97 w 97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7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9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05" name="Rectangle 2847"/>
                  <p:cNvSpPr>
                    <a:spLocks noChangeArrowheads="1"/>
                  </p:cNvSpPr>
                  <p:nvPr/>
                </p:nvSpPr>
                <p:spPr bwMode="auto">
                  <a:xfrm>
                    <a:off x="1695" y="204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6679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06" name="Freeform 2848"/>
                  <p:cNvSpPr>
                    <a:spLocks/>
                  </p:cNvSpPr>
                  <p:nvPr/>
                </p:nvSpPr>
                <p:spPr bwMode="auto">
                  <a:xfrm>
                    <a:off x="1692" y="20475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07" name="Rectangle 2849"/>
                  <p:cNvSpPr>
                    <a:spLocks noChangeArrowheads="1"/>
                  </p:cNvSpPr>
                  <p:nvPr/>
                </p:nvSpPr>
                <p:spPr bwMode="auto">
                  <a:xfrm>
                    <a:off x="1695" y="205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4488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08" name="Freeform 2850"/>
                  <p:cNvSpPr>
                    <a:spLocks/>
                  </p:cNvSpPr>
                  <p:nvPr/>
                </p:nvSpPr>
                <p:spPr bwMode="auto">
                  <a:xfrm>
                    <a:off x="1692" y="2053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09" name="Freeform 2851"/>
                  <p:cNvSpPr>
                    <a:spLocks/>
                  </p:cNvSpPr>
                  <p:nvPr/>
                </p:nvSpPr>
                <p:spPr bwMode="auto">
                  <a:xfrm>
                    <a:off x="1670" y="20451"/>
                    <a:ext cx="22" cy="78"/>
                  </a:xfrm>
                  <a:custGeom>
                    <a:avLst/>
                    <a:gdLst>
                      <a:gd name="T0" fmla="*/ 0 w 22"/>
                      <a:gd name="T1" fmla="*/ 0 h 78"/>
                      <a:gd name="T2" fmla="*/ 0 w 22"/>
                      <a:gd name="T3" fmla="*/ 78 h 78"/>
                      <a:gd name="T4" fmla="*/ 22 w 22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2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10" name="Freeform 2852"/>
                  <p:cNvSpPr>
                    <a:spLocks/>
                  </p:cNvSpPr>
                  <p:nvPr/>
                </p:nvSpPr>
                <p:spPr bwMode="auto">
                  <a:xfrm>
                    <a:off x="1647" y="20356"/>
                    <a:ext cx="23" cy="92"/>
                  </a:xfrm>
                  <a:custGeom>
                    <a:avLst/>
                    <a:gdLst>
                      <a:gd name="T0" fmla="*/ 0 w 23"/>
                      <a:gd name="T1" fmla="*/ 0 h 92"/>
                      <a:gd name="T2" fmla="*/ 0 w 23"/>
                      <a:gd name="T3" fmla="*/ 92 h 92"/>
                      <a:gd name="T4" fmla="*/ 23 w 23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23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11" name="Freeform 2853"/>
                  <p:cNvSpPr>
                    <a:spLocks/>
                  </p:cNvSpPr>
                  <p:nvPr/>
                </p:nvSpPr>
                <p:spPr bwMode="auto">
                  <a:xfrm>
                    <a:off x="1619" y="20227"/>
                    <a:ext cx="28" cy="126"/>
                  </a:xfrm>
                  <a:custGeom>
                    <a:avLst/>
                    <a:gdLst>
                      <a:gd name="T0" fmla="*/ 0 w 28"/>
                      <a:gd name="T1" fmla="*/ 0 h 126"/>
                      <a:gd name="T2" fmla="*/ 0 w 28"/>
                      <a:gd name="T3" fmla="*/ 126 h 126"/>
                      <a:gd name="T4" fmla="*/ 28 w 28"/>
                      <a:gd name="T5" fmla="*/ 126 h 1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8" h="126">
                        <a:moveTo>
                          <a:pt x="0" y="0"/>
                        </a:moveTo>
                        <a:lnTo>
                          <a:pt x="0" y="126"/>
                        </a:lnTo>
                        <a:lnTo>
                          <a:pt x="28" y="12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12" name="Freeform 2854"/>
                  <p:cNvSpPr>
                    <a:spLocks/>
                  </p:cNvSpPr>
                  <p:nvPr/>
                </p:nvSpPr>
                <p:spPr bwMode="auto">
                  <a:xfrm>
                    <a:off x="1572" y="19162"/>
                    <a:ext cx="47" cy="1062"/>
                  </a:xfrm>
                  <a:custGeom>
                    <a:avLst/>
                    <a:gdLst>
                      <a:gd name="T0" fmla="*/ 0 w 47"/>
                      <a:gd name="T1" fmla="*/ 0 h 1062"/>
                      <a:gd name="T2" fmla="*/ 0 w 47"/>
                      <a:gd name="T3" fmla="*/ 1062 h 1062"/>
                      <a:gd name="T4" fmla="*/ 47 w 47"/>
                      <a:gd name="T5" fmla="*/ 1062 h 10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062">
                        <a:moveTo>
                          <a:pt x="0" y="0"/>
                        </a:moveTo>
                        <a:lnTo>
                          <a:pt x="0" y="1062"/>
                        </a:lnTo>
                        <a:lnTo>
                          <a:pt x="47" y="106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13" name="Freeform 2855"/>
                  <p:cNvSpPr>
                    <a:spLocks/>
                  </p:cNvSpPr>
                  <p:nvPr/>
                </p:nvSpPr>
                <p:spPr bwMode="auto">
                  <a:xfrm>
                    <a:off x="1524" y="19159"/>
                    <a:ext cx="48" cy="1116"/>
                  </a:xfrm>
                  <a:custGeom>
                    <a:avLst/>
                    <a:gdLst>
                      <a:gd name="T0" fmla="*/ 0 w 48"/>
                      <a:gd name="T1" fmla="*/ 1116 h 1116"/>
                      <a:gd name="T2" fmla="*/ 0 w 48"/>
                      <a:gd name="T3" fmla="*/ 0 h 1116"/>
                      <a:gd name="T4" fmla="*/ 48 w 48"/>
                      <a:gd name="T5" fmla="*/ 0 h 11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1116">
                        <a:moveTo>
                          <a:pt x="0" y="1116"/>
                        </a:moveTo>
                        <a:lnTo>
                          <a:pt x="0" y="0"/>
                        </a:lnTo>
                        <a:lnTo>
                          <a:pt x="4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14" name="Rectangle 2856"/>
                  <p:cNvSpPr>
                    <a:spLocks noChangeArrowheads="1"/>
                  </p:cNvSpPr>
                  <p:nvPr/>
                </p:nvSpPr>
                <p:spPr bwMode="auto">
                  <a:xfrm>
                    <a:off x="2024" y="206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1066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15" name="Freeform 2857"/>
                  <p:cNvSpPr>
                    <a:spLocks/>
                  </p:cNvSpPr>
                  <p:nvPr/>
                </p:nvSpPr>
                <p:spPr bwMode="auto">
                  <a:xfrm>
                    <a:off x="2021" y="2069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16" name="Rectangle 2858"/>
                  <p:cNvSpPr>
                    <a:spLocks noChangeArrowheads="1"/>
                  </p:cNvSpPr>
                  <p:nvPr/>
                </p:nvSpPr>
                <p:spPr bwMode="auto">
                  <a:xfrm>
                    <a:off x="2024" y="20750"/>
                    <a:ext cx="1308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AE006470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Chlorobium tepidum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TLS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17" name="Freeform 2859"/>
                  <p:cNvSpPr>
                    <a:spLocks/>
                  </p:cNvSpPr>
                  <p:nvPr/>
                </p:nvSpPr>
                <p:spPr bwMode="auto">
                  <a:xfrm>
                    <a:off x="2021" y="20748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18" name="Freeform 2860"/>
                  <p:cNvSpPr>
                    <a:spLocks/>
                  </p:cNvSpPr>
                  <p:nvPr/>
                </p:nvSpPr>
                <p:spPr bwMode="auto">
                  <a:xfrm>
                    <a:off x="1896" y="20745"/>
                    <a:ext cx="125" cy="78"/>
                  </a:xfrm>
                  <a:custGeom>
                    <a:avLst/>
                    <a:gdLst>
                      <a:gd name="T0" fmla="*/ 0 w 125"/>
                      <a:gd name="T1" fmla="*/ 78 h 78"/>
                      <a:gd name="T2" fmla="*/ 0 w 125"/>
                      <a:gd name="T3" fmla="*/ 0 h 78"/>
                      <a:gd name="T4" fmla="*/ 125 w 125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5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2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19" name="Rectangle 2861"/>
                  <p:cNvSpPr>
                    <a:spLocks noChangeArrowheads="1"/>
                  </p:cNvSpPr>
                  <p:nvPr/>
                </p:nvSpPr>
                <p:spPr bwMode="auto">
                  <a:xfrm>
                    <a:off x="2018" y="208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7122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20" name="Freeform 2862"/>
                  <p:cNvSpPr>
                    <a:spLocks/>
                  </p:cNvSpPr>
                  <p:nvPr/>
                </p:nvSpPr>
                <p:spPr bwMode="auto">
                  <a:xfrm>
                    <a:off x="1896" y="20829"/>
                    <a:ext cx="119" cy="78"/>
                  </a:xfrm>
                  <a:custGeom>
                    <a:avLst/>
                    <a:gdLst>
                      <a:gd name="T0" fmla="*/ 0 w 119"/>
                      <a:gd name="T1" fmla="*/ 0 h 78"/>
                      <a:gd name="T2" fmla="*/ 0 w 119"/>
                      <a:gd name="T3" fmla="*/ 78 h 78"/>
                      <a:gd name="T4" fmla="*/ 119 w 119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9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19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21" name="Freeform 2863"/>
                  <p:cNvSpPr>
                    <a:spLocks/>
                  </p:cNvSpPr>
                  <p:nvPr/>
                </p:nvSpPr>
                <p:spPr bwMode="auto">
                  <a:xfrm>
                    <a:off x="1857" y="20826"/>
                    <a:ext cx="39" cy="91"/>
                  </a:xfrm>
                  <a:custGeom>
                    <a:avLst/>
                    <a:gdLst>
                      <a:gd name="T0" fmla="*/ 0 w 39"/>
                      <a:gd name="T1" fmla="*/ 91 h 91"/>
                      <a:gd name="T2" fmla="*/ 0 w 39"/>
                      <a:gd name="T3" fmla="*/ 0 h 91"/>
                      <a:gd name="T4" fmla="*/ 39 w 39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3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22" name="Rectangle 2864"/>
                  <p:cNvSpPr>
                    <a:spLocks noChangeArrowheads="1"/>
                  </p:cNvSpPr>
                  <p:nvPr/>
                </p:nvSpPr>
                <p:spPr bwMode="auto">
                  <a:xfrm>
                    <a:off x="2069" y="209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6979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23" name="Freeform 2865"/>
                  <p:cNvSpPr>
                    <a:spLocks/>
                  </p:cNvSpPr>
                  <p:nvPr/>
                </p:nvSpPr>
                <p:spPr bwMode="auto">
                  <a:xfrm>
                    <a:off x="1857" y="20923"/>
                    <a:ext cx="209" cy="92"/>
                  </a:xfrm>
                  <a:custGeom>
                    <a:avLst/>
                    <a:gdLst>
                      <a:gd name="T0" fmla="*/ 0 w 209"/>
                      <a:gd name="T1" fmla="*/ 0 h 92"/>
                      <a:gd name="T2" fmla="*/ 0 w 209"/>
                      <a:gd name="T3" fmla="*/ 92 h 92"/>
                      <a:gd name="T4" fmla="*/ 209 w 209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9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209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24" name="Freeform 2866"/>
                  <p:cNvSpPr>
                    <a:spLocks/>
                  </p:cNvSpPr>
                  <p:nvPr/>
                </p:nvSpPr>
                <p:spPr bwMode="auto">
                  <a:xfrm>
                    <a:off x="1698" y="20920"/>
                    <a:ext cx="159" cy="138"/>
                  </a:xfrm>
                  <a:custGeom>
                    <a:avLst/>
                    <a:gdLst>
                      <a:gd name="T0" fmla="*/ 0 w 159"/>
                      <a:gd name="T1" fmla="*/ 138 h 138"/>
                      <a:gd name="T2" fmla="*/ 0 w 159"/>
                      <a:gd name="T3" fmla="*/ 0 h 138"/>
                      <a:gd name="T4" fmla="*/ 159 w 159"/>
                      <a:gd name="T5" fmla="*/ 0 h 1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9" h="138">
                        <a:moveTo>
                          <a:pt x="0" y="138"/>
                        </a:moveTo>
                        <a:lnTo>
                          <a:pt x="0" y="0"/>
                        </a:lnTo>
                        <a:lnTo>
                          <a:pt x="15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25" name="Rectangle 2867"/>
                  <p:cNvSpPr>
                    <a:spLocks noChangeArrowheads="1"/>
                  </p:cNvSpPr>
                  <p:nvPr/>
                </p:nvSpPr>
                <p:spPr bwMode="auto">
                  <a:xfrm>
                    <a:off x="2171" y="210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4440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26" name="Freeform 2868"/>
                  <p:cNvSpPr>
                    <a:spLocks/>
                  </p:cNvSpPr>
                  <p:nvPr/>
                </p:nvSpPr>
                <p:spPr bwMode="auto">
                  <a:xfrm>
                    <a:off x="1842" y="21123"/>
                    <a:ext cx="326" cy="78"/>
                  </a:xfrm>
                  <a:custGeom>
                    <a:avLst/>
                    <a:gdLst>
                      <a:gd name="T0" fmla="*/ 0 w 326"/>
                      <a:gd name="T1" fmla="*/ 78 h 78"/>
                      <a:gd name="T2" fmla="*/ 0 w 326"/>
                      <a:gd name="T3" fmla="*/ 0 h 78"/>
                      <a:gd name="T4" fmla="*/ 326 w 326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26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32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27" name="Rectangle 2869"/>
                  <p:cNvSpPr>
                    <a:spLocks noChangeArrowheads="1"/>
                  </p:cNvSpPr>
                  <p:nvPr/>
                </p:nvSpPr>
                <p:spPr bwMode="auto">
                  <a:xfrm>
                    <a:off x="2079" y="211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6882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28" name="Freeform 2870"/>
                  <p:cNvSpPr>
                    <a:spLocks/>
                  </p:cNvSpPr>
                  <p:nvPr/>
                </p:nvSpPr>
                <p:spPr bwMode="auto">
                  <a:xfrm>
                    <a:off x="1892" y="21231"/>
                    <a:ext cx="184" cy="51"/>
                  </a:xfrm>
                  <a:custGeom>
                    <a:avLst/>
                    <a:gdLst>
                      <a:gd name="T0" fmla="*/ 0 w 184"/>
                      <a:gd name="T1" fmla="*/ 51 h 51"/>
                      <a:gd name="T2" fmla="*/ 0 w 184"/>
                      <a:gd name="T3" fmla="*/ 0 h 51"/>
                      <a:gd name="T4" fmla="*/ 184 w 184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4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8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29" name="Rectangle 2871"/>
                  <p:cNvSpPr>
                    <a:spLocks noChangeArrowheads="1"/>
                  </p:cNvSpPr>
                  <p:nvPr/>
                </p:nvSpPr>
                <p:spPr bwMode="auto">
                  <a:xfrm>
                    <a:off x="2079" y="212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6872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30" name="Freeform 2872"/>
                  <p:cNvSpPr>
                    <a:spLocks/>
                  </p:cNvSpPr>
                  <p:nvPr/>
                </p:nvSpPr>
                <p:spPr bwMode="auto">
                  <a:xfrm>
                    <a:off x="1892" y="21288"/>
                    <a:ext cx="184" cy="51"/>
                  </a:xfrm>
                  <a:custGeom>
                    <a:avLst/>
                    <a:gdLst>
                      <a:gd name="T0" fmla="*/ 0 w 184"/>
                      <a:gd name="T1" fmla="*/ 0 h 51"/>
                      <a:gd name="T2" fmla="*/ 0 w 184"/>
                      <a:gd name="T3" fmla="*/ 51 h 51"/>
                      <a:gd name="T4" fmla="*/ 184 w 18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8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31" name="Freeform 2873"/>
                  <p:cNvSpPr>
                    <a:spLocks/>
                  </p:cNvSpPr>
                  <p:nvPr/>
                </p:nvSpPr>
                <p:spPr bwMode="auto">
                  <a:xfrm>
                    <a:off x="1842" y="21207"/>
                    <a:ext cx="50" cy="78"/>
                  </a:xfrm>
                  <a:custGeom>
                    <a:avLst/>
                    <a:gdLst>
                      <a:gd name="T0" fmla="*/ 0 w 50"/>
                      <a:gd name="T1" fmla="*/ 0 h 78"/>
                      <a:gd name="T2" fmla="*/ 0 w 50"/>
                      <a:gd name="T3" fmla="*/ 78 h 78"/>
                      <a:gd name="T4" fmla="*/ 50 w 50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0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50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32" name="Freeform 2874"/>
                  <p:cNvSpPr>
                    <a:spLocks/>
                  </p:cNvSpPr>
                  <p:nvPr/>
                </p:nvSpPr>
                <p:spPr bwMode="auto">
                  <a:xfrm>
                    <a:off x="1698" y="21064"/>
                    <a:ext cx="144" cy="140"/>
                  </a:xfrm>
                  <a:custGeom>
                    <a:avLst/>
                    <a:gdLst>
                      <a:gd name="T0" fmla="*/ 0 w 144"/>
                      <a:gd name="T1" fmla="*/ 0 h 140"/>
                      <a:gd name="T2" fmla="*/ 0 w 144"/>
                      <a:gd name="T3" fmla="*/ 140 h 140"/>
                      <a:gd name="T4" fmla="*/ 144 w 144"/>
                      <a:gd name="T5" fmla="*/ 140 h 1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4" h="140">
                        <a:moveTo>
                          <a:pt x="0" y="0"/>
                        </a:moveTo>
                        <a:lnTo>
                          <a:pt x="0" y="140"/>
                        </a:lnTo>
                        <a:lnTo>
                          <a:pt x="144" y="14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33" name="Freeform 2875"/>
                  <p:cNvSpPr>
                    <a:spLocks/>
                  </p:cNvSpPr>
                  <p:nvPr/>
                </p:nvSpPr>
                <p:spPr bwMode="auto">
                  <a:xfrm>
                    <a:off x="1595" y="21061"/>
                    <a:ext cx="103" cy="335"/>
                  </a:xfrm>
                  <a:custGeom>
                    <a:avLst/>
                    <a:gdLst>
                      <a:gd name="T0" fmla="*/ 0 w 103"/>
                      <a:gd name="T1" fmla="*/ 335 h 335"/>
                      <a:gd name="T2" fmla="*/ 0 w 103"/>
                      <a:gd name="T3" fmla="*/ 0 h 335"/>
                      <a:gd name="T4" fmla="*/ 103 w 103"/>
                      <a:gd name="T5" fmla="*/ 0 h 3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3" h="335">
                        <a:moveTo>
                          <a:pt x="0" y="335"/>
                        </a:moveTo>
                        <a:lnTo>
                          <a:pt x="0" y="0"/>
                        </a:lnTo>
                        <a:lnTo>
                          <a:pt x="10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34" name="Rectangle 2876"/>
                  <p:cNvSpPr>
                    <a:spLocks noChangeArrowheads="1"/>
                  </p:cNvSpPr>
                  <p:nvPr/>
                </p:nvSpPr>
                <p:spPr bwMode="auto">
                  <a:xfrm>
                    <a:off x="1857" y="213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4449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35" name="Freeform 2877"/>
                  <p:cNvSpPr>
                    <a:spLocks/>
                  </p:cNvSpPr>
                  <p:nvPr/>
                </p:nvSpPr>
                <p:spPr bwMode="auto">
                  <a:xfrm>
                    <a:off x="1754" y="21447"/>
                    <a:ext cx="100" cy="51"/>
                  </a:xfrm>
                  <a:custGeom>
                    <a:avLst/>
                    <a:gdLst>
                      <a:gd name="T0" fmla="*/ 0 w 100"/>
                      <a:gd name="T1" fmla="*/ 51 h 51"/>
                      <a:gd name="T2" fmla="*/ 0 w 100"/>
                      <a:gd name="T3" fmla="*/ 0 h 51"/>
                      <a:gd name="T4" fmla="*/ 100 w 100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0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36" name="Rectangle 2878"/>
                  <p:cNvSpPr>
                    <a:spLocks noChangeArrowheads="1"/>
                  </p:cNvSpPr>
                  <p:nvPr/>
                </p:nvSpPr>
                <p:spPr bwMode="auto">
                  <a:xfrm>
                    <a:off x="1899" y="215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1685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37" name="Freeform 2879"/>
                  <p:cNvSpPr>
                    <a:spLocks/>
                  </p:cNvSpPr>
                  <p:nvPr/>
                </p:nvSpPr>
                <p:spPr bwMode="auto">
                  <a:xfrm>
                    <a:off x="1754" y="21504"/>
                    <a:ext cx="142" cy="51"/>
                  </a:xfrm>
                  <a:custGeom>
                    <a:avLst/>
                    <a:gdLst>
                      <a:gd name="T0" fmla="*/ 0 w 142"/>
                      <a:gd name="T1" fmla="*/ 0 h 51"/>
                      <a:gd name="T2" fmla="*/ 0 w 142"/>
                      <a:gd name="T3" fmla="*/ 51 h 51"/>
                      <a:gd name="T4" fmla="*/ 142 w 14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4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38" name="Freeform 2880"/>
                  <p:cNvSpPr>
                    <a:spLocks/>
                  </p:cNvSpPr>
                  <p:nvPr/>
                </p:nvSpPr>
                <p:spPr bwMode="auto">
                  <a:xfrm>
                    <a:off x="1650" y="21501"/>
                    <a:ext cx="104" cy="232"/>
                  </a:xfrm>
                  <a:custGeom>
                    <a:avLst/>
                    <a:gdLst>
                      <a:gd name="T0" fmla="*/ 0 w 104"/>
                      <a:gd name="T1" fmla="*/ 232 h 232"/>
                      <a:gd name="T2" fmla="*/ 0 w 104"/>
                      <a:gd name="T3" fmla="*/ 0 h 232"/>
                      <a:gd name="T4" fmla="*/ 104 w 104"/>
                      <a:gd name="T5" fmla="*/ 0 h 2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4" h="232">
                        <a:moveTo>
                          <a:pt x="0" y="232"/>
                        </a:moveTo>
                        <a:lnTo>
                          <a:pt x="0" y="0"/>
                        </a:lnTo>
                        <a:lnTo>
                          <a:pt x="10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39" name="Rectangle 2881"/>
                  <p:cNvSpPr>
                    <a:spLocks noChangeArrowheads="1"/>
                  </p:cNvSpPr>
                  <p:nvPr/>
                </p:nvSpPr>
                <p:spPr bwMode="auto">
                  <a:xfrm>
                    <a:off x="1802" y="216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6344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40" name="Freeform 2882"/>
                  <p:cNvSpPr>
                    <a:spLocks/>
                  </p:cNvSpPr>
                  <p:nvPr/>
                </p:nvSpPr>
                <p:spPr bwMode="auto">
                  <a:xfrm>
                    <a:off x="1733" y="21663"/>
                    <a:ext cx="66" cy="51"/>
                  </a:xfrm>
                  <a:custGeom>
                    <a:avLst/>
                    <a:gdLst>
                      <a:gd name="T0" fmla="*/ 0 w 66"/>
                      <a:gd name="T1" fmla="*/ 51 h 51"/>
                      <a:gd name="T2" fmla="*/ 0 w 66"/>
                      <a:gd name="T3" fmla="*/ 0 h 51"/>
                      <a:gd name="T4" fmla="*/ 66 w 6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6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41" name="Rectangle 2883"/>
                  <p:cNvSpPr>
                    <a:spLocks noChangeArrowheads="1"/>
                  </p:cNvSpPr>
                  <p:nvPr/>
                </p:nvSpPr>
                <p:spPr bwMode="auto">
                  <a:xfrm>
                    <a:off x="1913" y="217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6079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42" name="Freeform 2884"/>
                  <p:cNvSpPr>
                    <a:spLocks/>
                  </p:cNvSpPr>
                  <p:nvPr/>
                </p:nvSpPr>
                <p:spPr bwMode="auto">
                  <a:xfrm>
                    <a:off x="1733" y="21720"/>
                    <a:ext cx="177" cy="51"/>
                  </a:xfrm>
                  <a:custGeom>
                    <a:avLst/>
                    <a:gdLst>
                      <a:gd name="T0" fmla="*/ 0 w 177"/>
                      <a:gd name="T1" fmla="*/ 0 h 51"/>
                      <a:gd name="T2" fmla="*/ 0 w 177"/>
                      <a:gd name="T3" fmla="*/ 51 h 51"/>
                      <a:gd name="T4" fmla="*/ 177 w 17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7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43" name="Freeform 2885"/>
                  <p:cNvSpPr>
                    <a:spLocks/>
                  </p:cNvSpPr>
                  <p:nvPr/>
                </p:nvSpPr>
                <p:spPr bwMode="auto">
                  <a:xfrm>
                    <a:off x="1712" y="21717"/>
                    <a:ext cx="21" cy="253"/>
                  </a:xfrm>
                  <a:custGeom>
                    <a:avLst/>
                    <a:gdLst>
                      <a:gd name="T0" fmla="*/ 0 w 21"/>
                      <a:gd name="T1" fmla="*/ 253 h 253"/>
                      <a:gd name="T2" fmla="*/ 0 w 21"/>
                      <a:gd name="T3" fmla="*/ 0 h 253"/>
                      <a:gd name="T4" fmla="*/ 21 w 21"/>
                      <a:gd name="T5" fmla="*/ 0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" h="253">
                        <a:moveTo>
                          <a:pt x="0" y="253"/>
                        </a:moveTo>
                        <a:lnTo>
                          <a:pt x="0" y="0"/>
                        </a:lnTo>
                        <a:lnTo>
                          <a:pt x="2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44" name="Rectangle 2886"/>
                  <p:cNvSpPr>
                    <a:spLocks noChangeArrowheads="1"/>
                  </p:cNvSpPr>
                  <p:nvPr/>
                </p:nvSpPr>
                <p:spPr bwMode="auto">
                  <a:xfrm>
                    <a:off x="1850" y="218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1075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45" name="Freeform 2887"/>
                  <p:cNvSpPr>
                    <a:spLocks/>
                  </p:cNvSpPr>
                  <p:nvPr/>
                </p:nvSpPr>
                <p:spPr bwMode="auto">
                  <a:xfrm>
                    <a:off x="1847" y="2187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46" name="Rectangle 2888"/>
                  <p:cNvSpPr>
                    <a:spLocks noChangeArrowheads="1"/>
                  </p:cNvSpPr>
                  <p:nvPr/>
                </p:nvSpPr>
                <p:spPr bwMode="auto">
                  <a:xfrm>
                    <a:off x="1850" y="219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1903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47" name="Freeform 2889"/>
                  <p:cNvSpPr>
                    <a:spLocks/>
                  </p:cNvSpPr>
                  <p:nvPr/>
                </p:nvSpPr>
                <p:spPr bwMode="auto">
                  <a:xfrm>
                    <a:off x="1847" y="2193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48" name="Freeform 2890"/>
                  <p:cNvSpPr>
                    <a:spLocks/>
                  </p:cNvSpPr>
                  <p:nvPr/>
                </p:nvSpPr>
                <p:spPr bwMode="auto">
                  <a:xfrm>
                    <a:off x="1824" y="21933"/>
                    <a:ext cx="23" cy="105"/>
                  </a:xfrm>
                  <a:custGeom>
                    <a:avLst/>
                    <a:gdLst>
                      <a:gd name="T0" fmla="*/ 0 w 23"/>
                      <a:gd name="T1" fmla="*/ 105 h 105"/>
                      <a:gd name="T2" fmla="*/ 0 w 23"/>
                      <a:gd name="T3" fmla="*/ 0 h 105"/>
                      <a:gd name="T4" fmla="*/ 23 w 23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2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49" name="Rectangle 2891"/>
                  <p:cNvSpPr>
                    <a:spLocks noChangeArrowheads="1"/>
                  </p:cNvSpPr>
                  <p:nvPr/>
                </p:nvSpPr>
                <p:spPr bwMode="auto">
                  <a:xfrm>
                    <a:off x="1925" y="22046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708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50" name="Freeform 2892"/>
                  <p:cNvSpPr>
                    <a:spLocks/>
                  </p:cNvSpPr>
                  <p:nvPr/>
                </p:nvSpPr>
                <p:spPr bwMode="auto">
                  <a:xfrm>
                    <a:off x="1922" y="22095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51" name="Rectangle 2893"/>
                  <p:cNvSpPr>
                    <a:spLocks noChangeArrowheads="1"/>
                  </p:cNvSpPr>
                  <p:nvPr/>
                </p:nvSpPr>
                <p:spPr bwMode="auto">
                  <a:xfrm>
                    <a:off x="1925" y="221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4558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52" name="Freeform 2894"/>
                  <p:cNvSpPr>
                    <a:spLocks/>
                  </p:cNvSpPr>
                  <p:nvPr/>
                </p:nvSpPr>
                <p:spPr bwMode="auto">
                  <a:xfrm>
                    <a:off x="1922" y="2215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53" name="Freeform 2895"/>
                  <p:cNvSpPr>
                    <a:spLocks/>
                  </p:cNvSpPr>
                  <p:nvPr/>
                </p:nvSpPr>
                <p:spPr bwMode="auto">
                  <a:xfrm>
                    <a:off x="1824" y="22044"/>
                    <a:ext cx="98" cy="105"/>
                  </a:xfrm>
                  <a:custGeom>
                    <a:avLst/>
                    <a:gdLst>
                      <a:gd name="T0" fmla="*/ 0 w 98"/>
                      <a:gd name="T1" fmla="*/ 0 h 105"/>
                      <a:gd name="T2" fmla="*/ 0 w 98"/>
                      <a:gd name="T3" fmla="*/ 105 h 105"/>
                      <a:gd name="T4" fmla="*/ 98 w 98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8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98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54" name="Freeform 2896"/>
                  <p:cNvSpPr>
                    <a:spLocks/>
                  </p:cNvSpPr>
                  <p:nvPr/>
                </p:nvSpPr>
                <p:spPr bwMode="auto">
                  <a:xfrm>
                    <a:off x="1769" y="22041"/>
                    <a:ext cx="55" cy="186"/>
                  </a:xfrm>
                  <a:custGeom>
                    <a:avLst/>
                    <a:gdLst>
                      <a:gd name="T0" fmla="*/ 0 w 55"/>
                      <a:gd name="T1" fmla="*/ 186 h 186"/>
                      <a:gd name="T2" fmla="*/ 0 w 55"/>
                      <a:gd name="T3" fmla="*/ 0 h 186"/>
                      <a:gd name="T4" fmla="*/ 55 w 55"/>
                      <a:gd name="T5" fmla="*/ 0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5" h="186">
                        <a:moveTo>
                          <a:pt x="0" y="186"/>
                        </a:moveTo>
                        <a:lnTo>
                          <a:pt x="0" y="0"/>
                        </a:lnTo>
                        <a:lnTo>
                          <a:pt x="5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55" name="Rectangle 2897"/>
                  <p:cNvSpPr>
                    <a:spLocks noChangeArrowheads="1"/>
                  </p:cNvSpPr>
                  <p:nvPr/>
                </p:nvSpPr>
                <p:spPr bwMode="auto">
                  <a:xfrm>
                    <a:off x="1851" y="22262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477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56" name="Freeform 2898"/>
                  <p:cNvSpPr>
                    <a:spLocks/>
                  </p:cNvSpPr>
                  <p:nvPr/>
                </p:nvSpPr>
                <p:spPr bwMode="auto">
                  <a:xfrm>
                    <a:off x="1775" y="22311"/>
                    <a:ext cx="73" cy="105"/>
                  </a:xfrm>
                  <a:custGeom>
                    <a:avLst/>
                    <a:gdLst>
                      <a:gd name="T0" fmla="*/ 0 w 73"/>
                      <a:gd name="T1" fmla="*/ 105 h 105"/>
                      <a:gd name="T2" fmla="*/ 0 w 73"/>
                      <a:gd name="T3" fmla="*/ 0 h 105"/>
                      <a:gd name="T4" fmla="*/ 73 w 73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3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7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57" name="Rectangle 2899"/>
                  <p:cNvSpPr>
                    <a:spLocks noChangeArrowheads="1"/>
                  </p:cNvSpPr>
                  <p:nvPr/>
                </p:nvSpPr>
                <p:spPr bwMode="auto">
                  <a:xfrm>
                    <a:off x="1826" y="223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5958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58" name="Freeform 2900"/>
                  <p:cNvSpPr>
                    <a:spLocks/>
                  </p:cNvSpPr>
                  <p:nvPr/>
                </p:nvSpPr>
                <p:spPr bwMode="auto">
                  <a:xfrm>
                    <a:off x="1823" y="22419"/>
                    <a:ext cx="0" cy="105"/>
                  </a:xfrm>
                  <a:custGeom>
                    <a:avLst/>
                    <a:gdLst>
                      <a:gd name="T0" fmla="*/ 105 h 105"/>
                      <a:gd name="T1" fmla="*/ 0 h 105"/>
                      <a:gd name="T2" fmla="*/ 0 h 105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59" name="Rectangle 2901"/>
                  <p:cNvSpPr>
                    <a:spLocks noChangeArrowheads="1"/>
                  </p:cNvSpPr>
                  <p:nvPr/>
                </p:nvSpPr>
                <p:spPr bwMode="auto">
                  <a:xfrm>
                    <a:off x="1826" y="22478"/>
                    <a:ext cx="1701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CP001108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Prosthecochloris aestuarii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271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60" name="Freeform 2902"/>
                  <p:cNvSpPr>
                    <a:spLocks/>
                  </p:cNvSpPr>
                  <p:nvPr/>
                </p:nvSpPr>
                <p:spPr bwMode="auto">
                  <a:xfrm>
                    <a:off x="1823" y="22527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61" name="Rectangle 2903"/>
                  <p:cNvSpPr>
                    <a:spLocks noChangeArrowheads="1"/>
                  </p:cNvSpPr>
                  <p:nvPr/>
                </p:nvSpPr>
                <p:spPr bwMode="auto">
                  <a:xfrm>
                    <a:off x="1826" y="225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1196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62" name="Freeform 2904"/>
                  <p:cNvSpPr>
                    <a:spLocks/>
                  </p:cNvSpPr>
                  <p:nvPr/>
                </p:nvSpPr>
                <p:spPr bwMode="auto">
                  <a:xfrm>
                    <a:off x="1823" y="2258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63" name="Line 2905"/>
                  <p:cNvSpPr>
                    <a:spLocks noChangeShapeType="1"/>
                  </p:cNvSpPr>
                  <p:nvPr/>
                </p:nvSpPr>
                <p:spPr bwMode="auto">
                  <a:xfrm>
                    <a:off x="1823" y="22530"/>
                    <a:ext cx="0" cy="105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64" name="Freeform 2906"/>
                  <p:cNvSpPr>
                    <a:spLocks/>
                  </p:cNvSpPr>
                  <p:nvPr/>
                </p:nvSpPr>
                <p:spPr bwMode="auto">
                  <a:xfrm>
                    <a:off x="1775" y="22422"/>
                    <a:ext cx="48" cy="105"/>
                  </a:xfrm>
                  <a:custGeom>
                    <a:avLst/>
                    <a:gdLst>
                      <a:gd name="T0" fmla="*/ 0 w 48"/>
                      <a:gd name="T1" fmla="*/ 0 h 105"/>
                      <a:gd name="T2" fmla="*/ 0 w 48"/>
                      <a:gd name="T3" fmla="*/ 105 h 105"/>
                      <a:gd name="T4" fmla="*/ 48 w 48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48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65" name="Freeform 2907"/>
                  <p:cNvSpPr>
                    <a:spLocks/>
                  </p:cNvSpPr>
                  <p:nvPr/>
                </p:nvSpPr>
                <p:spPr bwMode="auto">
                  <a:xfrm>
                    <a:off x="1769" y="22233"/>
                    <a:ext cx="6" cy="186"/>
                  </a:xfrm>
                  <a:custGeom>
                    <a:avLst/>
                    <a:gdLst>
                      <a:gd name="T0" fmla="*/ 0 w 6"/>
                      <a:gd name="T1" fmla="*/ 0 h 186"/>
                      <a:gd name="T2" fmla="*/ 0 w 6"/>
                      <a:gd name="T3" fmla="*/ 186 h 186"/>
                      <a:gd name="T4" fmla="*/ 6 w 6"/>
                      <a:gd name="T5" fmla="*/ 186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" h="186">
                        <a:moveTo>
                          <a:pt x="0" y="0"/>
                        </a:moveTo>
                        <a:lnTo>
                          <a:pt x="0" y="186"/>
                        </a:lnTo>
                        <a:lnTo>
                          <a:pt x="6" y="18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66" name="Freeform 2908"/>
                  <p:cNvSpPr>
                    <a:spLocks/>
                  </p:cNvSpPr>
                  <p:nvPr/>
                </p:nvSpPr>
                <p:spPr bwMode="auto">
                  <a:xfrm>
                    <a:off x="1712" y="21976"/>
                    <a:ext cx="57" cy="254"/>
                  </a:xfrm>
                  <a:custGeom>
                    <a:avLst/>
                    <a:gdLst>
                      <a:gd name="T0" fmla="*/ 0 w 57"/>
                      <a:gd name="T1" fmla="*/ 0 h 254"/>
                      <a:gd name="T2" fmla="*/ 0 w 57"/>
                      <a:gd name="T3" fmla="*/ 254 h 254"/>
                      <a:gd name="T4" fmla="*/ 57 w 57"/>
                      <a:gd name="T5" fmla="*/ 254 h 25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254">
                        <a:moveTo>
                          <a:pt x="0" y="0"/>
                        </a:moveTo>
                        <a:lnTo>
                          <a:pt x="0" y="254"/>
                        </a:lnTo>
                        <a:lnTo>
                          <a:pt x="57" y="25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67" name="Freeform 2909"/>
                  <p:cNvSpPr>
                    <a:spLocks/>
                  </p:cNvSpPr>
                  <p:nvPr/>
                </p:nvSpPr>
                <p:spPr bwMode="auto">
                  <a:xfrm>
                    <a:off x="1650" y="21739"/>
                    <a:ext cx="62" cy="234"/>
                  </a:xfrm>
                  <a:custGeom>
                    <a:avLst/>
                    <a:gdLst>
                      <a:gd name="T0" fmla="*/ 0 w 62"/>
                      <a:gd name="T1" fmla="*/ 0 h 234"/>
                      <a:gd name="T2" fmla="*/ 0 w 62"/>
                      <a:gd name="T3" fmla="*/ 234 h 234"/>
                      <a:gd name="T4" fmla="*/ 62 w 62"/>
                      <a:gd name="T5" fmla="*/ 234 h 2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2" h="234">
                        <a:moveTo>
                          <a:pt x="0" y="0"/>
                        </a:moveTo>
                        <a:lnTo>
                          <a:pt x="0" y="234"/>
                        </a:lnTo>
                        <a:lnTo>
                          <a:pt x="62" y="23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68" name="Freeform 2910"/>
                  <p:cNvSpPr>
                    <a:spLocks/>
                  </p:cNvSpPr>
                  <p:nvPr/>
                </p:nvSpPr>
                <p:spPr bwMode="auto">
                  <a:xfrm>
                    <a:off x="1595" y="21402"/>
                    <a:ext cx="55" cy="334"/>
                  </a:xfrm>
                  <a:custGeom>
                    <a:avLst/>
                    <a:gdLst>
                      <a:gd name="T0" fmla="*/ 0 w 55"/>
                      <a:gd name="T1" fmla="*/ 0 h 334"/>
                      <a:gd name="T2" fmla="*/ 0 w 55"/>
                      <a:gd name="T3" fmla="*/ 334 h 334"/>
                      <a:gd name="T4" fmla="*/ 55 w 55"/>
                      <a:gd name="T5" fmla="*/ 334 h 3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5" h="334">
                        <a:moveTo>
                          <a:pt x="0" y="0"/>
                        </a:moveTo>
                        <a:lnTo>
                          <a:pt x="0" y="334"/>
                        </a:lnTo>
                        <a:lnTo>
                          <a:pt x="55" y="33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69" name="Freeform 2911"/>
                  <p:cNvSpPr>
                    <a:spLocks/>
                  </p:cNvSpPr>
                  <p:nvPr/>
                </p:nvSpPr>
                <p:spPr bwMode="auto">
                  <a:xfrm>
                    <a:off x="1524" y="20281"/>
                    <a:ext cx="71" cy="1118"/>
                  </a:xfrm>
                  <a:custGeom>
                    <a:avLst/>
                    <a:gdLst>
                      <a:gd name="T0" fmla="*/ 0 w 71"/>
                      <a:gd name="T1" fmla="*/ 0 h 1118"/>
                      <a:gd name="T2" fmla="*/ 0 w 71"/>
                      <a:gd name="T3" fmla="*/ 1118 h 1118"/>
                      <a:gd name="T4" fmla="*/ 71 w 71"/>
                      <a:gd name="T5" fmla="*/ 1118 h 1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1" h="1118">
                        <a:moveTo>
                          <a:pt x="0" y="0"/>
                        </a:moveTo>
                        <a:lnTo>
                          <a:pt x="0" y="1118"/>
                        </a:lnTo>
                        <a:lnTo>
                          <a:pt x="71" y="111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0" name="Freeform 2912"/>
                  <p:cNvSpPr>
                    <a:spLocks/>
                  </p:cNvSpPr>
                  <p:nvPr/>
                </p:nvSpPr>
                <p:spPr bwMode="auto">
                  <a:xfrm>
                    <a:off x="1499" y="20278"/>
                    <a:ext cx="25" cy="1476"/>
                  </a:xfrm>
                  <a:custGeom>
                    <a:avLst/>
                    <a:gdLst>
                      <a:gd name="T0" fmla="*/ 0 w 25"/>
                      <a:gd name="T1" fmla="*/ 1476 h 1476"/>
                      <a:gd name="T2" fmla="*/ 0 w 25"/>
                      <a:gd name="T3" fmla="*/ 0 h 1476"/>
                      <a:gd name="T4" fmla="*/ 25 w 25"/>
                      <a:gd name="T5" fmla="*/ 0 h 14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" h="1476">
                        <a:moveTo>
                          <a:pt x="0" y="1476"/>
                        </a:moveTo>
                        <a:lnTo>
                          <a:pt x="0" y="0"/>
                        </a:lnTo>
                        <a:lnTo>
                          <a:pt x="2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1" name="Rectangle 2913"/>
                  <p:cNvSpPr>
                    <a:spLocks noChangeArrowheads="1"/>
                  </p:cNvSpPr>
                  <p:nvPr/>
                </p:nvSpPr>
                <p:spPr bwMode="auto">
                  <a:xfrm>
                    <a:off x="1907" y="22694"/>
                    <a:ext cx="1653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CP001666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Clostridium ljungdahlii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13528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72" name="Freeform 2914"/>
                  <p:cNvSpPr>
                    <a:spLocks/>
                  </p:cNvSpPr>
                  <p:nvPr/>
                </p:nvSpPr>
                <p:spPr bwMode="auto">
                  <a:xfrm>
                    <a:off x="1904" y="2274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3" name="Rectangle 2915"/>
                  <p:cNvSpPr>
                    <a:spLocks noChangeArrowheads="1"/>
                  </p:cNvSpPr>
                  <p:nvPr/>
                </p:nvSpPr>
                <p:spPr bwMode="auto">
                  <a:xfrm>
                    <a:off x="1907" y="228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4644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74" name="Freeform 2916"/>
                  <p:cNvSpPr>
                    <a:spLocks/>
                  </p:cNvSpPr>
                  <p:nvPr/>
                </p:nvSpPr>
                <p:spPr bwMode="auto">
                  <a:xfrm>
                    <a:off x="1904" y="2280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5" name="Freeform 2917"/>
                  <p:cNvSpPr>
                    <a:spLocks/>
                  </p:cNvSpPr>
                  <p:nvPr/>
                </p:nvSpPr>
                <p:spPr bwMode="auto">
                  <a:xfrm>
                    <a:off x="1734" y="22797"/>
                    <a:ext cx="170" cy="78"/>
                  </a:xfrm>
                  <a:custGeom>
                    <a:avLst/>
                    <a:gdLst>
                      <a:gd name="T0" fmla="*/ 0 w 170"/>
                      <a:gd name="T1" fmla="*/ 78 h 78"/>
                      <a:gd name="T2" fmla="*/ 0 w 170"/>
                      <a:gd name="T3" fmla="*/ 0 h 78"/>
                      <a:gd name="T4" fmla="*/ 170 w 170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0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7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6" name="Rectangle 2918"/>
                  <p:cNvSpPr>
                    <a:spLocks noChangeArrowheads="1"/>
                  </p:cNvSpPr>
                  <p:nvPr/>
                </p:nvSpPr>
                <p:spPr bwMode="auto">
                  <a:xfrm>
                    <a:off x="1937" y="229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6635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77" name="Freeform 2919"/>
                  <p:cNvSpPr>
                    <a:spLocks/>
                  </p:cNvSpPr>
                  <p:nvPr/>
                </p:nvSpPr>
                <p:spPr bwMode="auto">
                  <a:xfrm>
                    <a:off x="1734" y="22881"/>
                    <a:ext cx="200" cy="78"/>
                  </a:xfrm>
                  <a:custGeom>
                    <a:avLst/>
                    <a:gdLst>
                      <a:gd name="T0" fmla="*/ 0 w 200"/>
                      <a:gd name="T1" fmla="*/ 0 h 78"/>
                      <a:gd name="T2" fmla="*/ 0 w 200"/>
                      <a:gd name="T3" fmla="*/ 78 h 78"/>
                      <a:gd name="T4" fmla="*/ 200 w 200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0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00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8" name="Freeform 2920"/>
                  <p:cNvSpPr>
                    <a:spLocks/>
                  </p:cNvSpPr>
                  <p:nvPr/>
                </p:nvSpPr>
                <p:spPr bwMode="auto">
                  <a:xfrm>
                    <a:off x="1580" y="22878"/>
                    <a:ext cx="154" cy="355"/>
                  </a:xfrm>
                  <a:custGeom>
                    <a:avLst/>
                    <a:gdLst>
                      <a:gd name="T0" fmla="*/ 0 w 154"/>
                      <a:gd name="T1" fmla="*/ 355 h 355"/>
                      <a:gd name="T2" fmla="*/ 0 w 154"/>
                      <a:gd name="T3" fmla="*/ 0 h 355"/>
                      <a:gd name="T4" fmla="*/ 154 w 154"/>
                      <a:gd name="T5" fmla="*/ 0 h 3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4" h="355">
                        <a:moveTo>
                          <a:pt x="0" y="355"/>
                        </a:moveTo>
                        <a:lnTo>
                          <a:pt x="0" y="0"/>
                        </a:lnTo>
                        <a:lnTo>
                          <a:pt x="15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9" name="Rectangle 2921"/>
                  <p:cNvSpPr>
                    <a:spLocks noChangeArrowheads="1"/>
                  </p:cNvSpPr>
                  <p:nvPr/>
                </p:nvSpPr>
                <p:spPr bwMode="auto">
                  <a:xfrm>
                    <a:off x="2043" y="23018"/>
                    <a:ext cx="1670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CP001099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Chlorobaculum parvum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NCIB 8327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80" name="Freeform 2922"/>
                  <p:cNvSpPr>
                    <a:spLocks/>
                  </p:cNvSpPr>
                  <p:nvPr/>
                </p:nvSpPr>
                <p:spPr bwMode="auto">
                  <a:xfrm>
                    <a:off x="2040" y="23067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81" name="Rectangle 2923"/>
                  <p:cNvSpPr>
                    <a:spLocks noChangeArrowheads="1"/>
                  </p:cNvSpPr>
                  <p:nvPr/>
                </p:nvSpPr>
                <p:spPr bwMode="auto">
                  <a:xfrm>
                    <a:off x="2043" y="23126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721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82" name="Freeform 2924"/>
                  <p:cNvSpPr>
                    <a:spLocks/>
                  </p:cNvSpPr>
                  <p:nvPr/>
                </p:nvSpPr>
                <p:spPr bwMode="auto">
                  <a:xfrm>
                    <a:off x="2040" y="2312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83" name="Freeform 2925"/>
                  <p:cNvSpPr>
                    <a:spLocks/>
                  </p:cNvSpPr>
                  <p:nvPr/>
                </p:nvSpPr>
                <p:spPr bwMode="auto">
                  <a:xfrm>
                    <a:off x="1952" y="23121"/>
                    <a:ext cx="88" cy="78"/>
                  </a:xfrm>
                  <a:custGeom>
                    <a:avLst/>
                    <a:gdLst>
                      <a:gd name="T0" fmla="*/ 0 w 88"/>
                      <a:gd name="T1" fmla="*/ 78 h 78"/>
                      <a:gd name="T2" fmla="*/ 0 w 88"/>
                      <a:gd name="T3" fmla="*/ 0 h 78"/>
                      <a:gd name="T4" fmla="*/ 88 w 88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8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84" name="Rectangle 2926"/>
                  <p:cNvSpPr>
                    <a:spLocks noChangeArrowheads="1"/>
                  </p:cNvSpPr>
                  <p:nvPr/>
                </p:nvSpPr>
                <p:spPr bwMode="auto">
                  <a:xfrm>
                    <a:off x="2109" y="232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6943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85" name="Freeform 2927"/>
                  <p:cNvSpPr>
                    <a:spLocks/>
                  </p:cNvSpPr>
                  <p:nvPr/>
                </p:nvSpPr>
                <p:spPr bwMode="auto">
                  <a:xfrm>
                    <a:off x="1952" y="23205"/>
                    <a:ext cx="154" cy="78"/>
                  </a:xfrm>
                  <a:custGeom>
                    <a:avLst/>
                    <a:gdLst>
                      <a:gd name="T0" fmla="*/ 0 w 154"/>
                      <a:gd name="T1" fmla="*/ 0 h 78"/>
                      <a:gd name="T2" fmla="*/ 0 w 154"/>
                      <a:gd name="T3" fmla="*/ 78 h 78"/>
                      <a:gd name="T4" fmla="*/ 154 w 154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4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54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86" name="Freeform 2928"/>
                  <p:cNvSpPr>
                    <a:spLocks/>
                  </p:cNvSpPr>
                  <p:nvPr/>
                </p:nvSpPr>
                <p:spPr bwMode="auto">
                  <a:xfrm>
                    <a:off x="1895" y="23202"/>
                    <a:ext cx="57" cy="91"/>
                  </a:xfrm>
                  <a:custGeom>
                    <a:avLst/>
                    <a:gdLst>
                      <a:gd name="T0" fmla="*/ 0 w 57"/>
                      <a:gd name="T1" fmla="*/ 91 h 91"/>
                      <a:gd name="T2" fmla="*/ 0 w 57"/>
                      <a:gd name="T3" fmla="*/ 0 h 91"/>
                      <a:gd name="T4" fmla="*/ 57 w 57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5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87" name="Rectangle 2929"/>
                  <p:cNvSpPr>
                    <a:spLocks noChangeArrowheads="1"/>
                  </p:cNvSpPr>
                  <p:nvPr/>
                </p:nvSpPr>
                <p:spPr bwMode="auto">
                  <a:xfrm>
                    <a:off x="2025" y="233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2888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88" name="Freeform 2930"/>
                  <p:cNvSpPr>
                    <a:spLocks/>
                  </p:cNvSpPr>
                  <p:nvPr/>
                </p:nvSpPr>
                <p:spPr bwMode="auto">
                  <a:xfrm>
                    <a:off x="1895" y="23299"/>
                    <a:ext cx="127" cy="92"/>
                  </a:xfrm>
                  <a:custGeom>
                    <a:avLst/>
                    <a:gdLst>
                      <a:gd name="T0" fmla="*/ 0 w 127"/>
                      <a:gd name="T1" fmla="*/ 0 h 92"/>
                      <a:gd name="T2" fmla="*/ 0 w 127"/>
                      <a:gd name="T3" fmla="*/ 92 h 92"/>
                      <a:gd name="T4" fmla="*/ 127 w 127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7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127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89" name="Freeform 2931"/>
                  <p:cNvSpPr>
                    <a:spLocks/>
                  </p:cNvSpPr>
                  <p:nvPr/>
                </p:nvSpPr>
                <p:spPr bwMode="auto">
                  <a:xfrm>
                    <a:off x="1845" y="23296"/>
                    <a:ext cx="50" cy="98"/>
                  </a:xfrm>
                  <a:custGeom>
                    <a:avLst/>
                    <a:gdLst>
                      <a:gd name="T0" fmla="*/ 0 w 50"/>
                      <a:gd name="T1" fmla="*/ 98 h 98"/>
                      <a:gd name="T2" fmla="*/ 0 w 50"/>
                      <a:gd name="T3" fmla="*/ 0 h 98"/>
                      <a:gd name="T4" fmla="*/ 50 w 50"/>
                      <a:gd name="T5" fmla="*/ 0 h 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0" h="98">
                        <a:moveTo>
                          <a:pt x="0" y="98"/>
                        </a:moveTo>
                        <a:lnTo>
                          <a:pt x="0" y="0"/>
                        </a:lnTo>
                        <a:lnTo>
                          <a:pt x="5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90" name="Rectangle 2932"/>
                  <p:cNvSpPr>
                    <a:spLocks noChangeArrowheads="1"/>
                  </p:cNvSpPr>
                  <p:nvPr/>
                </p:nvSpPr>
                <p:spPr bwMode="auto">
                  <a:xfrm>
                    <a:off x="2109" y="234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5513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91" name="Freeform 2933"/>
                  <p:cNvSpPr>
                    <a:spLocks/>
                  </p:cNvSpPr>
                  <p:nvPr/>
                </p:nvSpPr>
                <p:spPr bwMode="auto">
                  <a:xfrm>
                    <a:off x="1845" y="23400"/>
                    <a:ext cx="261" cy="99"/>
                  </a:xfrm>
                  <a:custGeom>
                    <a:avLst/>
                    <a:gdLst>
                      <a:gd name="T0" fmla="*/ 0 w 261"/>
                      <a:gd name="T1" fmla="*/ 0 h 99"/>
                      <a:gd name="T2" fmla="*/ 0 w 261"/>
                      <a:gd name="T3" fmla="*/ 99 h 99"/>
                      <a:gd name="T4" fmla="*/ 261 w 261"/>
                      <a:gd name="T5" fmla="*/ 99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1" h="99">
                        <a:moveTo>
                          <a:pt x="0" y="0"/>
                        </a:moveTo>
                        <a:lnTo>
                          <a:pt x="0" y="99"/>
                        </a:lnTo>
                        <a:lnTo>
                          <a:pt x="261" y="9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92" name="Freeform 2934"/>
                  <p:cNvSpPr>
                    <a:spLocks/>
                  </p:cNvSpPr>
                  <p:nvPr/>
                </p:nvSpPr>
                <p:spPr bwMode="auto">
                  <a:xfrm>
                    <a:off x="1652" y="23397"/>
                    <a:ext cx="193" cy="196"/>
                  </a:xfrm>
                  <a:custGeom>
                    <a:avLst/>
                    <a:gdLst>
                      <a:gd name="T0" fmla="*/ 0 w 193"/>
                      <a:gd name="T1" fmla="*/ 196 h 196"/>
                      <a:gd name="T2" fmla="*/ 0 w 193"/>
                      <a:gd name="T3" fmla="*/ 0 h 196"/>
                      <a:gd name="T4" fmla="*/ 193 w 193"/>
                      <a:gd name="T5" fmla="*/ 0 h 1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3" h="196">
                        <a:moveTo>
                          <a:pt x="0" y="196"/>
                        </a:moveTo>
                        <a:lnTo>
                          <a:pt x="0" y="0"/>
                        </a:lnTo>
                        <a:lnTo>
                          <a:pt x="19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93" name="Rectangle 2935"/>
                  <p:cNvSpPr>
                    <a:spLocks noChangeArrowheads="1"/>
                  </p:cNvSpPr>
                  <p:nvPr/>
                </p:nvSpPr>
                <p:spPr bwMode="auto">
                  <a:xfrm>
                    <a:off x="1805" y="235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3355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94" name="Freeform 2936"/>
                  <p:cNvSpPr>
                    <a:spLocks/>
                  </p:cNvSpPr>
                  <p:nvPr/>
                </p:nvSpPr>
                <p:spPr bwMode="auto">
                  <a:xfrm>
                    <a:off x="1680" y="23607"/>
                    <a:ext cx="122" cy="186"/>
                  </a:xfrm>
                  <a:custGeom>
                    <a:avLst/>
                    <a:gdLst>
                      <a:gd name="T0" fmla="*/ 0 w 122"/>
                      <a:gd name="T1" fmla="*/ 186 h 186"/>
                      <a:gd name="T2" fmla="*/ 0 w 122"/>
                      <a:gd name="T3" fmla="*/ 0 h 186"/>
                      <a:gd name="T4" fmla="*/ 122 w 122"/>
                      <a:gd name="T5" fmla="*/ 0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2" h="186">
                        <a:moveTo>
                          <a:pt x="0" y="186"/>
                        </a:moveTo>
                        <a:lnTo>
                          <a:pt x="0" y="0"/>
                        </a:lnTo>
                        <a:lnTo>
                          <a:pt x="12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95" name="Rectangle 2937"/>
                  <p:cNvSpPr>
                    <a:spLocks noChangeArrowheads="1"/>
                  </p:cNvSpPr>
                  <p:nvPr/>
                </p:nvSpPr>
                <p:spPr bwMode="auto">
                  <a:xfrm>
                    <a:off x="1856" y="236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1981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96" name="Freeform 2938"/>
                  <p:cNvSpPr>
                    <a:spLocks/>
                  </p:cNvSpPr>
                  <p:nvPr/>
                </p:nvSpPr>
                <p:spPr bwMode="auto">
                  <a:xfrm>
                    <a:off x="1829" y="23715"/>
                    <a:ext cx="24" cy="51"/>
                  </a:xfrm>
                  <a:custGeom>
                    <a:avLst/>
                    <a:gdLst>
                      <a:gd name="T0" fmla="*/ 0 w 24"/>
                      <a:gd name="T1" fmla="*/ 51 h 51"/>
                      <a:gd name="T2" fmla="*/ 0 w 24"/>
                      <a:gd name="T3" fmla="*/ 0 h 51"/>
                      <a:gd name="T4" fmla="*/ 24 w 24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97" name="Rectangle 2939"/>
                  <p:cNvSpPr>
                    <a:spLocks noChangeArrowheads="1"/>
                  </p:cNvSpPr>
                  <p:nvPr/>
                </p:nvSpPr>
                <p:spPr bwMode="auto">
                  <a:xfrm>
                    <a:off x="1929" y="23774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485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998" name="Freeform 2940"/>
                  <p:cNvSpPr>
                    <a:spLocks/>
                  </p:cNvSpPr>
                  <p:nvPr/>
                </p:nvSpPr>
                <p:spPr bwMode="auto">
                  <a:xfrm>
                    <a:off x="1829" y="23772"/>
                    <a:ext cx="97" cy="51"/>
                  </a:xfrm>
                  <a:custGeom>
                    <a:avLst/>
                    <a:gdLst>
                      <a:gd name="T0" fmla="*/ 0 w 97"/>
                      <a:gd name="T1" fmla="*/ 0 h 51"/>
                      <a:gd name="T2" fmla="*/ 0 w 97"/>
                      <a:gd name="T3" fmla="*/ 51 h 51"/>
                      <a:gd name="T4" fmla="*/ 97 w 9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9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99" name="Freeform 2941"/>
                  <p:cNvSpPr>
                    <a:spLocks/>
                  </p:cNvSpPr>
                  <p:nvPr/>
                </p:nvSpPr>
                <p:spPr bwMode="auto">
                  <a:xfrm>
                    <a:off x="1788" y="23769"/>
                    <a:ext cx="41" cy="78"/>
                  </a:xfrm>
                  <a:custGeom>
                    <a:avLst/>
                    <a:gdLst>
                      <a:gd name="T0" fmla="*/ 0 w 41"/>
                      <a:gd name="T1" fmla="*/ 78 h 78"/>
                      <a:gd name="T2" fmla="*/ 0 w 41"/>
                      <a:gd name="T3" fmla="*/ 0 h 78"/>
                      <a:gd name="T4" fmla="*/ 41 w 41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4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00" name="Rectangle 294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38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3656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001" name="Freeform 2943"/>
                  <p:cNvSpPr>
                    <a:spLocks/>
                  </p:cNvSpPr>
                  <p:nvPr/>
                </p:nvSpPr>
                <p:spPr bwMode="auto">
                  <a:xfrm>
                    <a:off x="1788" y="23853"/>
                    <a:ext cx="81" cy="78"/>
                  </a:xfrm>
                  <a:custGeom>
                    <a:avLst/>
                    <a:gdLst>
                      <a:gd name="T0" fmla="*/ 0 w 81"/>
                      <a:gd name="T1" fmla="*/ 0 h 78"/>
                      <a:gd name="T2" fmla="*/ 0 w 81"/>
                      <a:gd name="T3" fmla="*/ 78 h 78"/>
                      <a:gd name="T4" fmla="*/ 81 w 81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1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81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02" name="Freeform 2944"/>
                  <p:cNvSpPr>
                    <a:spLocks/>
                  </p:cNvSpPr>
                  <p:nvPr/>
                </p:nvSpPr>
                <p:spPr bwMode="auto">
                  <a:xfrm>
                    <a:off x="1748" y="23850"/>
                    <a:ext cx="40" cy="132"/>
                  </a:xfrm>
                  <a:custGeom>
                    <a:avLst/>
                    <a:gdLst>
                      <a:gd name="T0" fmla="*/ 0 w 40"/>
                      <a:gd name="T1" fmla="*/ 132 h 132"/>
                      <a:gd name="T2" fmla="*/ 0 w 40"/>
                      <a:gd name="T3" fmla="*/ 0 h 132"/>
                      <a:gd name="T4" fmla="*/ 40 w 40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0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4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03" name="Rectangle 2945"/>
                  <p:cNvSpPr>
                    <a:spLocks noChangeArrowheads="1"/>
                  </p:cNvSpPr>
                  <p:nvPr/>
                </p:nvSpPr>
                <p:spPr bwMode="auto">
                  <a:xfrm>
                    <a:off x="1856" y="23990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448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004" name="Freeform 2946"/>
                  <p:cNvSpPr>
                    <a:spLocks/>
                  </p:cNvSpPr>
                  <p:nvPr/>
                </p:nvSpPr>
                <p:spPr bwMode="auto">
                  <a:xfrm>
                    <a:off x="1763" y="24039"/>
                    <a:ext cx="90" cy="78"/>
                  </a:xfrm>
                  <a:custGeom>
                    <a:avLst/>
                    <a:gdLst>
                      <a:gd name="T0" fmla="*/ 0 w 90"/>
                      <a:gd name="T1" fmla="*/ 78 h 78"/>
                      <a:gd name="T2" fmla="*/ 0 w 90"/>
                      <a:gd name="T3" fmla="*/ 0 h 78"/>
                      <a:gd name="T4" fmla="*/ 90 w 90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0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9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05" name="Rectangle 2947"/>
                  <p:cNvSpPr>
                    <a:spLocks noChangeArrowheads="1"/>
                  </p:cNvSpPr>
                  <p:nvPr/>
                </p:nvSpPr>
                <p:spPr bwMode="auto">
                  <a:xfrm>
                    <a:off x="2202" y="240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1956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006" name="Freeform 2948"/>
                  <p:cNvSpPr>
                    <a:spLocks/>
                  </p:cNvSpPr>
                  <p:nvPr/>
                </p:nvSpPr>
                <p:spPr bwMode="auto">
                  <a:xfrm>
                    <a:off x="1920" y="24147"/>
                    <a:ext cx="279" cy="51"/>
                  </a:xfrm>
                  <a:custGeom>
                    <a:avLst/>
                    <a:gdLst>
                      <a:gd name="T0" fmla="*/ 0 w 279"/>
                      <a:gd name="T1" fmla="*/ 51 h 51"/>
                      <a:gd name="T2" fmla="*/ 0 w 279"/>
                      <a:gd name="T3" fmla="*/ 0 h 51"/>
                      <a:gd name="T4" fmla="*/ 279 w 27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7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07" name="Rectangle 2949"/>
                  <p:cNvSpPr>
                    <a:spLocks noChangeArrowheads="1"/>
                  </p:cNvSpPr>
                  <p:nvPr/>
                </p:nvSpPr>
                <p:spPr bwMode="auto">
                  <a:xfrm>
                    <a:off x="2141" y="242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6484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008" name="Freeform 2950"/>
                  <p:cNvSpPr>
                    <a:spLocks/>
                  </p:cNvSpPr>
                  <p:nvPr/>
                </p:nvSpPr>
                <p:spPr bwMode="auto">
                  <a:xfrm>
                    <a:off x="1920" y="24204"/>
                    <a:ext cx="218" cy="51"/>
                  </a:xfrm>
                  <a:custGeom>
                    <a:avLst/>
                    <a:gdLst>
                      <a:gd name="T0" fmla="*/ 0 w 218"/>
                      <a:gd name="T1" fmla="*/ 0 h 51"/>
                      <a:gd name="T2" fmla="*/ 0 w 218"/>
                      <a:gd name="T3" fmla="*/ 51 h 51"/>
                      <a:gd name="T4" fmla="*/ 218 w 218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8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18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09" name="Freeform 2951"/>
                  <p:cNvSpPr>
                    <a:spLocks/>
                  </p:cNvSpPr>
                  <p:nvPr/>
                </p:nvSpPr>
                <p:spPr bwMode="auto">
                  <a:xfrm>
                    <a:off x="1763" y="24123"/>
                    <a:ext cx="157" cy="78"/>
                  </a:xfrm>
                  <a:custGeom>
                    <a:avLst/>
                    <a:gdLst>
                      <a:gd name="T0" fmla="*/ 0 w 157"/>
                      <a:gd name="T1" fmla="*/ 0 h 78"/>
                      <a:gd name="T2" fmla="*/ 0 w 157"/>
                      <a:gd name="T3" fmla="*/ 78 h 78"/>
                      <a:gd name="T4" fmla="*/ 157 w 157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7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57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10" name="Freeform 2952"/>
                  <p:cNvSpPr>
                    <a:spLocks/>
                  </p:cNvSpPr>
                  <p:nvPr/>
                </p:nvSpPr>
                <p:spPr bwMode="auto">
                  <a:xfrm>
                    <a:off x="1748" y="23988"/>
                    <a:ext cx="15" cy="132"/>
                  </a:xfrm>
                  <a:custGeom>
                    <a:avLst/>
                    <a:gdLst>
                      <a:gd name="T0" fmla="*/ 0 w 15"/>
                      <a:gd name="T1" fmla="*/ 0 h 132"/>
                      <a:gd name="T2" fmla="*/ 0 w 15"/>
                      <a:gd name="T3" fmla="*/ 132 h 132"/>
                      <a:gd name="T4" fmla="*/ 15 w 15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15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11" name="Freeform 2953"/>
                  <p:cNvSpPr>
                    <a:spLocks/>
                  </p:cNvSpPr>
                  <p:nvPr/>
                </p:nvSpPr>
                <p:spPr bwMode="auto">
                  <a:xfrm>
                    <a:off x="1680" y="23799"/>
                    <a:ext cx="68" cy="186"/>
                  </a:xfrm>
                  <a:custGeom>
                    <a:avLst/>
                    <a:gdLst>
                      <a:gd name="T0" fmla="*/ 0 w 68"/>
                      <a:gd name="T1" fmla="*/ 0 h 186"/>
                      <a:gd name="T2" fmla="*/ 0 w 68"/>
                      <a:gd name="T3" fmla="*/ 186 h 186"/>
                      <a:gd name="T4" fmla="*/ 68 w 68"/>
                      <a:gd name="T5" fmla="*/ 186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8" h="186">
                        <a:moveTo>
                          <a:pt x="0" y="0"/>
                        </a:moveTo>
                        <a:lnTo>
                          <a:pt x="0" y="186"/>
                        </a:lnTo>
                        <a:lnTo>
                          <a:pt x="68" y="18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12" name="Freeform 2954"/>
                  <p:cNvSpPr>
                    <a:spLocks/>
                  </p:cNvSpPr>
                  <p:nvPr/>
                </p:nvSpPr>
                <p:spPr bwMode="auto">
                  <a:xfrm>
                    <a:off x="1652" y="23599"/>
                    <a:ext cx="28" cy="197"/>
                  </a:xfrm>
                  <a:custGeom>
                    <a:avLst/>
                    <a:gdLst>
                      <a:gd name="T0" fmla="*/ 0 w 28"/>
                      <a:gd name="T1" fmla="*/ 0 h 197"/>
                      <a:gd name="T2" fmla="*/ 0 w 28"/>
                      <a:gd name="T3" fmla="*/ 197 h 197"/>
                      <a:gd name="T4" fmla="*/ 28 w 28"/>
                      <a:gd name="T5" fmla="*/ 197 h 1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8" h="197">
                        <a:moveTo>
                          <a:pt x="0" y="0"/>
                        </a:moveTo>
                        <a:lnTo>
                          <a:pt x="0" y="197"/>
                        </a:lnTo>
                        <a:lnTo>
                          <a:pt x="28" y="19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13" name="Freeform 2955"/>
                  <p:cNvSpPr>
                    <a:spLocks/>
                  </p:cNvSpPr>
                  <p:nvPr/>
                </p:nvSpPr>
                <p:spPr bwMode="auto">
                  <a:xfrm>
                    <a:off x="1580" y="23239"/>
                    <a:ext cx="72" cy="357"/>
                  </a:xfrm>
                  <a:custGeom>
                    <a:avLst/>
                    <a:gdLst>
                      <a:gd name="T0" fmla="*/ 0 w 72"/>
                      <a:gd name="T1" fmla="*/ 0 h 357"/>
                      <a:gd name="T2" fmla="*/ 0 w 72"/>
                      <a:gd name="T3" fmla="*/ 357 h 357"/>
                      <a:gd name="T4" fmla="*/ 72 w 72"/>
                      <a:gd name="T5" fmla="*/ 357 h 3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2" h="357">
                        <a:moveTo>
                          <a:pt x="0" y="0"/>
                        </a:moveTo>
                        <a:lnTo>
                          <a:pt x="0" y="357"/>
                        </a:lnTo>
                        <a:lnTo>
                          <a:pt x="72" y="35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14" name="Freeform 2956"/>
                  <p:cNvSpPr>
                    <a:spLocks/>
                  </p:cNvSpPr>
                  <p:nvPr/>
                </p:nvSpPr>
                <p:spPr bwMode="auto">
                  <a:xfrm>
                    <a:off x="1499" y="21760"/>
                    <a:ext cx="81" cy="1476"/>
                  </a:xfrm>
                  <a:custGeom>
                    <a:avLst/>
                    <a:gdLst>
                      <a:gd name="T0" fmla="*/ 0 w 81"/>
                      <a:gd name="T1" fmla="*/ 0 h 1476"/>
                      <a:gd name="T2" fmla="*/ 0 w 81"/>
                      <a:gd name="T3" fmla="*/ 1476 h 1476"/>
                      <a:gd name="T4" fmla="*/ 81 w 81"/>
                      <a:gd name="T5" fmla="*/ 1476 h 14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1" h="1476">
                        <a:moveTo>
                          <a:pt x="0" y="0"/>
                        </a:moveTo>
                        <a:lnTo>
                          <a:pt x="0" y="1476"/>
                        </a:lnTo>
                        <a:lnTo>
                          <a:pt x="81" y="147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15" name="Freeform 2957"/>
                  <p:cNvSpPr>
                    <a:spLocks/>
                  </p:cNvSpPr>
                  <p:nvPr/>
                </p:nvSpPr>
                <p:spPr bwMode="auto">
                  <a:xfrm>
                    <a:off x="1446" y="21757"/>
                    <a:ext cx="53" cy="1326"/>
                  </a:xfrm>
                  <a:custGeom>
                    <a:avLst/>
                    <a:gdLst>
                      <a:gd name="T0" fmla="*/ 0 w 53"/>
                      <a:gd name="T1" fmla="*/ 1326 h 1326"/>
                      <a:gd name="T2" fmla="*/ 0 w 53"/>
                      <a:gd name="T3" fmla="*/ 0 h 1326"/>
                      <a:gd name="T4" fmla="*/ 53 w 53"/>
                      <a:gd name="T5" fmla="*/ 0 h 13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3" h="1326">
                        <a:moveTo>
                          <a:pt x="0" y="1326"/>
                        </a:moveTo>
                        <a:lnTo>
                          <a:pt x="0" y="0"/>
                        </a:lnTo>
                        <a:lnTo>
                          <a:pt x="5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16" name="Rectangle 295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43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1637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017" name="Freeform 2959"/>
                  <p:cNvSpPr>
                    <a:spLocks/>
                  </p:cNvSpPr>
                  <p:nvPr/>
                </p:nvSpPr>
                <p:spPr bwMode="auto">
                  <a:xfrm>
                    <a:off x="1676" y="24363"/>
                    <a:ext cx="112" cy="51"/>
                  </a:xfrm>
                  <a:custGeom>
                    <a:avLst/>
                    <a:gdLst>
                      <a:gd name="T0" fmla="*/ 0 w 112"/>
                      <a:gd name="T1" fmla="*/ 51 h 51"/>
                      <a:gd name="T2" fmla="*/ 0 w 112"/>
                      <a:gd name="T3" fmla="*/ 0 h 51"/>
                      <a:gd name="T4" fmla="*/ 112 w 11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1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18" name="Rectangle 2960"/>
                  <p:cNvSpPr>
                    <a:spLocks noChangeArrowheads="1"/>
                  </p:cNvSpPr>
                  <p:nvPr/>
                </p:nvSpPr>
                <p:spPr bwMode="auto">
                  <a:xfrm>
                    <a:off x="1811" y="244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6729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019" name="Freeform 2961"/>
                  <p:cNvSpPr>
                    <a:spLocks/>
                  </p:cNvSpPr>
                  <p:nvPr/>
                </p:nvSpPr>
                <p:spPr bwMode="auto">
                  <a:xfrm>
                    <a:off x="1676" y="24420"/>
                    <a:ext cx="132" cy="51"/>
                  </a:xfrm>
                  <a:custGeom>
                    <a:avLst/>
                    <a:gdLst>
                      <a:gd name="T0" fmla="*/ 0 w 132"/>
                      <a:gd name="T1" fmla="*/ 0 h 51"/>
                      <a:gd name="T2" fmla="*/ 0 w 132"/>
                      <a:gd name="T3" fmla="*/ 51 h 51"/>
                      <a:gd name="T4" fmla="*/ 132 w 13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3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20" name="Freeform 2962"/>
                  <p:cNvSpPr>
                    <a:spLocks/>
                  </p:cNvSpPr>
                  <p:nvPr/>
                </p:nvSpPr>
                <p:spPr bwMode="auto">
                  <a:xfrm>
                    <a:off x="1446" y="23089"/>
                    <a:ext cx="230" cy="1328"/>
                  </a:xfrm>
                  <a:custGeom>
                    <a:avLst/>
                    <a:gdLst>
                      <a:gd name="T0" fmla="*/ 0 w 230"/>
                      <a:gd name="T1" fmla="*/ 0 h 1328"/>
                      <a:gd name="T2" fmla="*/ 0 w 230"/>
                      <a:gd name="T3" fmla="*/ 1328 h 1328"/>
                      <a:gd name="T4" fmla="*/ 230 w 230"/>
                      <a:gd name="T5" fmla="*/ 1328 h 1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0" h="1328">
                        <a:moveTo>
                          <a:pt x="0" y="0"/>
                        </a:moveTo>
                        <a:lnTo>
                          <a:pt x="0" y="1328"/>
                        </a:lnTo>
                        <a:lnTo>
                          <a:pt x="230" y="132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21" name="Freeform 2963"/>
                  <p:cNvSpPr>
                    <a:spLocks/>
                  </p:cNvSpPr>
                  <p:nvPr/>
                </p:nvSpPr>
                <p:spPr bwMode="auto">
                  <a:xfrm>
                    <a:off x="1404" y="23086"/>
                    <a:ext cx="42" cy="1562"/>
                  </a:xfrm>
                  <a:custGeom>
                    <a:avLst/>
                    <a:gdLst>
                      <a:gd name="T0" fmla="*/ 0 w 42"/>
                      <a:gd name="T1" fmla="*/ 1562 h 1562"/>
                      <a:gd name="T2" fmla="*/ 0 w 42"/>
                      <a:gd name="T3" fmla="*/ 0 h 1562"/>
                      <a:gd name="T4" fmla="*/ 42 w 42"/>
                      <a:gd name="T5" fmla="*/ 0 h 15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1562">
                        <a:moveTo>
                          <a:pt x="0" y="1562"/>
                        </a:moveTo>
                        <a:lnTo>
                          <a:pt x="0" y="0"/>
                        </a:lnTo>
                        <a:lnTo>
                          <a:pt x="4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22" name="Rectangle 2964"/>
                  <p:cNvSpPr>
                    <a:spLocks noChangeArrowheads="1"/>
                  </p:cNvSpPr>
                  <p:nvPr/>
                </p:nvSpPr>
                <p:spPr bwMode="auto">
                  <a:xfrm>
                    <a:off x="2009" y="245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1300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023" name="Freeform 2965"/>
                  <p:cNvSpPr>
                    <a:spLocks/>
                  </p:cNvSpPr>
                  <p:nvPr/>
                </p:nvSpPr>
                <p:spPr bwMode="auto">
                  <a:xfrm>
                    <a:off x="1862" y="24579"/>
                    <a:ext cx="144" cy="51"/>
                  </a:xfrm>
                  <a:custGeom>
                    <a:avLst/>
                    <a:gdLst>
                      <a:gd name="T0" fmla="*/ 0 w 144"/>
                      <a:gd name="T1" fmla="*/ 51 h 51"/>
                      <a:gd name="T2" fmla="*/ 0 w 144"/>
                      <a:gd name="T3" fmla="*/ 0 h 51"/>
                      <a:gd name="T4" fmla="*/ 144 w 144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4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4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24" name="Rectangle 2966"/>
                  <p:cNvSpPr>
                    <a:spLocks noChangeArrowheads="1"/>
                  </p:cNvSpPr>
                  <p:nvPr/>
                </p:nvSpPr>
                <p:spPr bwMode="auto">
                  <a:xfrm>
                    <a:off x="2088" y="246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2128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025" name="Freeform 2967"/>
                  <p:cNvSpPr>
                    <a:spLocks/>
                  </p:cNvSpPr>
                  <p:nvPr/>
                </p:nvSpPr>
                <p:spPr bwMode="auto">
                  <a:xfrm>
                    <a:off x="1862" y="24636"/>
                    <a:ext cx="223" cy="51"/>
                  </a:xfrm>
                  <a:custGeom>
                    <a:avLst/>
                    <a:gdLst>
                      <a:gd name="T0" fmla="*/ 0 w 223"/>
                      <a:gd name="T1" fmla="*/ 0 h 51"/>
                      <a:gd name="T2" fmla="*/ 0 w 223"/>
                      <a:gd name="T3" fmla="*/ 51 h 51"/>
                      <a:gd name="T4" fmla="*/ 223 w 22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2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26" name="Freeform 2968"/>
                  <p:cNvSpPr>
                    <a:spLocks/>
                  </p:cNvSpPr>
                  <p:nvPr/>
                </p:nvSpPr>
                <p:spPr bwMode="auto">
                  <a:xfrm>
                    <a:off x="1668" y="24633"/>
                    <a:ext cx="194" cy="78"/>
                  </a:xfrm>
                  <a:custGeom>
                    <a:avLst/>
                    <a:gdLst>
                      <a:gd name="T0" fmla="*/ 0 w 194"/>
                      <a:gd name="T1" fmla="*/ 78 h 78"/>
                      <a:gd name="T2" fmla="*/ 0 w 194"/>
                      <a:gd name="T3" fmla="*/ 0 h 78"/>
                      <a:gd name="T4" fmla="*/ 194 w 194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4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9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27" name="Rectangle 2969"/>
                  <p:cNvSpPr>
                    <a:spLocks noChangeArrowheads="1"/>
                  </p:cNvSpPr>
                  <p:nvPr/>
                </p:nvSpPr>
                <p:spPr bwMode="auto">
                  <a:xfrm>
                    <a:off x="1919" y="247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6385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028" name="Freeform 2970"/>
                  <p:cNvSpPr>
                    <a:spLocks/>
                  </p:cNvSpPr>
                  <p:nvPr/>
                </p:nvSpPr>
                <p:spPr bwMode="auto">
                  <a:xfrm>
                    <a:off x="1668" y="24717"/>
                    <a:ext cx="248" cy="78"/>
                  </a:xfrm>
                  <a:custGeom>
                    <a:avLst/>
                    <a:gdLst>
                      <a:gd name="T0" fmla="*/ 0 w 248"/>
                      <a:gd name="T1" fmla="*/ 0 h 78"/>
                      <a:gd name="T2" fmla="*/ 0 w 248"/>
                      <a:gd name="T3" fmla="*/ 78 h 78"/>
                      <a:gd name="T4" fmla="*/ 248 w 248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8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48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29" name="Freeform 2971"/>
                  <p:cNvSpPr>
                    <a:spLocks/>
                  </p:cNvSpPr>
                  <p:nvPr/>
                </p:nvSpPr>
                <p:spPr bwMode="auto">
                  <a:xfrm>
                    <a:off x="1599" y="24714"/>
                    <a:ext cx="69" cy="91"/>
                  </a:xfrm>
                  <a:custGeom>
                    <a:avLst/>
                    <a:gdLst>
                      <a:gd name="T0" fmla="*/ 0 w 69"/>
                      <a:gd name="T1" fmla="*/ 91 h 91"/>
                      <a:gd name="T2" fmla="*/ 0 w 69"/>
                      <a:gd name="T3" fmla="*/ 0 h 91"/>
                      <a:gd name="T4" fmla="*/ 69 w 69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9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6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30" name="Rectangle 2972"/>
                  <p:cNvSpPr>
                    <a:spLocks noChangeArrowheads="1"/>
                  </p:cNvSpPr>
                  <p:nvPr/>
                </p:nvSpPr>
                <p:spPr bwMode="auto">
                  <a:xfrm>
                    <a:off x="1943" y="248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4349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031" name="Freeform 2973"/>
                  <p:cNvSpPr>
                    <a:spLocks/>
                  </p:cNvSpPr>
                  <p:nvPr/>
                </p:nvSpPr>
                <p:spPr bwMode="auto">
                  <a:xfrm>
                    <a:off x="1599" y="24811"/>
                    <a:ext cx="341" cy="92"/>
                  </a:xfrm>
                  <a:custGeom>
                    <a:avLst/>
                    <a:gdLst>
                      <a:gd name="T0" fmla="*/ 0 w 341"/>
                      <a:gd name="T1" fmla="*/ 0 h 92"/>
                      <a:gd name="T2" fmla="*/ 0 w 341"/>
                      <a:gd name="T3" fmla="*/ 92 h 92"/>
                      <a:gd name="T4" fmla="*/ 341 w 341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1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341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32" name="Freeform 2974"/>
                  <p:cNvSpPr>
                    <a:spLocks/>
                  </p:cNvSpPr>
                  <p:nvPr/>
                </p:nvSpPr>
                <p:spPr bwMode="auto">
                  <a:xfrm>
                    <a:off x="1551" y="24808"/>
                    <a:ext cx="48" cy="138"/>
                  </a:xfrm>
                  <a:custGeom>
                    <a:avLst/>
                    <a:gdLst>
                      <a:gd name="T0" fmla="*/ 0 w 48"/>
                      <a:gd name="T1" fmla="*/ 138 h 138"/>
                      <a:gd name="T2" fmla="*/ 0 w 48"/>
                      <a:gd name="T3" fmla="*/ 0 h 138"/>
                      <a:gd name="T4" fmla="*/ 48 w 48"/>
                      <a:gd name="T5" fmla="*/ 0 h 1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138">
                        <a:moveTo>
                          <a:pt x="0" y="138"/>
                        </a:moveTo>
                        <a:lnTo>
                          <a:pt x="0" y="0"/>
                        </a:lnTo>
                        <a:lnTo>
                          <a:pt x="4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33" name="Rectangle 2975"/>
                  <p:cNvSpPr>
                    <a:spLocks noChangeArrowheads="1"/>
                  </p:cNvSpPr>
                  <p:nvPr/>
                </p:nvSpPr>
                <p:spPr bwMode="auto">
                  <a:xfrm>
                    <a:off x="1764" y="249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5184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034" name="Freeform 2976"/>
                  <p:cNvSpPr>
                    <a:spLocks/>
                  </p:cNvSpPr>
                  <p:nvPr/>
                </p:nvSpPr>
                <p:spPr bwMode="auto">
                  <a:xfrm>
                    <a:off x="1667" y="25011"/>
                    <a:ext cx="94" cy="78"/>
                  </a:xfrm>
                  <a:custGeom>
                    <a:avLst/>
                    <a:gdLst>
                      <a:gd name="T0" fmla="*/ 0 w 94"/>
                      <a:gd name="T1" fmla="*/ 78 h 78"/>
                      <a:gd name="T2" fmla="*/ 0 w 94"/>
                      <a:gd name="T3" fmla="*/ 0 h 78"/>
                      <a:gd name="T4" fmla="*/ 94 w 94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4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9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35" name="Rectangle 2977"/>
                  <p:cNvSpPr>
                    <a:spLocks noChangeArrowheads="1"/>
                  </p:cNvSpPr>
                  <p:nvPr/>
                </p:nvSpPr>
                <p:spPr bwMode="auto">
                  <a:xfrm>
                    <a:off x="1796" y="250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5895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036" name="Freeform 2978"/>
                  <p:cNvSpPr>
                    <a:spLocks/>
                  </p:cNvSpPr>
                  <p:nvPr/>
                </p:nvSpPr>
                <p:spPr bwMode="auto">
                  <a:xfrm>
                    <a:off x="1694" y="25119"/>
                    <a:ext cx="99" cy="51"/>
                  </a:xfrm>
                  <a:custGeom>
                    <a:avLst/>
                    <a:gdLst>
                      <a:gd name="T0" fmla="*/ 0 w 99"/>
                      <a:gd name="T1" fmla="*/ 51 h 51"/>
                      <a:gd name="T2" fmla="*/ 0 w 99"/>
                      <a:gd name="T3" fmla="*/ 0 h 51"/>
                      <a:gd name="T4" fmla="*/ 99 w 9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9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37" name="Rectangle 2979"/>
                  <p:cNvSpPr>
                    <a:spLocks noChangeArrowheads="1"/>
                  </p:cNvSpPr>
                  <p:nvPr/>
                </p:nvSpPr>
                <p:spPr bwMode="auto">
                  <a:xfrm>
                    <a:off x="1842" y="251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2668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038" name="Freeform 2980"/>
                  <p:cNvSpPr>
                    <a:spLocks/>
                  </p:cNvSpPr>
                  <p:nvPr/>
                </p:nvSpPr>
                <p:spPr bwMode="auto">
                  <a:xfrm>
                    <a:off x="1694" y="25176"/>
                    <a:ext cx="145" cy="51"/>
                  </a:xfrm>
                  <a:custGeom>
                    <a:avLst/>
                    <a:gdLst>
                      <a:gd name="T0" fmla="*/ 0 w 145"/>
                      <a:gd name="T1" fmla="*/ 0 h 51"/>
                      <a:gd name="T2" fmla="*/ 0 w 145"/>
                      <a:gd name="T3" fmla="*/ 51 h 51"/>
                      <a:gd name="T4" fmla="*/ 145 w 145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5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45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39" name="Freeform 2981"/>
                  <p:cNvSpPr>
                    <a:spLocks/>
                  </p:cNvSpPr>
                  <p:nvPr/>
                </p:nvSpPr>
                <p:spPr bwMode="auto">
                  <a:xfrm>
                    <a:off x="1667" y="25095"/>
                    <a:ext cx="27" cy="78"/>
                  </a:xfrm>
                  <a:custGeom>
                    <a:avLst/>
                    <a:gdLst>
                      <a:gd name="T0" fmla="*/ 0 w 27"/>
                      <a:gd name="T1" fmla="*/ 0 h 78"/>
                      <a:gd name="T2" fmla="*/ 0 w 27"/>
                      <a:gd name="T3" fmla="*/ 78 h 78"/>
                      <a:gd name="T4" fmla="*/ 27 w 27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7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0" name="Freeform 2982"/>
                  <p:cNvSpPr>
                    <a:spLocks/>
                  </p:cNvSpPr>
                  <p:nvPr/>
                </p:nvSpPr>
                <p:spPr bwMode="auto">
                  <a:xfrm>
                    <a:off x="1551" y="24952"/>
                    <a:ext cx="116" cy="140"/>
                  </a:xfrm>
                  <a:custGeom>
                    <a:avLst/>
                    <a:gdLst>
                      <a:gd name="T0" fmla="*/ 0 w 116"/>
                      <a:gd name="T1" fmla="*/ 0 h 140"/>
                      <a:gd name="T2" fmla="*/ 0 w 116"/>
                      <a:gd name="T3" fmla="*/ 140 h 140"/>
                      <a:gd name="T4" fmla="*/ 116 w 116"/>
                      <a:gd name="T5" fmla="*/ 140 h 1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6" h="140">
                        <a:moveTo>
                          <a:pt x="0" y="0"/>
                        </a:moveTo>
                        <a:lnTo>
                          <a:pt x="0" y="140"/>
                        </a:lnTo>
                        <a:lnTo>
                          <a:pt x="116" y="14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" name="Freeform 2983"/>
                  <p:cNvSpPr>
                    <a:spLocks/>
                  </p:cNvSpPr>
                  <p:nvPr/>
                </p:nvSpPr>
                <p:spPr bwMode="auto">
                  <a:xfrm>
                    <a:off x="1466" y="24949"/>
                    <a:ext cx="85" cy="1263"/>
                  </a:xfrm>
                  <a:custGeom>
                    <a:avLst/>
                    <a:gdLst>
                      <a:gd name="T0" fmla="*/ 0 w 85"/>
                      <a:gd name="T1" fmla="*/ 1263 h 1263"/>
                      <a:gd name="T2" fmla="*/ 0 w 85"/>
                      <a:gd name="T3" fmla="*/ 0 h 1263"/>
                      <a:gd name="T4" fmla="*/ 85 w 85"/>
                      <a:gd name="T5" fmla="*/ 0 h 12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5" h="1263">
                        <a:moveTo>
                          <a:pt x="0" y="1263"/>
                        </a:moveTo>
                        <a:lnTo>
                          <a:pt x="0" y="0"/>
                        </a:lnTo>
                        <a:lnTo>
                          <a:pt x="8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2" name="Rectangle 2984"/>
                  <p:cNvSpPr>
                    <a:spLocks noChangeArrowheads="1"/>
                  </p:cNvSpPr>
                  <p:nvPr/>
                </p:nvSpPr>
                <p:spPr bwMode="auto">
                  <a:xfrm>
                    <a:off x="2079" y="252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5446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043" name="Freeform 2985"/>
                  <p:cNvSpPr>
                    <a:spLocks/>
                  </p:cNvSpPr>
                  <p:nvPr/>
                </p:nvSpPr>
                <p:spPr bwMode="auto">
                  <a:xfrm>
                    <a:off x="1956" y="25335"/>
                    <a:ext cx="120" cy="51"/>
                  </a:xfrm>
                  <a:custGeom>
                    <a:avLst/>
                    <a:gdLst>
                      <a:gd name="T0" fmla="*/ 0 w 120"/>
                      <a:gd name="T1" fmla="*/ 51 h 51"/>
                      <a:gd name="T2" fmla="*/ 0 w 120"/>
                      <a:gd name="T3" fmla="*/ 0 h 51"/>
                      <a:gd name="T4" fmla="*/ 120 w 120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0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2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4" name="Rectangle 2986"/>
                  <p:cNvSpPr>
                    <a:spLocks noChangeArrowheads="1"/>
                  </p:cNvSpPr>
                  <p:nvPr/>
                </p:nvSpPr>
                <p:spPr bwMode="auto">
                  <a:xfrm>
                    <a:off x="2082" y="25394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969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045" name="Freeform 2987"/>
                  <p:cNvSpPr>
                    <a:spLocks/>
                  </p:cNvSpPr>
                  <p:nvPr/>
                </p:nvSpPr>
                <p:spPr bwMode="auto">
                  <a:xfrm>
                    <a:off x="1956" y="25392"/>
                    <a:ext cx="123" cy="51"/>
                  </a:xfrm>
                  <a:custGeom>
                    <a:avLst/>
                    <a:gdLst>
                      <a:gd name="T0" fmla="*/ 0 w 123"/>
                      <a:gd name="T1" fmla="*/ 0 h 51"/>
                      <a:gd name="T2" fmla="*/ 0 w 123"/>
                      <a:gd name="T3" fmla="*/ 51 h 51"/>
                      <a:gd name="T4" fmla="*/ 123 w 12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2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6" name="Freeform 2988"/>
                  <p:cNvSpPr>
                    <a:spLocks/>
                  </p:cNvSpPr>
                  <p:nvPr/>
                </p:nvSpPr>
                <p:spPr bwMode="auto">
                  <a:xfrm>
                    <a:off x="1923" y="25389"/>
                    <a:ext cx="33" cy="78"/>
                  </a:xfrm>
                  <a:custGeom>
                    <a:avLst/>
                    <a:gdLst>
                      <a:gd name="T0" fmla="*/ 0 w 33"/>
                      <a:gd name="T1" fmla="*/ 78 h 78"/>
                      <a:gd name="T2" fmla="*/ 0 w 33"/>
                      <a:gd name="T3" fmla="*/ 0 h 78"/>
                      <a:gd name="T4" fmla="*/ 33 w 33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3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7" name="Rectangle 2989"/>
                  <p:cNvSpPr>
                    <a:spLocks noChangeArrowheads="1"/>
                  </p:cNvSpPr>
                  <p:nvPr/>
                </p:nvSpPr>
                <p:spPr bwMode="auto">
                  <a:xfrm>
                    <a:off x="2076" y="255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2938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048" name="Freeform 2990"/>
                  <p:cNvSpPr>
                    <a:spLocks/>
                  </p:cNvSpPr>
                  <p:nvPr/>
                </p:nvSpPr>
                <p:spPr bwMode="auto">
                  <a:xfrm>
                    <a:off x="1923" y="25473"/>
                    <a:ext cx="150" cy="78"/>
                  </a:xfrm>
                  <a:custGeom>
                    <a:avLst/>
                    <a:gdLst>
                      <a:gd name="T0" fmla="*/ 0 w 150"/>
                      <a:gd name="T1" fmla="*/ 0 h 78"/>
                      <a:gd name="T2" fmla="*/ 0 w 150"/>
                      <a:gd name="T3" fmla="*/ 78 h 78"/>
                      <a:gd name="T4" fmla="*/ 150 w 150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0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50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9" name="Freeform 2991"/>
                  <p:cNvSpPr>
                    <a:spLocks/>
                  </p:cNvSpPr>
                  <p:nvPr/>
                </p:nvSpPr>
                <p:spPr bwMode="auto">
                  <a:xfrm>
                    <a:off x="1898" y="25470"/>
                    <a:ext cx="25" cy="118"/>
                  </a:xfrm>
                  <a:custGeom>
                    <a:avLst/>
                    <a:gdLst>
                      <a:gd name="T0" fmla="*/ 0 w 25"/>
                      <a:gd name="T1" fmla="*/ 118 h 118"/>
                      <a:gd name="T2" fmla="*/ 0 w 25"/>
                      <a:gd name="T3" fmla="*/ 0 h 118"/>
                      <a:gd name="T4" fmla="*/ 25 w 25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2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0" name="Rectangle 2992"/>
                  <p:cNvSpPr>
                    <a:spLocks noChangeArrowheads="1"/>
                  </p:cNvSpPr>
                  <p:nvPr/>
                </p:nvSpPr>
                <p:spPr bwMode="auto">
                  <a:xfrm>
                    <a:off x="2043" y="256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1404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051" name="Freeform 2993"/>
                  <p:cNvSpPr>
                    <a:spLocks/>
                  </p:cNvSpPr>
                  <p:nvPr/>
                </p:nvSpPr>
                <p:spPr bwMode="auto">
                  <a:xfrm>
                    <a:off x="1965" y="25659"/>
                    <a:ext cx="75" cy="51"/>
                  </a:xfrm>
                  <a:custGeom>
                    <a:avLst/>
                    <a:gdLst>
                      <a:gd name="T0" fmla="*/ 0 w 75"/>
                      <a:gd name="T1" fmla="*/ 51 h 51"/>
                      <a:gd name="T2" fmla="*/ 0 w 75"/>
                      <a:gd name="T3" fmla="*/ 0 h 51"/>
                      <a:gd name="T4" fmla="*/ 75 w 75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5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7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2" name="Rectangle 2994"/>
                  <p:cNvSpPr>
                    <a:spLocks noChangeArrowheads="1"/>
                  </p:cNvSpPr>
                  <p:nvPr/>
                </p:nvSpPr>
                <p:spPr bwMode="auto">
                  <a:xfrm>
                    <a:off x="2013" y="257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1733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053" name="Freeform 2995"/>
                  <p:cNvSpPr>
                    <a:spLocks/>
                  </p:cNvSpPr>
                  <p:nvPr/>
                </p:nvSpPr>
                <p:spPr bwMode="auto">
                  <a:xfrm>
                    <a:off x="1965" y="25716"/>
                    <a:ext cx="45" cy="51"/>
                  </a:xfrm>
                  <a:custGeom>
                    <a:avLst/>
                    <a:gdLst>
                      <a:gd name="T0" fmla="*/ 0 w 45"/>
                      <a:gd name="T1" fmla="*/ 0 h 51"/>
                      <a:gd name="T2" fmla="*/ 0 w 45"/>
                      <a:gd name="T3" fmla="*/ 51 h 51"/>
                      <a:gd name="T4" fmla="*/ 45 w 45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5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45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4" name="Freeform 2996"/>
                  <p:cNvSpPr>
                    <a:spLocks/>
                  </p:cNvSpPr>
                  <p:nvPr/>
                </p:nvSpPr>
                <p:spPr bwMode="auto">
                  <a:xfrm>
                    <a:off x="1898" y="25594"/>
                    <a:ext cx="67" cy="119"/>
                  </a:xfrm>
                  <a:custGeom>
                    <a:avLst/>
                    <a:gdLst>
                      <a:gd name="T0" fmla="*/ 0 w 67"/>
                      <a:gd name="T1" fmla="*/ 0 h 119"/>
                      <a:gd name="T2" fmla="*/ 0 w 67"/>
                      <a:gd name="T3" fmla="*/ 119 h 119"/>
                      <a:gd name="T4" fmla="*/ 67 w 67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7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67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5" name="Freeform 2997"/>
                  <p:cNvSpPr>
                    <a:spLocks/>
                  </p:cNvSpPr>
                  <p:nvPr/>
                </p:nvSpPr>
                <p:spPr bwMode="auto">
                  <a:xfrm>
                    <a:off x="1853" y="25591"/>
                    <a:ext cx="45" cy="179"/>
                  </a:xfrm>
                  <a:custGeom>
                    <a:avLst/>
                    <a:gdLst>
                      <a:gd name="T0" fmla="*/ 0 w 45"/>
                      <a:gd name="T1" fmla="*/ 179 h 179"/>
                      <a:gd name="T2" fmla="*/ 0 w 45"/>
                      <a:gd name="T3" fmla="*/ 0 h 179"/>
                      <a:gd name="T4" fmla="*/ 45 w 45"/>
                      <a:gd name="T5" fmla="*/ 0 h 1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5" h="179">
                        <a:moveTo>
                          <a:pt x="0" y="179"/>
                        </a:moveTo>
                        <a:lnTo>
                          <a:pt x="0" y="0"/>
                        </a:lnTo>
                        <a:lnTo>
                          <a:pt x="4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6" name="Rectangle 2998"/>
                  <p:cNvSpPr>
                    <a:spLocks noChangeArrowheads="1"/>
                  </p:cNvSpPr>
                  <p:nvPr/>
                </p:nvSpPr>
                <p:spPr bwMode="auto">
                  <a:xfrm>
                    <a:off x="2174" y="258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5042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057" name="Freeform 2999"/>
                  <p:cNvSpPr>
                    <a:spLocks/>
                  </p:cNvSpPr>
                  <p:nvPr/>
                </p:nvSpPr>
                <p:spPr bwMode="auto">
                  <a:xfrm>
                    <a:off x="1919" y="25875"/>
                    <a:ext cx="252" cy="78"/>
                  </a:xfrm>
                  <a:custGeom>
                    <a:avLst/>
                    <a:gdLst>
                      <a:gd name="T0" fmla="*/ 0 w 252"/>
                      <a:gd name="T1" fmla="*/ 78 h 78"/>
                      <a:gd name="T2" fmla="*/ 0 w 252"/>
                      <a:gd name="T3" fmla="*/ 0 h 78"/>
                      <a:gd name="T4" fmla="*/ 252 w 252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2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5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8" name="Rectangle 3000"/>
                  <p:cNvSpPr>
                    <a:spLocks noChangeArrowheads="1"/>
                  </p:cNvSpPr>
                  <p:nvPr/>
                </p:nvSpPr>
                <p:spPr bwMode="auto">
                  <a:xfrm>
                    <a:off x="2165" y="25934"/>
                    <a:ext cx="2864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AP010656 Candidatus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Azobacteroides pseudotrichonymphae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genomovar CFP2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059" name="Freeform 3001"/>
                  <p:cNvSpPr>
                    <a:spLocks/>
                  </p:cNvSpPr>
                  <p:nvPr/>
                </p:nvSpPr>
                <p:spPr bwMode="auto">
                  <a:xfrm>
                    <a:off x="2162" y="2598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0" name="Rectangle 3002"/>
                  <p:cNvSpPr>
                    <a:spLocks noChangeArrowheads="1"/>
                  </p:cNvSpPr>
                  <p:nvPr/>
                </p:nvSpPr>
                <p:spPr bwMode="auto">
                  <a:xfrm>
                    <a:off x="2165" y="260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2456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061" name="Freeform 3003"/>
                  <p:cNvSpPr>
                    <a:spLocks/>
                  </p:cNvSpPr>
                  <p:nvPr/>
                </p:nvSpPr>
                <p:spPr bwMode="auto">
                  <a:xfrm>
                    <a:off x="2162" y="2604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" name="Freeform 3004"/>
                  <p:cNvSpPr>
                    <a:spLocks/>
                  </p:cNvSpPr>
                  <p:nvPr/>
                </p:nvSpPr>
                <p:spPr bwMode="auto">
                  <a:xfrm>
                    <a:off x="1919" y="25959"/>
                    <a:ext cx="243" cy="78"/>
                  </a:xfrm>
                  <a:custGeom>
                    <a:avLst/>
                    <a:gdLst>
                      <a:gd name="T0" fmla="*/ 0 w 243"/>
                      <a:gd name="T1" fmla="*/ 0 h 78"/>
                      <a:gd name="T2" fmla="*/ 0 w 243"/>
                      <a:gd name="T3" fmla="*/ 78 h 78"/>
                      <a:gd name="T4" fmla="*/ 243 w 243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3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43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3" name="Freeform 3005"/>
                  <p:cNvSpPr>
                    <a:spLocks/>
                  </p:cNvSpPr>
                  <p:nvPr/>
                </p:nvSpPr>
                <p:spPr bwMode="auto">
                  <a:xfrm>
                    <a:off x="1853" y="25776"/>
                    <a:ext cx="66" cy="180"/>
                  </a:xfrm>
                  <a:custGeom>
                    <a:avLst/>
                    <a:gdLst>
                      <a:gd name="T0" fmla="*/ 0 w 66"/>
                      <a:gd name="T1" fmla="*/ 0 h 180"/>
                      <a:gd name="T2" fmla="*/ 0 w 66"/>
                      <a:gd name="T3" fmla="*/ 180 h 180"/>
                      <a:gd name="T4" fmla="*/ 66 w 66"/>
                      <a:gd name="T5" fmla="*/ 180 h 1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6" h="180">
                        <a:moveTo>
                          <a:pt x="0" y="0"/>
                        </a:moveTo>
                        <a:lnTo>
                          <a:pt x="0" y="180"/>
                        </a:lnTo>
                        <a:lnTo>
                          <a:pt x="66" y="18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4" name="Freeform 3006"/>
                  <p:cNvSpPr>
                    <a:spLocks/>
                  </p:cNvSpPr>
                  <p:nvPr/>
                </p:nvSpPr>
                <p:spPr bwMode="auto">
                  <a:xfrm>
                    <a:off x="1823" y="25773"/>
                    <a:ext cx="30" cy="237"/>
                  </a:xfrm>
                  <a:custGeom>
                    <a:avLst/>
                    <a:gdLst>
                      <a:gd name="T0" fmla="*/ 0 w 30"/>
                      <a:gd name="T1" fmla="*/ 237 h 237"/>
                      <a:gd name="T2" fmla="*/ 0 w 30"/>
                      <a:gd name="T3" fmla="*/ 0 h 237"/>
                      <a:gd name="T4" fmla="*/ 30 w 30"/>
                      <a:gd name="T5" fmla="*/ 0 h 2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" h="237">
                        <a:moveTo>
                          <a:pt x="0" y="237"/>
                        </a:moveTo>
                        <a:lnTo>
                          <a:pt x="0" y="0"/>
                        </a:lnTo>
                        <a:lnTo>
                          <a:pt x="3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5" name="Rectangle 3007"/>
                  <p:cNvSpPr>
                    <a:spLocks noChangeArrowheads="1"/>
                  </p:cNvSpPr>
                  <p:nvPr/>
                </p:nvSpPr>
                <p:spPr bwMode="auto">
                  <a:xfrm>
                    <a:off x="2012" y="261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3605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066" name="Freeform 3008"/>
                  <p:cNvSpPr>
                    <a:spLocks/>
                  </p:cNvSpPr>
                  <p:nvPr/>
                </p:nvSpPr>
                <p:spPr bwMode="auto">
                  <a:xfrm>
                    <a:off x="1865" y="26199"/>
                    <a:ext cx="144" cy="51"/>
                  </a:xfrm>
                  <a:custGeom>
                    <a:avLst/>
                    <a:gdLst>
                      <a:gd name="T0" fmla="*/ 0 w 144"/>
                      <a:gd name="T1" fmla="*/ 51 h 51"/>
                      <a:gd name="T2" fmla="*/ 0 w 144"/>
                      <a:gd name="T3" fmla="*/ 0 h 51"/>
                      <a:gd name="T4" fmla="*/ 144 w 144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4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4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7" name="Rectangle 3009"/>
                  <p:cNvSpPr>
                    <a:spLocks noChangeArrowheads="1"/>
                  </p:cNvSpPr>
                  <p:nvPr/>
                </p:nvSpPr>
                <p:spPr bwMode="auto">
                  <a:xfrm>
                    <a:off x="2093" y="262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5236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068" name="Freeform 3010"/>
                  <p:cNvSpPr>
                    <a:spLocks/>
                  </p:cNvSpPr>
                  <p:nvPr/>
                </p:nvSpPr>
                <p:spPr bwMode="auto">
                  <a:xfrm>
                    <a:off x="1865" y="26256"/>
                    <a:ext cx="225" cy="51"/>
                  </a:xfrm>
                  <a:custGeom>
                    <a:avLst/>
                    <a:gdLst>
                      <a:gd name="T0" fmla="*/ 0 w 225"/>
                      <a:gd name="T1" fmla="*/ 0 h 51"/>
                      <a:gd name="T2" fmla="*/ 0 w 225"/>
                      <a:gd name="T3" fmla="*/ 51 h 51"/>
                      <a:gd name="T4" fmla="*/ 225 w 225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5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25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9" name="Freeform 3011"/>
                  <p:cNvSpPr>
                    <a:spLocks/>
                  </p:cNvSpPr>
                  <p:nvPr/>
                </p:nvSpPr>
                <p:spPr bwMode="auto">
                  <a:xfrm>
                    <a:off x="1823" y="26016"/>
                    <a:ext cx="42" cy="237"/>
                  </a:xfrm>
                  <a:custGeom>
                    <a:avLst/>
                    <a:gdLst>
                      <a:gd name="T0" fmla="*/ 0 w 42"/>
                      <a:gd name="T1" fmla="*/ 0 h 237"/>
                      <a:gd name="T2" fmla="*/ 0 w 42"/>
                      <a:gd name="T3" fmla="*/ 237 h 237"/>
                      <a:gd name="T4" fmla="*/ 42 w 42"/>
                      <a:gd name="T5" fmla="*/ 237 h 2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237">
                        <a:moveTo>
                          <a:pt x="0" y="0"/>
                        </a:moveTo>
                        <a:lnTo>
                          <a:pt x="0" y="237"/>
                        </a:lnTo>
                        <a:lnTo>
                          <a:pt x="42" y="23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0" name="Freeform 3012"/>
                  <p:cNvSpPr>
                    <a:spLocks/>
                  </p:cNvSpPr>
                  <p:nvPr/>
                </p:nvSpPr>
                <p:spPr bwMode="auto">
                  <a:xfrm>
                    <a:off x="1806" y="26013"/>
                    <a:ext cx="17" cy="225"/>
                  </a:xfrm>
                  <a:custGeom>
                    <a:avLst/>
                    <a:gdLst>
                      <a:gd name="T0" fmla="*/ 0 w 17"/>
                      <a:gd name="T1" fmla="*/ 225 h 225"/>
                      <a:gd name="T2" fmla="*/ 0 w 17"/>
                      <a:gd name="T3" fmla="*/ 0 h 225"/>
                      <a:gd name="T4" fmla="*/ 17 w 17"/>
                      <a:gd name="T5" fmla="*/ 0 h 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225">
                        <a:moveTo>
                          <a:pt x="0" y="225"/>
                        </a:moveTo>
                        <a:lnTo>
                          <a:pt x="0" y="0"/>
                        </a:lnTo>
                        <a:lnTo>
                          <a:pt x="1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1" name="Rectangle 3013"/>
                  <p:cNvSpPr>
                    <a:spLocks noChangeArrowheads="1"/>
                  </p:cNvSpPr>
                  <p:nvPr/>
                </p:nvSpPr>
                <p:spPr bwMode="auto">
                  <a:xfrm>
                    <a:off x="2024" y="263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4053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072" name="Freeform 3014"/>
                  <p:cNvSpPr>
                    <a:spLocks/>
                  </p:cNvSpPr>
                  <p:nvPr/>
                </p:nvSpPr>
                <p:spPr bwMode="auto">
                  <a:xfrm>
                    <a:off x="1901" y="26415"/>
                    <a:ext cx="120" cy="51"/>
                  </a:xfrm>
                  <a:custGeom>
                    <a:avLst/>
                    <a:gdLst>
                      <a:gd name="T0" fmla="*/ 0 w 120"/>
                      <a:gd name="T1" fmla="*/ 51 h 51"/>
                      <a:gd name="T2" fmla="*/ 0 w 120"/>
                      <a:gd name="T3" fmla="*/ 0 h 51"/>
                      <a:gd name="T4" fmla="*/ 120 w 120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0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2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3" name="Rectangle 3015"/>
                  <p:cNvSpPr>
                    <a:spLocks noChangeArrowheads="1"/>
                  </p:cNvSpPr>
                  <p:nvPr/>
                </p:nvSpPr>
                <p:spPr bwMode="auto">
                  <a:xfrm>
                    <a:off x="2027" y="264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1881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074" name="Freeform 3016"/>
                  <p:cNvSpPr>
                    <a:spLocks/>
                  </p:cNvSpPr>
                  <p:nvPr/>
                </p:nvSpPr>
                <p:spPr bwMode="auto">
                  <a:xfrm>
                    <a:off x="1901" y="26472"/>
                    <a:ext cx="123" cy="51"/>
                  </a:xfrm>
                  <a:custGeom>
                    <a:avLst/>
                    <a:gdLst>
                      <a:gd name="T0" fmla="*/ 0 w 123"/>
                      <a:gd name="T1" fmla="*/ 0 h 51"/>
                      <a:gd name="T2" fmla="*/ 0 w 123"/>
                      <a:gd name="T3" fmla="*/ 51 h 51"/>
                      <a:gd name="T4" fmla="*/ 123 w 12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2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5" name="Freeform 3017"/>
                  <p:cNvSpPr>
                    <a:spLocks/>
                  </p:cNvSpPr>
                  <p:nvPr/>
                </p:nvSpPr>
                <p:spPr bwMode="auto">
                  <a:xfrm>
                    <a:off x="1806" y="26244"/>
                    <a:ext cx="95" cy="225"/>
                  </a:xfrm>
                  <a:custGeom>
                    <a:avLst/>
                    <a:gdLst>
                      <a:gd name="T0" fmla="*/ 0 w 95"/>
                      <a:gd name="T1" fmla="*/ 0 h 225"/>
                      <a:gd name="T2" fmla="*/ 0 w 95"/>
                      <a:gd name="T3" fmla="*/ 225 h 225"/>
                      <a:gd name="T4" fmla="*/ 95 w 95"/>
                      <a:gd name="T5" fmla="*/ 225 h 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5" h="225">
                        <a:moveTo>
                          <a:pt x="0" y="0"/>
                        </a:moveTo>
                        <a:lnTo>
                          <a:pt x="0" y="225"/>
                        </a:lnTo>
                        <a:lnTo>
                          <a:pt x="95" y="22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6" name="Freeform 3018"/>
                  <p:cNvSpPr>
                    <a:spLocks/>
                  </p:cNvSpPr>
                  <p:nvPr/>
                </p:nvSpPr>
                <p:spPr bwMode="auto">
                  <a:xfrm>
                    <a:off x="1782" y="26241"/>
                    <a:ext cx="24" cy="192"/>
                  </a:xfrm>
                  <a:custGeom>
                    <a:avLst/>
                    <a:gdLst>
                      <a:gd name="T0" fmla="*/ 0 w 24"/>
                      <a:gd name="T1" fmla="*/ 192 h 192"/>
                      <a:gd name="T2" fmla="*/ 0 w 24"/>
                      <a:gd name="T3" fmla="*/ 0 h 192"/>
                      <a:gd name="T4" fmla="*/ 24 w 24"/>
                      <a:gd name="T5" fmla="*/ 0 h 1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" h="192">
                        <a:moveTo>
                          <a:pt x="0" y="192"/>
                        </a:moveTo>
                        <a:lnTo>
                          <a:pt x="0" y="0"/>
                        </a:lnTo>
                        <a:lnTo>
                          <a:pt x="2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7" name="Rectangle 3019"/>
                  <p:cNvSpPr>
                    <a:spLocks noChangeArrowheads="1"/>
                  </p:cNvSpPr>
                  <p:nvPr/>
                </p:nvSpPr>
                <p:spPr bwMode="auto">
                  <a:xfrm>
                    <a:off x="2271" y="265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6831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3078" name="Freeform 3020"/>
                  <p:cNvSpPr>
                    <a:spLocks/>
                  </p:cNvSpPr>
                  <p:nvPr/>
                </p:nvSpPr>
                <p:spPr bwMode="auto">
                  <a:xfrm>
                    <a:off x="1782" y="26439"/>
                    <a:ext cx="486" cy="192"/>
                  </a:xfrm>
                  <a:custGeom>
                    <a:avLst/>
                    <a:gdLst>
                      <a:gd name="T0" fmla="*/ 0 w 486"/>
                      <a:gd name="T1" fmla="*/ 0 h 192"/>
                      <a:gd name="T2" fmla="*/ 0 w 486"/>
                      <a:gd name="T3" fmla="*/ 192 h 192"/>
                      <a:gd name="T4" fmla="*/ 486 w 486"/>
                      <a:gd name="T5" fmla="*/ 192 h 1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6" h="192">
                        <a:moveTo>
                          <a:pt x="0" y="0"/>
                        </a:moveTo>
                        <a:lnTo>
                          <a:pt x="0" y="192"/>
                        </a:lnTo>
                        <a:lnTo>
                          <a:pt x="486" y="1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9" name="Freeform 3021"/>
                  <p:cNvSpPr>
                    <a:spLocks/>
                  </p:cNvSpPr>
                  <p:nvPr/>
                </p:nvSpPr>
                <p:spPr bwMode="auto">
                  <a:xfrm>
                    <a:off x="1661" y="26436"/>
                    <a:ext cx="121" cy="175"/>
                  </a:xfrm>
                  <a:custGeom>
                    <a:avLst/>
                    <a:gdLst>
                      <a:gd name="T0" fmla="*/ 0 w 121"/>
                      <a:gd name="T1" fmla="*/ 175 h 175"/>
                      <a:gd name="T2" fmla="*/ 0 w 121"/>
                      <a:gd name="T3" fmla="*/ 0 h 175"/>
                      <a:gd name="T4" fmla="*/ 121 w 121"/>
                      <a:gd name="T5" fmla="*/ 0 h 1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1" h="175">
                        <a:moveTo>
                          <a:pt x="0" y="175"/>
                        </a:moveTo>
                        <a:lnTo>
                          <a:pt x="0" y="0"/>
                        </a:lnTo>
                        <a:lnTo>
                          <a:pt x="12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80" name="Rectangle 3022"/>
                  <p:cNvSpPr>
                    <a:spLocks noChangeArrowheads="1"/>
                  </p:cNvSpPr>
                  <p:nvPr/>
                </p:nvSpPr>
                <p:spPr bwMode="auto">
                  <a:xfrm>
                    <a:off x="2076" y="266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2750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</p:grpSp>
            <p:grpSp>
              <p:nvGrpSpPr>
                <p:cNvPr id="21" name="Group 3224"/>
                <p:cNvGrpSpPr>
                  <a:grpSpLocks/>
                </p:cNvGrpSpPr>
                <p:nvPr/>
              </p:nvGrpSpPr>
              <p:grpSpPr bwMode="auto">
                <a:xfrm>
                  <a:off x="1385" y="24651"/>
                  <a:ext cx="3117" cy="9488"/>
                  <a:chOff x="1385" y="24651"/>
                  <a:chExt cx="3117" cy="9488"/>
                </a:xfrm>
              </p:grpSpPr>
              <p:sp>
                <p:nvSpPr>
                  <p:cNvPr id="2681" name="Freeform 3024"/>
                  <p:cNvSpPr>
                    <a:spLocks/>
                  </p:cNvSpPr>
                  <p:nvPr/>
                </p:nvSpPr>
                <p:spPr bwMode="auto">
                  <a:xfrm>
                    <a:off x="1881" y="26739"/>
                    <a:ext cx="192" cy="51"/>
                  </a:xfrm>
                  <a:custGeom>
                    <a:avLst/>
                    <a:gdLst>
                      <a:gd name="T0" fmla="*/ 0 w 192"/>
                      <a:gd name="T1" fmla="*/ 51 h 51"/>
                      <a:gd name="T2" fmla="*/ 0 w 192"/>
                      <a:gd name="T3" fmla="*/ 0 h 51"/>
                      <a:gd name="T4" fmla="*/ 192 w 19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9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82" name="Rectangle 3025"/>
                  <p:cNvSpPr>
                    <a:spLocks noChangeArrowheads="1"/>
                  </p:cNvSpPr>
                  <p:nvPr/>
                </p:nvSpPr>
                <p:spPr bwMode="auto">
                  <a:xfrm>
                    <a:off x="2061" y="267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6549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83" name="Freeform 3026"/>
                  <p:cNvSpPr>
                    <a:spLocks/>
                  </p:cNvSpPr>
                  <p:nvPr/>
                </p:nvSpPr>
                <p:spPr bwMode="auto">
                  <a:xfrm>
                    <a:off x="1881" y="26796"/>
                    <a:ext cx="177" cy="51"/>
                  </a:xfrm>
                  <a:custGeom>
                    <a:avLst/>
                    <a:gdLst>
                      <a:gd name="T0" fmla="*/ 0 w 177"/>
                      <a:gd name="T1" fmla="*/ 0 h 51"/>
                      <a:gd name="T2" fmla="*/ 0 w 177"/>
                      <a:gd name="T3" fmla="*/ 51 h 51"/>
                      <a:gd name="T4" fmla="*/ 177 w 17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7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84" name="Freeform 3027"/>
                  <p:cNvSpPr>
                    <a:spLocks/>
                  </p:cNvSpPr>
                  <p:nvPr/>
                </p:nvSpPr>
                <p:spPr bwMode="auto">
                  <a:xfrm>
                    <a:off x="1661" y="26617"/>
                    <a:ext cx="220" cy="176"/>
                  </a:xfrm>
                  <a:custGeom>
                    <a:avLst/>
                    <a:gdLst>
                      <a:gd name="T0" fmla="*/ 0 w 220"/>
                      <a:gd name="T1" fmla="*/ 0 h 176"/>
                      <a:gd name="T2" fmla="*/ 0 w 220"/>
                      <a:gd name="T3" fmla="*/ 176 h 176"/>
                      <a:gd name="T4" fmla="*/ 220 w 220"/>
                      <a:gd name="T5" fmla="*/ 176 h 1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0" h="176">
                        <a:moveTo>
                          <a:pt x="0" y="0"/>
                        </a:moveTo>
                        <a:lnTo>
                          <a:pt x="0" y="176"/>
                        </a:lnTo>
                        <a:lnTo>
                          <a:pt x="220" y="17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85" name="Freeform 3028"/>
                  <p:cNvSpPr>
                    <a:spLocks/>
                  </p:cNvSpPr>
                  <p:nvPr/>
                </p:nvSpPr>
                <p:spPr bwMode="auto">
                  <a:xfrm>
                    <a:off x="1527" y="26614"/>
                    <a:ext cx="134" cy="167"/>
                  </a:xfrm>
                  <a:custGeom>
                    <a:avLst/>
                    <a:gdLst>
                      <a:gd name="T0" fmla="*/ 0 w 134"/>
                      <a:gd name="T1" fmla="*/ 167 h 167"/>
                      <a:gd name="T2" fmla="*/ 0 w 134"/>
                      <a:gd name="T3" fmla="*/ 0 h 167"/>
                      <a:gd name="T4" fmla="*/ 134 w 134"/>
                      <a:gd name="T5" fmla="*/ 0 h 1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4" h="167">
                        <a:moveTo>
                          <a:pt x="0" y="167"/>
                        </a:moveTo>
                        <a:lnTo>
                          <a:pt x="0" y="0"/>
                        </a:lnTo>
                        <a:lnTo>
                          <a:pt x="13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86" name="Rectangle 3029"/>
                  <p:cNvSpPr>
                    <a:spLocks noChangeArrowheads="1"/>
                  </p:cNvSpPr>
                  <p:nvPr/>
                </p:nvSpPr>
                <p:spPr bwMode="auto">
                  <a:xfrm>
                    <a:off x="1893" y="269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6918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87" name="Freeform 3030"/>
                  <p:cNvSpPr>
                    <a:spLocks/>
                  </p:cNvSpPr>
                  <p:nvPr/>
                </p:nvSpPr>
                <p:spPr bwMode="auto">
                  <a:xfrm>
                    <a:off x="1527" y="26787"/>
                    <a:ext cx="363" cy="168"/>
                  </a:xfrm>
                  <a:custGeom>
                    <a:avLst/>
                    <a:gdLst>
                      <a:gd name="T0" fmla="*/ 0 w 363"/>
                      <a:gd name="T1" fmla="*/ 0 h 168"/>
                      <a:gd name="T2" fmla="*/ 0 w 363"/>
                      <a:gd name="T3" fmla="*/ 168 h 168"/>
                      <a:gd name="T4" fmla="*/ 363 w 363"/>
                      <a:gd name="T5" fmla="*/ 168 h 1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3" h="168">
                        <a:moveTo>
                          <a:pt x="0" y="0"/>
                        </a:moveTo>
                        <a:lnTo>
                          <a:pt x="0" y="168"/>
                        </a:lnTo>
                        <a:lnTo>
                          <a:pt x="363" y="16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88" name="Freeform 3031"/>
                  <p:cNvSpPr>
                    <a:spLocks/>
                  </p:cNvSpPr>
                  <p:nvPr/>
                </p:nvSpPr>
                <p:spPr bwMode="auto">
                  <a:xfrm>
                    <a:off x="1491" y="26784"/>
                    <a:ext cx="36" cy="694"/>
                  </a:xfrm>
                  <a:custGeom>
                    <a:avLst/>
                    <a:gdLst>
                      <a:gd name="T0" fmla="*/ 0 w 36"/>
                      <a:gd name="T1" fmla="*/ 694 h 694"/>
                      <a:gd name="T2" fmla="*/ 0 w 36"/>
                      <a:gd name="T3" fmla="*/ 0 h 694"/>
                      <a:gd name="T4" fmla="*/ 36 w 36"/>
                      <a:gd name="T5" fmla="*/ 0 h 6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694">
                        <a:moveTo>
                          <a:pt x="0" y="694"/>
                        </a:moveTo>
                        <a:lnTo>
                          <a:pt x="0" y="0"/>
                        </a:lnTo>
                        <a:lnTo>
                          <a:pt x="3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89" name="Rectangle 3032"/>
                  <p:cNvSpPr>
                    <a:spLocks noChangeArrowheads="1"/>
                  </p:cNvSpPr>
                  <p:nvPr/>
                </p:nvSpPr>
                <p:spPr bwMode="auto">
                  <a:xfrm>
                    <a:off x="1956" y="270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1554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90" name="Freeform 3033"/>
                  <p:cNvSpPr>
                    <a:spLocks/>
                  </p:cNvSpPr>
                  <p:nvPr/>
                </p:nvSpPr>
                <p:spPr bwMode="auto">
                  <a:xfrm>
                    <a:off x="1523" y="27063"/>
                    <a:ext cx="430" cy="1113"/>
                  </a:xfrm>
                  <a:custGeom>
                    <a:avLst/>
                    <a:gdLst>
                      <a:gd name="T0" fmla="*/ 0 w 430"/>
                      <a:gd name="T1" fmla="*/ 1113 h 1113"/>
                      <a:gd name="T2" fmla="*/ 0 w 430"/>
                      <a:gd name="T3" fmla="*/ 0 h 1113"/>
                      <a:gd name="T4" fmla="*/ 430 w 430"/>
                      <a:gd name="T5" fmla="*/ 0 h 11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0" h="1113">
                        <a:moveTo>
                          <a:pt x="0" y="1113"/>
                        </a:moveTo>
                        <a:lnTo>
                          <a:pt x="0" y="0"/>
                        </a:lnTo>
                        <a:lnTo>
                          <a:pt x="43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91" name="Rectangle 3034"/>
                  <p:cNvSpPr>
                    <a:spLocks noChangeArrowheads="1"/>
                  </p:cNvSpPr>
                  <p:nvPr/>
                </p:nvSpPr>
                <p:spPr bwMode="auto">
                  <a:xfrm>
                    <a:off x="2118" y="271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3494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92" name="Freeform 3035"/>
                  <p:cNvSpPr>
                    <a:spLocks/>
                  </p:cNvSpPr>
                  <p:nvPr/>
                </p:nvSpPr>
                <p:spPr bwMode="auto">
                  <a:xfrm>
                    <a:off x="1841" y="27171"/>
                    <a:ext cx="274" cy="51"/>
                  </a:xfrm>
                  <a:custGeom>
                    <a:avLst/>
                    <a:gdLst>
                      <a:gd name="T0" fmla="*/ 0 w 274"/>
                      <a:gd name="T1" fmla="*/ 51 h 51"/>
                      <a:gd name="T2" fmla="*/ 0 w 274"/>
                      <a:gd name="T3" fmla="*/ 0 h 51"/>
                      <a:gd name="T4" fmla="*/ 274 w 274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4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7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93" name="Rectangle 3036"/>
                  <p:cNvSpPr>
                    <a:spLocks noChangeArrowheads="1"/>
                  </p:cNvSpPr>
                  <p:nvPr/>
                </p:nvSpPr>
                <p:spPr bwMode="auto">
                  <a:xfrm>
                    <a:off x="1938" y="272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3109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94" name="Freeform 3037"/>
                  <p:cNvSpPr>
                    <a:spLocks/>
                  </p:cNvSpPr>
                  <p:nvPr/>
                </p:nvSpPr>
                <p:spPr bwMode="auto">
                  <a:xfrm>
                    <a:off x="1841" y="27228"/>
                    <a:ext cx="94" cy="51"/>
                  </a:xfrm>
                  <a:custGeom>
                    <a:avLst/>
                    <a:gdLst>
                      <a:gd name="T0" fmla="*/ 0 w 94"/>
                      <a:gd name="T1" fmla="*/ 0 h 51"/>
                      <a:gd name="T2" fmla="*/ 0 w 94"/>
                      <a:gd name="T3" fmla="*/ 51 h 51"/>
                      <a:gd name="T4" fmla="*/ 94 w 9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9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95" name="Freeform 3038"/>
                  <p:cNvSpPr>
                    <a:spLocks/>
                  </p:cNvSpPr>
                  <p:nvPr/>
                </p:nvSpPr>
                <p:spPr bwMode="auto">
                  <a:xfrm>
                    <a:off x="1811" y="27225"/>
                    <a:ext cx="30" cy="105"/>
                  </a:xfrm>
                  <a:custGeom>
                    <a:avLst/>
                    <a:gdLst>
                      <a:gd name="T0" fmla="*/ 0 w 30"/>
                      <a:gd name="T1" fmla="*/ 105 h 105"/>
                      <a:gd name="T2" fmla="*/ 0 w 30"/>
                      <a:gd name="T3" fmla="*/ 0 h 105"/>
                      <a:gd name="T4" fmla="*/ 30 w 30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3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96" name="Rectangle 3039"/>
                  <p:cNvSpPr>
                    <a:spLocks noChangeArrowheads="1"/>
                  </p:cNvSpPr>
                  <p:nvPr/>
                </p:nvSpPr>
                <p:spPr bwMode="auto">
                  <a:xfrm>
                    <a:off x="1938" y="273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3823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97" name="Freeform 3040"/>
                  <p:cNvSpPr>
                    <a:spLocks/>
                  </p:cNvSpPr>
                  <p:nvPr/>
                </p:nvSpPr>
                <p:spPr bwMode="auto">
                  <a:xfrm>
                    <a:off x="1844" y="27387"/>
                    <a:ext cx="91" cy="51"/>
                  </a:xfrm>
                  <a:custGeom>
                    <a:avLst/>
                    <a:gdLst>
                      <a:gd name="T0" fmla="*/ 0 w 91"/>
                      <a:gd name="T1" fmla="*/ 51 h 51"/>
                      <a:gd name="T2" fmla="*/ 0 w 91"/>
                      <a:gd name="T3" fmla="*/ 0 h 51"/>
                      <a:gd name="T4" fmla="*/ 91 w 9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9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98" name="Rectangle 3041"/>
                  <p:cNvSpPr>
                    <a:spLocks noChangeArrowheads="1"/>
                  </p:cNvSpPr>
                  <p:nvPr/>
                </p:nvSpPr>
                <p:spPr bwMode="auto">
                  <a:xfrm>
                    <a:off x="2000" y="274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2815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99" name="Freeform 3042"/>
                  <p:cNvSpPr>
                    <a:spLocks/>
                  </p:cNvSpPr>
                  <p:nvPr/>
                </p:nvSpPr>
                <p:spPr bwMode="auto">
                  <a:xfrm>
                    <a:off x="1844" y="27444"/>
                    <a:ext cx="153" cy="51"/>
                  </a:xfrm>
                  <a:custGeom>
                    <a:avLst/>
                    <a:gdLst>
                      <a:gd name="T0" fmla="*/ 0 w 153"/>
                      <a:gd name="T1" fmla="*/ 0 h 51"/>
                      <a:gd name="T2" fmla="*/ 0 w 153"/>
                      <a:gd name="T3" fmla="*/ 51 h 51"/>
                      <a:gd name="T4" fmla="*/ 153 w 15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5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00" name="Freeform 3043"/>
                  <p:cNvSpPr>
                    <a:spLocks/>
                  </p:cNvSpPr>
                  <p:nvPr/>
                </p:nvSpPr>
                <p:spPr bwMode="auto">
                  <a:xfrm>
                    <a:off x="1811" y="27336"/>
                    <a:ext cx="33" cy="105"/>
                  </a:xfrm>
                  <a:custGeom>
                    <a:avLst/>
                    <a:gdLst>
                      <a:gd name="T0" fmla="*/ 0 w 33"/>
                      <a:gd name="T1" fmla="*/ 0 h 105"/>
                      <a:gd name="T2" fmla="*/ 0 w 33"/>
                      <a:gd name="T3" fmla="*/ 105 h 105"/>
                      <a:gd name="T4" fmla="*/ 33 w 33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33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01" name="Freeform 3044"/>
                  <p:cNvSpPr>
                    <a:spLocks/>
                  </p:cNvSpPr>
                  <p:nvPr/>
                </p:nvSpPr>
                <p:spPr bwMode="auto">
                  <a:xfrm>
                    <a:off x="1767" y="27333"/>
                    <a:ext cx="44" cy="178"/>
                  </a:xfrm>
                  <a:custGeom>
                    <a:avLst/>
                    <a:gdLst>
                      <a:gd name="T0" fmla="*/ 0 w 44"/>
                      <a:gd name="T1" fmla="*/ 178 h 178"/>
                      <a:gd name="T2" fmla="*/ 0 w 44"/>
                      <a:gd name="T3" fmla="*/ 0 h 178"/>
                      <a:gd name="T4" fmla="*/ 44 w 44"/>
                      <a:gd name="T5" fmla="*/ 0 h 1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4" h="178">
                        <a:moveTo>
                          <a:pt x="0" y="178"/>
                        </a:moveTo>
                        <a:lnTo>
                          <a:pt x="0" y="0"/>
                        </a:lnTo>
                        <a:lnTo>
                          <a:pt x="4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02" name="Rectangle 3045"/>
                  <p:cNvSpPr>
                    <a:spLocks noChangeArrowheads="1"/>
                  </p:cNvSpPr>
                  <p:nvPr/>
                </p:nvSpPr>
                <p:spPr bwMode="auto">
                  <a:xfrm>
                    <a:off x="1992" y="275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5152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03" name="Freeform 3046"/>
                  <p:cNvSpPr>
                    <a:spLocks/>
                  </p:cNvSpPr>
                  <p:nvPr/>
                </p:nvSpPr>
                <p:spPr bwMode="auto">
                  <a:xfrm>
                    <a:off x="1835" y="27603"/>
                    <a:ext cx="154" cy="91"/>
                  </a:xfrm>
                  <a:custGeom>
                    <a:avLst/>
                    <a:gdLst>
                      <a:gd name="T0" fmla="*/ 0 w 154"/>
                      <a:gd name="T1" fmla="*/ 91 h 91"/>
                      <a:gd name="T2" fmla="*/ 0 w 154"/>
                      <a:gd name="T3" fmla="*/ 0 h 91"/>
                      <a:gd name="T4" fmla="*/ 154 w 154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4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15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04" name="Rectangle 3047"/>
                  <p:cNvSpPr>
                    <a:spLocks noChangeArrowheads="1"/>
                  </p:cNvSpPr>
                  <p:nvPr/>
                </p:nvSpPr>
                <p:spPr bwMode="auto">
                  <a:xfrm>
                    <a:off x="2070" y="276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3557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05" name="Freeform 3048"/>
                  <p:cNvSpPr>
                    <a:spLocks/>
                  </p:cNvSpPr>
                  <p:nvPr/>
                </p:nvSpPr>
                <p:spPr bwMode="auto">
                  <a:xfrm>
                    <a:off x="1865" y="27711"/>
                    <a:ext cx="202" cy="78"/>
                  </a:xfrm>
                  <a:custGeom>
                    <a:avLst/>
                    <a:gdLst>
                      <a:gd name="T0" fmla="*/ 0 w 202"/>
                      <a:gd name="T1" fmla="*/ 78 h 78"/>
                      <a:gd name="T2" fmla="*/ 0 w 202"/>
                      <a:gd name="T3" fmla="*/ 0 h 78"/>
                      <a:gd name="T4" fmla="*/ 202 w 202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2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0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06" name="Rectangle 3049"/>
                  <p:cNvSpPr>
                    <a:spLocks noChangeArrowheads="1"/>
                  </p:cNvSpPr>
                  <p:nvPr/>
                </p:nvSpPr>
                <p:spPr bwMode="auto">
                  <a:xfrm>
                    <a:off x="1934" y="277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6222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07" name="Freeform 3050"/>
                  <p:cNvSpPr>
                    <a:spLocks/>
                  </p:cNvSpPr>
                  <p:nvPr/>
                </p:nvSpPr>
                <p:spPr bwMode="auto">
                  <a:xfrm>
                    <a:off x="1908" y="27819"/>
                    <a:ext cx="23" cy="51"/>
                  </a:xfrm>
                  <a:custGeom>
                    <a:avLst/>
                    <a:gdLst>
                      <a:gd name="T0" fmla="*/ 0 w 23"/>
                      <a:gd name="T1" fmla="*/ 51 h 51"/>
                      <a:gd name="T2" fmla="*/ 0 w 23"/>
                      <a:gd name="T3" fmla="*/ 0 h 51"/>
                      <a:gd name="T4" fmla="*/ 23 w 2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08" name="Rectangle 3051"/>
                  <p:cNvSpPr>
                    <a:spLocks noChangeArrowheads="1"/>
                  </p:cNvSpPr>
                  <p:nvPr/>
                </p:nvSpPr>
                <p:spPr bwMode="auto">
                  <a:xfrm>
                    <a:off x="2010" y="278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5768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09" name="Freeform 3052"/>
                  <p:cNvSpPr>
                    <a:spLocks/>
                  </p:cNvSpPr>
                  <p:nvPr/>
                </p:nvSpPr>
                <p:spPr bwMode="auto">
                  <a:xfrm>
                    <a:off x="1908" y="27876"/>
                    <a:ext cx="99" cy="51"/>
                  </a:xfrm>
                  <a:custGeom>
                    <a:avLst/>
                    <a:gdLst>
                      <a:gd name="T0" fmla="*/ 0 w 99"/>
                      <a:gd name="T1" fmla="*/ 0 h 51"/>
                      <a:gd name="T2" fmla="*/ 0 w 99"/>
                      <a:gd name="T3" fmla="*/ 51 h 51"/>
                      <a:gd name="T4" fmla="*/ 99 w 9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9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10" name="Freeform 3053"/>
                  <p:cNvSpPr>
                    <a:spLocks/>
                  </p:cNvSpPr>
                  <p:nvPr/>
                </p:nvSpPr>
                <p:spPr bwMode="auto">
                  <a:xfrm>
                    <a:off x="1865" y="27795"/>
                    <a:ext cx="43" cy="78"/>
                  </a:xfrm>
                  <a:custGeom>
                    <a:avLst/>
                    <a:gdLst>
                      <a:gd name="T0" fmla="*/ 0 w 43"/>
                      <a:gd name="T1" fmla="*/ 0 h 78"/>
                      <a:gd name="T2" fmla="*/ 0 w 43"/>
                      <a:gd name="T3" fmla="*/ 78 h 78"/>
                      <a:gd name="T4" fmla="*/ 43 w 43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43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11" name="Freeform 3054"/>
                  <p:cNvSpPr>
                    <a:spLocks/>
                  </p:cNvSpPr>
                  <p:nvPr/>
                </p:nvSpPr>
                <p:spPr bwMode="auto">
                  <a:xfrm>
                    <a:off x="1835" y="27700"/>
                    <a:ext cx="30" cy="92"/>
                  </a:xfrm>
                  <a:custGeom>
                    <a:avLst/>
                    <a:gdLst>
                      <a:gd name="T0" fmla="*/ 0 w 30"/>
                      <a:gd name="T1" fmla="*/ 0 h 92"/>
                      <a:gd name="T2" fmla="*/ 0 w 30"/>
                      <a:gd name="T3" fmla="*/ 92 h 92"/>
                      <a:gd name="T4" fmla="*/ 30 w 30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30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12" name="Freeform 3055"/>
                  <p:cNvSpPr>
                    <a:spLocks/>
                  </p:cNvSpPr>
                  <p:nvPr/>
                </p:nvSpPr>
                <p:spPr bwMode="auto">
                  <a:xfrm>
                    <a:off x="1767" y="27517"/>
                    <a:ext cx="68" cy="180"/>
                  </a:xfrm>
                  <a:custGeom>
                    <a:avLst/>
                    <a:gdLst>
                      <a:gd name="T0" fmla="*/ 0 w 68"/>
                      <a:gd name="T1" fmla="*/ 0 h 180"/>
                      <a:gd name="T2" fmla="*/ 0 w 68"/>
                      <a:gd name="T3" fmla="*/ 180 h 180"/>
                      <a:gd name="T4" fmla="*/ 68 w 68"/>
                      <a:gd name="T5" fmla="*/ 180 h 1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8" h="180">
                        <a:moveTo>
                          <a:pt x="0" y="0"/>
                        </a:moveTo>
                        <a:lnTo>
                          <a:pt x="0" y="180"/>
                        </a:lnTo>
                        <a:lnTo>
                          <a:pt x="68" y="18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13" name="Freeform 3056"/>
                  <p:cNvSpPr>
                    <a:spLocks/>
                  </p:cNvSpPr>
                  <p:nvPr/>
                </p:nvSpPr>
                <p:spPr bwMode="auto">
                  <a:xfrm>
                    <a:off x="1731" y="27514"/>
                    <a:ext cx="36" cy="305"/>
                  </a:xfrm>
                  <a:custGeom>
                    <a:avLst/>
                    <a:gdLst>
                      <a:gd name="T0" fmla="*/ 0 w 36"/>
                      <a:gd name="T1" fmla="*/ 305 h 305"/>
                      <a:gd name="T2" fmla="*/ 0 w 36"/>
                      <a:gd name="T3" fmla="*/ 0 h 305"/>
                      <a:gd name="T4" fmla="*/ 36 w 36"/>
                      <a:gd name="T5" fmla="*/ 0 h 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305">
                        <a:moveTo>
                          <a:pt x="0" y="305"/>
                        </a:moveTo>
                        <a:lnTo>
                          <a:pt x="0" y="0"/>
                        </a:lnTo>
                        <a:lnTo>
                          <a:pt x="3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14" name="Rectangle 3057"/>
                  <p:cNvSpPr>
                    <a:spLocks noChangeArrowheads="1"/>
                  </p:cNvSpPr>
                  <p:nvPr/>
                </p:nvSpPr>
                <p:spPr bwMode="auto">
                  <a:xfrm>
                    <a:off x="1946" y="279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6887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15" name="Freeform 3058"/>
                  <p:cNvSpPr>
                    <a:spLocks/>
                  </p:cNvSpPr>
                  <p:nvPr/>
                </p:nvSpPr>
                <p:spPr bwMode="auto">
                  <a:xfrm>
                    <a:off x="1746" y="28035"/>
                    <a:ext cx="197" cy="91"/>
                  </a:xfrm>
                  <a:custGeom>
                    <a:avLst/>
                    <a:gdLst>
                      <a:gd name="T0" fmla="*/ 0 w 197"/>
                      <a:gd name="T1" fmla="*/ 91 h 91"/>
                      <a:gd name="T2" fmla="*/ 0 w 197"/>
                      <a:gd name="T3" fmla="*/ 0 h 91"/>
                      <a:gd name="T4" fmla="*/ 197 w 197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7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19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16" name="Rectangle 3059"/>
                  <p:cNvSpPr>
                    <a:spLocks noChangeArrowheads="1"/>
                  </p:cNvSpPr>
                  <p:nvPr/>
                </p:nvSpPr>
                <p:spPr bwMode="auto">
                  <a:xfrm>
                    <a:off x="2013" y="280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5255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17" name="Freeform 3060"/>
                  <p:cNvSpPr>
                    <a:spLocks/>
                  </p:cNvSpPr>
                  <p:nvPr/>
                </p:nvSpPr>
                <p:spPr bwMode="auto">
                  <a:xfrm>
                    <a:off x="1797" y="28143"/>
                    <a:ext cx="213" cy="78"/>
                  </a:xfrm>
                  <a:custGeom>
                    <a:avLst/>
                    <a:gdLst>
                      <a:gd name="T0" fmla="*/ 0 w 213"/>
                      <a:gd name="T1" fmla="*/ 78 h 78"/>
                      <a:gd name="T2" fmla="*/ 0 w 213"/>
                      <a:gd name="T3" fmla="*/ 0 h 78"/>
                      <a:gd name="T4" fmla="*/ 213 w 213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3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1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18" name="Rectangle 3061"/>
                  <p:cNvSpPr>
                    <a:spLocks noChangeArrowheads="1"/>
                  </p:cNvSpPr>
                  <p:nvPr/>
                </p:nvSpPr>
                <p:spPr bwMode="auto">
                  <a:xfrm>
                    <a:off x="2067" y="282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3727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19" name="Freeform 3062"/>
                  <p:cNvSpPr>
                    <a:spLocks/>
                  </p:cNvSpPr>
                  <p:nvPr/>
                </p:nvSpPr>
                <p:spPr bwMode="auto">
                  <a:xfrm>
                    <a:off x="1832" y="28251"/>
                    <a:ext cx="232" cy="51"/>
                  </a:xfrm>
                  <a:custGeom>
                    <a:avLst/>
                    <a:gdLst>
                      <a:gd name="T0" fmla="*/ 0 w 232"/>
                      <a:gd name="T1" fmla="*/ 51 h 51"/>
                      <a:gd name="T2" fmla="*/ 0 w 232"/>
                      <a:gd name="T3" fmla="*/ 0 h 51"/>
                      <a:gd name="T4" fmla="*/ 232 w 23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3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20" name="Rectangle 3063"/>
                  <p:cNvSpPr>
                    <a:spLocks noChangeArrowheads="1"/>
                  </p:cNvSpPr>
                  <p:nvPr/>
                </p:nvSpPr>
                <p:spPr bwMode="auto">
                  <a:xfrm>
                    <a:off x="2491" y="283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3965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21" name="Freeform 3064"/>
                  <p:cNvSpPr>
                    <a:spLocks/>
                  </p:cNvSpPr>
                  <p:nvPr/>
                </p:nvSpPr>
                <p:spPr bwMode="auto">
                  <a:xfrm>
                    <a:off x="1832" y="28308"/>
                    <a:ext cx="657" cy="51"/>
                  </a:xfrm>
                  <a:custGeom>
                    <a:avLst/>
                    <a:gdLst>
                      <a:gd name="T0" fmla="*/ 0 w 657"/>
                      <a:gd name="T1" fmla="*/ 0 h 51"/>
                      <a:gd name="T2" fmla="*/ 0 w 657"/>
                      <a:gd name="T3" fmla="*/ 51 h 51"/>
                      <a:gd name="T4" fmla="*/ 657 w 65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5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65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22" name="Freeform 3065"/>
                  <p:cNvSpPr>
                    <a:spLocks/>
                  </p:cNvSpPr>
                  <p:nvPr/>
                </p:nvSpPr>
                <p:spPr bwMode="auto">
                  <a:xfrm>
                    <a:off x="1797" y="28227"/>
                    <a:ext cx="35" cy="78"/>
                  </a:xfrm>
                  <a:custGeom>
                    <a:avLst/>
                    <a:gdLst>
                      <a:gd name="T0" fmla="*/ 0 w 35"/>
                      <a:gd name="T1" fmla="*/ 0 h 78"/>
                      <a:gd name="T2" fmla="*/ 0 w 35"/>
                      <a:gd name="T3" fmla="*/ 78 h 78"/>
                      <a:gd name="T4" fmla="*/ 35 w 35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5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5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23" name="Freeform 3066"/>
                  <p:cNvSpPr>
                    <a:spLocks/>
                  </p:cNvSpPr>
                  <p:nvPr/>
                </p:nvSpPr>
                <p:spPr bwMode="auto">
                  <a:xfrm>
                    <a:off x="1746" y="28132"/>
                    <a:ext cx="51" cy="92"/>
                  </a:xfrm>
                  <a:custGeom>
                    <a:avLst/>
                    <a:gdLst>
                      <a:gd name="T0" fmla="*/ 0 w 51"/>
                      <a:gd name="T1" fmla="*/ 0 h 92"/>
                      <a:gd name="T2" fmla="*/ 0 w 51"/>
                      <a:gd name="T3" fmla="*/ 92 h 92"/>
                      <a:gd name="T4" fmla="*/ 51 w 51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1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51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24" name="Freeform 3067"/>
                  <p:cNvSpPr>
                    <a:spLocks/>
                  </p:cNvSpPr>
                  <p:nvPr/>
                </p:nvSpPr>
                <p:spPr bwMode="auto">
                  <a:xfrm>
                    <a:off x="1731" y="27825"/>
                    <a:ext cx="15" cy="304"/>
                  </a:xfrm>
                  <a:custGeom>
                    <a:avLst/>
                    <a:gdLst>
                      <a:gd name="T0" fmla="*/ 0 w 15"/>
                      <a:gd name="T1" fmla="*/ 0 h 304"/>
                      <a:gd name="T2" fmla="*/ 0 w 15"/>
                      <a:gd name="T3" fmla="*/ 304 h 304"/>
                      <a:gd name="T4" fmla="*/ 15 w 15"/>
                      <a:gd name="T5" fmla="*/ 304 h 3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" h="304">
                        <a:moveTo>
                          <a:pt x="0" y="0"/>
                        </a:moveTo>
                        <a:lnTo>
                          <a:pt x="0" y="304"/>
                        </a:lnTo>
                        <a:lnTo>
                          <a:pt x="15" y="30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25" name="Freeform 3068"/>
                  <p:cNvSpPr>
                    <a:spLocks/>
                  </p:cNvSpPr>
                  <p:nvPr/>
                </p:nvSpPr>
                <p:spPr bwMode="auto">
                  <a:xfrm>
                    <a:off x="1707" y="27822"/>
                    <a:ext cx="24" cy="319"/>
                  </a:xfrm>
                  <a:custGeom>
                    <a:avLst/>
                    <a:gdLst>
                      <a:gd name="T0" fmla="*/ 0 w 24"/>
                      <a:gd name="T1" fmla="*/ 319 h 319"/>
                      <a:gd name="T2" fmla="*/ 0 w 24"/>
                      <a:gd name="T3" fmla="*/ 0 h 319"/>
                      <a:gd name="T4" fmla="*/ 24 w 24"/>
                      <a:gd name="T5" fmla="*/ 0 h 3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" h="319">
                        <a:moveTo>
                          <a:pt x="0" y="319"/>
                        </a:moveTo>
                        <a:lnTo>
                          <a:pt x="0" y="0"/>
                        </a:lnTo>
                        <a:lnTo>
                          <a:pt x="2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26" name="Rectangle 3069"/>
                  <p:cNvSpPr>
                    <a:spLocks noChangeArrowheads="1"/>
                  </p:cNvSpPr>
                  <p:nvPr/>
                </p:nvSpPr>
                <p:spPr bwMode="auto">
                  <a:xfrm>
                    <a:off x="2042" y="284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2566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27" name="Freeform 3070"/>
                  <p:cNvSpPr>
                    <a:spLocks/>
                  </p:cNvSpPr>
                  <p:nvPr/>
                </p:nvSpPr>
                <p:spPr bwMode="auto">
                  <a:xfrm>
                    <a:off x="1707" y="28147"/>
                    <a:ext cx="332" cy="320"/>
                  </a:xfrm>
                  <a:custGeom>
                    <a:avLst/>
                    <a:gdLst>
                      <a:gd name="T0" fmla="*/ 0 w 332"/>
                      <a:gd name="T1" fmla="*/ 0 h 320"/>
                      <a:gd name="T2" fmla="*/ 0 w 332"/>
                      <a:gd name="T3" fmla="*/ 320 h 320"/>
                      <a:gd name="T4" fmla="*/ 332 w 332"/>
                      <a:gd name="T5" fmla="*/ 320 h 3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2" h="320">
                        <a:moveTo>
                          <a:pt x="0" y="0"/>
                        </a:moveTo>
                        <a:lnTo>
                          <a:pt x="0" y="320"/>
                        </a:lnTo>
                        <a:lnTo>
                          <a:pt x="332" y="32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28" name="Freeform 3071"/>
                  <p:cNvSpPr>
                    <a:spLocks/>
                  </p:cNvSpPr>
                  <p:nvPr/>
                </p:nvSpPr>
                <p:spPr bwMode="auto">
                  <a:xfrm>
                    <a:off x="1664" y="28144"/>
                    <a:ext cx="43" cy="212"/>
                  </a:xfrm>
                  <a:custGeom>
                    <a:avLst/>
                    <a:gdLst>
                      <a:gd name="T0" fmla="*/ 0 w 43"/>
                      <a:gd name="T1" fmla="*/ 212 h 212"/>
                      <a:gd name="T2" fmla="*/ 0 w 43"/>
                      <a:gd name="T3" fmla="*/ 0 h 212"/>
                      <a:gd name="T4" fmla="*/ 43 w 43"/>
                      <a:gd name="T5" fmla="*/ 0 h 2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" h="212">
                        <a:moveTo>
                          <a:pt x="0" y="212"/>
                        </a:moveTo>
                        <a:lnTo>
                          <a:pt x="0" y="0"/>
                        </a:lnTo>
                        <a:lnTo>
                          <a:pt x="4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29" name="Rectangle 3072"/>
                  <p:cNvSpPr>
                    <a:spLocks noChangeArrowheads="1"/>
                  </p:cNvSpPr>
                  <p:nvPr/>
                </p:nvSpPr>
                <p:spPr bwMode="auto">
                  <a:xfrm>
                    <a:off x="1932" y="285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5908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30" name="Freeform 3073"/>
                  <p:cNvSpPr>
                    <a:spLocks/>
                  </p:cNvSpPr>
                  <p:nvPr/>
                </p:nvSpPr>
                <p:spPr bwMode="auto">
                  <a:xfrm>
                    <a:off x="1664" y="28362"/>
                    <a:ext cx="265" cy="213"/>
                  </a:xfrm>
                  <a:custGeom>
                    <a:avLst/>
                    <a:gdLst>
                      <a:gd name="T0" fmla="*/ 0 w 265"/>
                      <a:gd name="T1" fmla="*/ 0 h 213"/>
                      <a:gd name="T2" fmla="*/ 0 w 265"/>
                      <a:gd name="T3" fmla="*/ 213 h 213"/>
                      <a:gd name="T4" fmla="*/ 265 w 265"/>
                      <a:gd name="T5" fmla="*/ 213 h 2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5" h="213">
                        <a:moveTo>
                          <a:pt x="0" y="0"/>
                        </a:moveTo>
                        <a:lnTo>
                          <a:pt x="0" y="213"/>
                        </a:lnTo>
                        <a:lnTo>
                          <a:pt x="265" y="21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31" name="Freeform 3074"/>
                  <p:cNvSpPr>
                    <a:spLocks/>
                  </p:cNvSpPr>
                  <p:nvPr/>
                </p:nvSpPr>
                <p:spPr bwMode="auto">
                  <a:xfrm>
                    <a:off x="1566" y="28359"/>
                    <a:ext cx="98" cy="934"/>
                  </a:xfrm>
                  <a:custGeom>
                    <a:avLst/>
                    <a:gdLst>
                      <a:gd name="T0" fmla="*/ 0 w 98"/>
                      <a:gd name="T1" fmla="*/ 934 h 934"/>
                      <a:gd name="T2" fmla="*/ 0 w 98"/>
                      <a:gd name="T3" fmla="*/ 0 h 934"/>
                      <a:gd name="T4" fmla="*/ 98 w 98"/>
                      <a:gd name="T5" fmla="*/ 0 h 9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8" h="934">
                        <a:moveTo>
                          <a:pt x="0" y="934"/>
                        </a:moveTo>
                        <a:lnTo>
                          <a:pt x="0" y="0"/>
                        </a:lnTo>
                        <a:lnTo>
                          <a:pt x="9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32" name="Rectangle 3075"/>
                  <p:cNvSpPr>
                    <a:spLocks noChangeArrowheads="1"/>
                  </p:cNvSpPr>
                  <p:nvPr/>
                </p:nvSpPr>
                <p:spPr bwMode="auto">
                  <a:xfrm>
                    <a:off x="2159" y="286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1431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33" name="Freeform 3076"/>
                  <p:cNvSpPr>
                    <a:spLocks/>
                  </p:cNvSpPr>
                  <p:nvPr/>
                </p:nvSpPr>
                <p:spPr bwMode="auto">
                  <a:xfrm>
                    <a:off x="2034" y="28683"/>
                    <a:ext cx="122" cy="51"/>
                  </a:xfrm>
                  <a:custGeom>
                    <a:avLst/>
                    <a:gdLst>
                      <a:gd name="T0" fmla="*/ 0 w 122"/>
                      <a:gd name="T1" fmla="*/ 51 h 51"/>
                      <a:gd name="T2" fmla="*/ 0 w 122"/>
                      <a:gd name="T3" fmla="*/ 0 h 51"/>
                      <a:gd name="T4" fmla="*/ 122 w 12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2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34" name="Rectangle 3077"/>
                  <p:cNvSpPr>
                    <a:spLocks noChangeArrowheads="1"/>
                  </p:cNvSpPr>
                  <p:nvPr/>
                </p:nvSpPr>
                <p:spPr bwMode="auto">
                  <a:xfrm>
                    <a:off x="2037" y="28742"/>
                    <a:ext cx="2465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ADT89891 South China Sea uncultured marine bacterium A0-0M-11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35" name="Freeform 3078"/>
                  <p:cNvSpPr>
                    <a:spLocks/>
                  </p:cNvSpPr>
                  <p:nvPr/>
                </p:nvSpPr>
                <p:spPr bwMode="auto">
                  <a:xfrm>
                    <a:off x="2034" y="2874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36" name="Rectangle 3079"/>
                  <p:cNvSpPr>
                    <a:spLocks noChangeArrowheads="1"/>
                  </p:cNvSpPr>
                  <p:nvPr/>
                </p:nvSpPr>
                <p:spPr bwMode="auto">
                  <a:xfrm>
                    <a:off x="2037" y="288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4891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37" name="Freeform 3080"/>
                  <p:cNvSpPr>
                    <a:spLocks/>
                  </p:cNvSpPr>
                  <p:nvPr/>
                </p:nvSpPr>
                <p:spPr bwMode="auto">
                  <a:xfrm>
                    <a:off x="2034" y="28794"/>
                    <a:ext cx="0" cy="105"/>
                  </a:xfrm>
                  <a:custGeom>
                    <a:avLst/>
                    <a:gdLst>
                      <a:gd name="T0" fmla="*/ 0 h 105"/>
                      <a:gd name="T1" fmla="*/ 105 h 105"/>
                      <a:gd name="T2" fmla="*/ 105 h 105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0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38" name="Line 3081"/>
                  <p:cNvSpPr>
                    <a:spLocks noChangeShapeType="1"/>
                  </p:cNvSpPr>
                  <p:nvPr/>
                </p:nvSpPr>
                <p:spPr bwMode="auto">
                  <a:xfrm>
                    <a:off x="2034" y="28683"/>
                    <a:ext cx="0" cy="105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39" name="Freeform 3082"/>
                  <p:cNvSpPr>
                    <a:spLocks/>
                  </p:cNvSpPr>
                  <p:nvPr/>
                </p:nvSpPr>
                <p:spPr bwMode="auto">
                  <a:xfrm>
                    <a:off x="1985" y="28791"/>
                    <a:ext cx="49" cy="105"/>
                  </a:xfrm>
                  <a:custGeom>
                    <a:avLst/>
                    <a:gdLst>
                      <a:gd name="T0" fmla="*/ 0 w 49"/>
                      <a:gd name="T1" fmla="*/ 105 h 105"/>
                      <a:gd name="T2" fmla="*/ 0 w 49"/>
                      <a:gd name="T3" fmla="*/ 0 h 105"/>
                      <a:gd name="T4" fmla="*/ 49 w 49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9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4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40" name="Rectangle 3083"/>
                  <p:cNvSpPr>
                    <a:spLocks noChangeArrowheads="1"/>
                  </p:cNvSpPr>
                  <p:nvPr/>
                </p:nvSpPr>
                <p:spPr bwMode="auto">
                  <a:xfrm>
                    <a:off x="2183" y="289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3503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41" name="Freeform 3084"/>
                  <p:cNvSpPr>
                    <a:spLocks/>
                  </p:cNvSpPr>
                  <p:nvPr/>
                </p:nvSpPr>
                <p:spPr bwMode="auto">
                  <a:xfrm>
                    <a:off x="1985" y="28902"/>
                    <a:ext cx="195" cy="105"/>
                  </a:xfrm>
                  <a:custGeom>
                    <a:avLst/>
                    <a:gdLst>
                      <a:gd name="T0" fmla="*/ 0 w 195"/>
                      <a:gd name="T1" fmla="*/ 0 h 105"/>
                      <a:gd name="T2" fmla="*/ 0 w 195"/>
                      <a:gd name="T3" fmla="*/ 105 h 105"/>
                      <a:gd name="T4" fmla="*/ 195 w 195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5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195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42" name="Freeform 3085"/>
                  <p:cNvSpPr>
                    <a:spLocks/>
                  </p:cNvSpPr>
                  <p:nvPr/>
                </p:nvSpPr>
                <p:spPr bwMode="auto">
                  <a:xfrm>
                    <a:off x="1949" y="28899"/>
                    <a:ext cx="36" cy="151"/>
                  </a:xfrm>
                  <a:custGeom>
                    <a:avLst/>
                    <a:gdLst>
                      <a:gd name="T0" fmla="*/ 0 w 36"/>
                      <a:gd name="T1" fmla="*/ 151 h 151"/>
                      <a:gd name="T2" fmla="*/ 0 w 36"/>
                      <a:gd name="T3" fmla="*/ 0 h 151"/>
                      <a:gd name="T4" fmla="*/ 36 w 36"/>
                      <a:gd name="T5" fmla="*/ 0 h 1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151">
                        <a:moveTo>
                          <a:pt x="0" y="151"/>
                        </a:moveTo>
                        <a:lnTo>
                          <a:pt x="0" y="0"/>
                        </a:lnTo>
                        <a:lnTo>
                          <a:pt x="3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43" name="Rectangle 3086"/>
                  <p:cNvSpPr>
                    <a:spLocks noChangeArrowheads="1"/>
                  </p:cNvSpPr>
                  <p:nvPr/>
                </p:nvSpPr>
                <p:spPr bwMode="auto">
                  <a:xfrm>
                    <a:off x="2081" y="290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4342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44" name="Freeform 3087"/>
                  <p:cNvSpPr>
                    <a:spLocks/>
                  </p:cNvSpPr>
                  <p:nvPr/>
                </p:nvSpPr>
                <p:spPr bwMode="auto">
                  <a:xfrm>
                    <a:off x="2004" y="29115"/>
                    <a:ext cx="74" cy="91"/>
                  </a:xfrm>
                  <a:custGeom>
                    <a:avLst/>
                    <a:gdLst>
                      <a:gd name="T0" fmla="*/ 0 w 74"/>
                      <a:gd name="T1" fmla="*/ 91 h 91"/>
                      <a:gd name="T2" fmla="*/ 0 w 74"/>
                      <a:gd name="T3" fmla="*/ 0 h 91"/>
                      <a:gd name="T4" fmla="*/ 74 w 74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4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7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45" name="Rectangle 3088"/>
                  <p:cNvSpPr>
                    <a:spLocks noChangeArrowheads="1"/>
                  </p:cNvSpPr>
                  <p:nvPr/>
                </p:nvSpPr>
                <p:spPr bwMode="auto">
                  <a:xfrm>
                    <a:off x="2187" y="291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5619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46" name="Freeform 3089"/>
                  <p:cNvSpPr>
                    <a:spLocks/>
                  </p:cNvSpPr>
                  <p:nvPr/>
                </p:nvSpPr>
                <p:spPr bwMode="auto">
                  <a:xfrm>
                    <a:off x="2021" y="29223"/>
                    <a:ext cx="163" cy="78"/>
                  </a:xfrm>
                  <a:custGeom>
                    <a:avLst/>
                    <a:gdLst>
                      <a:gd name="T0" fmla="*/ 0 w 163"/>
                      <a:gd name="T1" fmla="*/ 78 h 78"/>
                      <a:gd name="T2" fmla="*/ 0 w 163"/>
                      <a:gd name="T3" fmla="*/ 0 h 78"/>
                      <a:gd name="T4" fmla="*/ 163 w 163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3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6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47" name="Rectangle 3090"/>
                  <p:cNvSpPr>
                    <a:spLocks noChangeArrowheads="1"/>
                  </p:cNvSpPr>
                  <p:nvPr/>
                </p:nvSpPr>
                <p:spPr bwMode="auto">
                  <a:xfrm>
                    <a:off x="2258" y="292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5180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48" name="Freeform 3091"/>
                  <p:cNvSpPr>
                    <a:spLocks/>
                  </p:cNvSpPr>
                  <p:nvPr/>
                </p:nvSpPr>
                <p:spPr bwMode="auto">
                  <a:xfrm>
                    <a:off x="2106" y="29331"/>
                    <a:ext cx="149" cy="51"/>
                  </a:xfrm>
                  <a:custGeom>
                    <a:avLst/>
                    <a:gdLst>
                      <a:gd name="T0" fmla="*/ 0 w 149"/>
                      <a:gd name="T1" fmla="*/ 51 h 51"/>
                      <a:gd name="T2" fmla="*/ 0 w 149"/>
                      <a:gd name="T3" fmla="*/ 0 h 51"/>
                      <a:gd name="T4" fmla="*/ 149 w 14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4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49" name="Rectangle 3092"/>
                  <p:cNvSpPr>
                    <a:spLocks noChangeArrowheads="1"/>
                  </p:cNvSpPr>
                  <p:nvPr/>
                </p:nvSpPr>
                <p:spPr bwMode="auto">
                  <a:xfrm>
                    <a:off x="2456" y="293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5487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50" name="Freeform 3093"/>
                  <p:cNvSpPr>
                    <a:spLocks/>
                  </p:cNvSpPr>
                  <p:nvPr/>
                </p:nvSpPr>
                <p:spPr bwMode="auto">
                  <a:xfrm>
                    <a:off x="2106" y="29388"/>
                    <a:ext cx="347" cy="51"/>
                  </a:xfrm>
                  <a:custGeom>
                    <a:avLst/>
                    <a:gdLst>
                      <a:gd name="T0" fmla="*/ 0 w 347"/>
                      <a:gd name="T1" fmla="*/ 0 h 51"/>
                      <a:gd name="T2" fmla="*/ 0 w 347"/>
                      <a:gd name="T3" fmla="*/ 51 h 51"/>
                      <a:gd name="T4" fmla="*/ 347 w 34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34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51" name="Freeform 3094"/>
                  <p:cNvSpPr>
                    <a:spLocks/>
                  </p:cNvSpPr>
                  <p:nvPr/>
                </p:nvSpPr>
                <p:spPr bwMode="auto">
                  <a:xfrm>
                    <a:off x="2021" y="29307"/>
                    <a:ext cx="85" cy="78"/>
                  </a:xfrm>
                  <a:custGeom>
                    <a:avLst/>
                    <a:gdLst>
                      <a:gd name="T0" fmla="*/ 0 w 85"/>
                      <a:gd name="T1" fmla="*/ 0 h 78"/>
                      <a:gd name="T2" fmla="*/ 0 w 85"/>
                      <a:gd name="T3" fmla="*/ 78 h 78"/>
                      <a:gd name="T4" fmla="*/ 85 w 85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5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85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52" name="Freeform 3095"/>
                  <p:cNvSpPr>
                    <a:spLocks/>
                  </p:cNvSpPr>
                  <p:nvPr/>
                </p:nvSpPr>
                <p:spPr bwMode="auto">
                  <a:xfrm>
                    <a:off x="2004" y="29212"/>
                    <a:ext cx="17" cy="92"/>
                  </a:xfrm>
                  <a:custGeom>
                    <a:avLst/>
                    <a:gdLst>
                      <a:gd name="T0" fmla="*/ 0 w 17"/>
                      <a:gd name="T1" fmla="*/ 0 h 92"/>
                      <a:gd name="T2" fmla="*/ 0 w 17"/>
                      <a:gd name="T3" fmla="*/ 92 h 92"/>
                      <a:gd name="T4" fmla="*/ 17 w 17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17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53" name="Freeform 3096"/>
                  <p:cNvSpPr>
                    <a:spLocks/>
                  </p:cNvSpPr>
                  <p:nvPr/>
                </p:nvSpPr>
                <p:spPr bwMode="auto">
                  <a:xfrm>
                    <a:off x="1949" y="29056"/>
                    <a:ext cx="55" cy="153"/>
                  </a:xfrm>
                  <a:custGeom>
                    <a:avLst/>
                    <a:gdLst>
                      <a:gd name="T0" fmla="*/ 0 w 55"/>
                      <a:gd name="T1" fmla="*/ 0 h 153"/>
                      <a:gd name="T2" fmla="*/ 0 w 55"/>
                      <a:gd name="T3" fmla="*/ 153 h 153"/>
                      <a:gd name="T4" fmla="*/ 55 w 55"/>
                      <a:gd name="T5" fmla="*/ 153 h 1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5" h="153">
                        <a:moveTo>
                          <a:pt x="0" y="0"/>
                        </a:moveTo>
                        <a:lnTo>
                          <a:pt x="0" y="153"/>
                        </a:lnTo>
                        <a:lnTo>
                          <a:pt x="55" y="15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54" name="Freeform 3097"/>
                  <p:cNvSpPr>
                    <a:spLocks/>
                  </p:cNvSpPr>
                  <p:nvPr/>
                </p:nvSpPr>
                <p:spPr bwMode="auto">
                  <a:xfrm>
                    <a:off x="1868" y="29053"/>
                    <a:ext cx="81" cy="270"/>
                  </a:xfrm>
                  <a:custGeom>
                    <a:avLst/>
                    <a:gdLst>
                      <a:gd name="T0" fmla="*/ 0 w 81"/>
                      <a:gd name="T1" fmla="*/ 270 h 270"/>
                      <a:gd name="T2" fmla="*/ 0 w 81"/>
                      <a:gd name="T3" fmla="*/ 0 h 270"/>
                      <a:gd name="T4" fmla="*/ 81 w 81"/>
                      <a:gd name="T5" fmla="*/ 0 h 27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1" h="270">
                        <a:moveTo>
                          <a:pt x="0" y="270"/>
                        </a:moveTo>
                        <a:lnTo>
                          <a:pt x="0" y="0"/>
                        </a:lnTo>
                        <a:lnTo>
                          <a:pt x="8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55" name="Rectangle 3098"/>
                  <p:cNvSpPr>
                    <a:spLocks noChangeArrowheads="1"/>
                  </p:cNvSpPr>
                  <p:nvPr/>
                </p:nvSpPr>
                <p:spPr bwMode="auto">
                  <a:xfrm>
                    <a:off x="2009" y="294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3236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56" name="Freeform 3099"/>
                  <p:cNvSpPr>
                    <a:spLocks/>
                  </p:cNvSpPr>
                  <p:nvPr/>
                </p:nvSpPr>
                <p:spPr bwMode="auto">
                  <a:xfrm>
                    <a:off x="1901" y="29547"/>
                    <a:ext cx="105" cy="51"/>
                  </a:xfrm>
                  <a:custGeom>
                    <a:avLst/>
                    <a:gdLst>
                      <a:gd name="T0" fmla="*/ 0 w 105"/>
                      <a:gd name="T1" fmla="*/ 51 h 51"/>
                      <a:gd name="T2" fmla="*/ 0 w 105"/>
                      <a:gd name="T3" fmla="*/ 0 h 51"/>
                      <a:gd name="T4" fmla="*/ 105 w 105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5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0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57" name="Rectangle 3100"/>
                  <p:cNvSpPr>
                    <a:spLocks noChangeArrowheads="1"/>
                  </p:cNvSpPr>
                  <p:nvPr/>
                </p:nvSpPr>
                <p:spPr bwMode="auto">
                  <a:xfrm>
                    <a:off x="2166" y="296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1592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58" name="Freeform 3101"/>
                  <p:cNvSpPr>
                    <a:spLocks/>
                  </p:cNvSpPr>
                  <p:nvPr/>
                </p:nvSpPr>
                <p:spPr bwMode="auto">
                  <a:xfrm>
                    <a:off x="1901" y="29604"/>
                    <a:ext cx="262" cy="51"/>
                  </a:xfrm>
                  <a:custGeom>
                    <a:avLst/>
                    <a:gdLst>
                      <a:gd name="T0" fmla="*/ 0 w 262"/>
                      <a:gd name="T1" fmla="*/ 0 h 51"/>
                      <a:gd name="T2" fmla="*/ 0 w 262"/>
                      <a:gd name="T3" fmla="*/ 51 h 51"/>
                      <a:gd name="T4" fmla="*/ 262 w 26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6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59" name="Freeform 3102"/>
                  <p:cNvSpPr>
                    <a:spLocks/>
                  </p:cNvSpPr>
                  <p:nvPr/>
                </p:nvSpPr>
                <p:spPr bwMode="auto">
                  <a:xfrm>
                    <a:off x="1868" y="29329"/>
                    <a:ext cx="33" cy="272"/>
                  </a:xfrm>
                  <a:custGeom>
                    <a:avLst/>
                    <a:gdLst>
                      <a:gd name="T0" fmla="*/ 0 w 33"/>
                      <a:gd name="T1" fmla="*/ 0 h 272"/>
                      <a:gd name="T2" fmla="*/ 0 w 33"/>
                      <a:gd name="T3" fmla="*/ 272 h 272"/>
                      <a:gd name="T4" fmla="*/ 33 w 33"/>
                      <a:gd name="T5" fmla="*/ 272 h 2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272">
                        <a:moveTo>
                          <a:pt x="0" y="0"/>
                        </a:moveTo>
                        <a:lnTo>
                          <a:pt x="0" y="272"/>
                        </a:lnTo>
                        <a:lnTo>
                          <a:pt x="33" y="27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60" name="Freeform 3103"/>
                  <p:cNvSpPr>
                    <a:spLocks/>
                  </p:cNvSpPr>
                  <p:nvPr/>
                </p:nvSpPr>
                <p:spPr bwMode="auto">
                  <a:xfrm>
                    <a:off x="1779" y="29326"/>
                    <a:ext cx="89" cy="242"/>
                  </a:xfrm>
                  <a:custGeom>
                    <a:avLst/>
                    <a:gdLst>
                      <a:gd name="T0" fmla="*/ 0 w 89"/>
                      <a:gd name="T1" fmla="*/ 242 h 242"/>
                      <a:gd name="T2" fmla="*/ 0 w 89"/>
                      <a:gd name="T3" fmla="*/ 0 h 242"/>
                      <a:gd name="T4" fmla="*/ 89 w 89"/>
                      <a:gd name="T5" fmla="*/ 0 h 2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9" h="242">
                        <a:moveTo>
                          <a:pt x="0" y="242"/>
                        </a:moveTo>
                        <a:lnTo>
                          <a:pt x="0" y="0"/>
                        </a:lnTo>
                        <a:lnTo>
                          <a:pt x="8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61" name="Rectangle 3104"/>
                  <p:cNvSpPr>
                    <a:spLocks noChangeArrowheads="1"/>
                  </p:cNvSpPr>
                  <p:nvPr/>
                </p:nvSpPr>
                <p:spPr bwMode="auto">
                  <a:xfrm>
                    <a:off x="2057" y="297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5142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62" name="Freeform 3105"/>
                  <p:cNvSpPr>
                    <a:spLocks/>
                  </p:cNvSpPr>
                  <p:nvPr/>
                </p:nvSpPr>
                <p:spPr bwMode="auto">
                  <a:xfrm>
                    <a:off x="1817" y="29763"/>
                    <a:ext cx="237" cy="51"/>
                  </a:xfrm>
                  <a:custGeom>
                    <a:avLst/>
                    <a:gdLst>
                      <a:gd name="T0" fmla="*/ 0 w 237"/>
                      <a:gd name="T1" fmla="*/ 51 h 51"/>
                      <a:gd name="T2" fmla="*/ 0 w 237"/>
                      <a:gd name="T3" fmla="*/ 0 h 51"/>
                      <a:gd name="T4" fmla="*/ 237 w 23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3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63" name="Rectangle 3106"/>
                  <p:cNvSpPr>
                    <a:spLocks noChangeArrowheads="1"/>
                  </p:cNvSpPr>
                  <p:nvPr/>
                </p:nvSpPr>
                <p:spPr bwMode="auto">
                  <a:xfrm>
                    <a:off x="2078" y="29822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802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64" name="Freeform 3107"/>
                  <p:cNvSpPr>
                    <a:spLocks/>
                  </p:cNvSpPr>
                  <p:nvPr/>
                </p:nvSpPr>
                <p:spPr bwMode="auto">
                  <a:xfrm>
                    <a:off x="1817" y="29820"/>
                    <a:ext cx="258" cy="51"/>
                  </a:xfrm>
                  <a:custGeom>
                    <a:avLst/>
                    <a:gdLst>
                      <a:gd name="T0" fmla="*/ 0 w 258"/>
                      <a:gd name="T1" fmla="*/ 0 h 51"/>
                      <a:gd name="T2" fmla="*/ 0 w 258"/>
                      <a:gd name="T3" fmla="*/ 51 h 51"/>
                      <a:gd name="T4" fmla="*/ 258 w 258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8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58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65" name="Freeform 3108"/>
                  <p:cNvSpPr>
                    <a:spLocks/>
                  </p:cNvSpPr>
                  <p:nvPr/>
                </p:nvSpPr>
                <p:spPr bwMode="auto">
                  <a:xfrm>
                    <a:off x="1779" y="29574"/>
                    <a:ext cx="38" cy="243"/>
                  </a:xfrm>
                  <a:custGeom>
                    <a:avLst/>
                    <a:gdLst>
                      <a:gd name="T0" fmla="*/ 0 w 38"/>
                      <a:gd name="T1" fmla="*/ 0 h 243"/>
                      <a:gd name="T2" fmla="*/ 0 w 38"/>
                      <a:gd name="T3" fmla="*/ 243 h 243"/>
                      <a:gd name="T4" fmla="*/ 38 w 38"/>
                      <a:gd name="T5" fmla="*/ 243 h 2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8" h="243">
                        <a:moveTo>
                          <a:pt x="0" y="0"/>
                        </a:moveTo>
                        <a:lnTo>
                          <a:pt x="0" y="243"/>
                        </a:lnTo>
                        <a:lnTo>
                          <a:pt x="38" y="24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66" name="Freeform 3109"/>
                  <p:cNvSpPr>
                    <a:spLocks/>
                  </p:cNvSpPr>
                  <p:nvPr/>
                </p:nvSpPr>
                <p:spPr bwMode="auto">
                  <a:xfrm>
                    <a:off x="1608" y="29571"/>
                    <a:ext cx="171" cy="228"/>
                  </a:xfrm>
                  <a:custGeom>
                    <a:avLst/>
                    <a:gdLst>
                      <a:gd name="T0" fmla="*/ 0 w 171"/>
                      <a:gd name="T1" fmla="*/ 228 h 228"/>
                      <a:gd name="T2" fmla="*/ 0 w 171"/>
                      <a:gd name="T3" fmla="*/ 0 h 228"/>
                      <a:gd name="T4" fmla="*/ 171 w 171"/>
                      <a:gd name="T5" fmla="*/ 0 h 2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1" h="228">
                        <a:moveTo>
                          <a:pt x="0" y="228"/>
                        </a:moveTo>
                        <a:lnTo>
                          <a:pt x="0" y="0"/>
                        </a:lnTo>
                        <a:lnTo>
                          <a:pt x="17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67" name="Rectangle 3110"/>
                  <p:cNvSpPr>
                    <a:spLocks noChangeArrowheads="1"/>
                  </p:cNvSpPr>
                  <p:nvPr/>
                </p:nvSpPr>
                <p:spPr bwMode="auto">
                  <a:xfrm>
                    <a:off x="2049" y="299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3520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68" name="Freeform 3111"/>
                  <p:cNvSpPr>
                    <a:spLocks/>
                  </p:cNvSpPr>
                  <p:nvPr/>
                </p:nvSpPr>
                <p:spPr bwMode="auto">
                  <a:xfrm>
                    <a:off x="1712" y="29979"/>
                    <a:ext cx="334" cy="51"/>
                  </a:xfrm>
                  <a:custGeom>
                    <a:avLst/>
                    <a:gdLst>
                      <a:gd name="T0" fmla="*/ 0 w 334"/>
                      <a:gd name="T1" fmla="*/ 51 h 51"/>
                      <a:gd name="T2" fmla="*/ 0 w 334"/>
                      <a:gd name="T3" fmla="*/ 0 h 51"/>
                      <a:gd name="T4" fmla="*/ 334 w 334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4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33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69" name="Rectangle 3112"/>
                  <p:cNvSpPr>
                    <a:spLocks noChangeArrowheads="1"/>
                  </p:cNvSpPr>
                  <p:nvPr/>
                </p:nvSpPr>
                <p:spPr bwMode="auto">
                  <a:xfrm>
                    <a:off x="2004" y="300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5874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70" name="Freeform 3113"/>
                  <p:cNvSpPr>
                    <a:spLocks/>
                  </p:cNvSpPr>
                  <p:nvPr/>
                </p:nvSpPr>
                <p:spPr bwMode="auto">
                  <a:xfrm>
                    <a:off x="1712" y="30036"/>
                    <a:ext cx="289" cy="51"/>
                  </a:xfrm>
                  <a:custGeom>
                    <a:avLst/>
                    <a:gdLst>
                      <a:gd name="T0" fmla="*/ 0 w 289"/>
                      <a:gd name="T1" fmla="*/ 0 h 51"/>
                      <a:gd name="T2" fmla="*/ 0 w 289"/>
                      <a:gd name="T3" fmla="*/ 51 h 51"/>
                      <a:gd name="T4" fmla="*/ 289 w 28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8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8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71" name="Freeform 3114"/>
                  <p:cNvSpPr>
                    <a:spLocks/>
                  </p:cNvSpPr>
                  <p:nvPr/>
                </p:nvSpPr>
                <p:spPr bwMode="auto">
                  <a:xfrm>
                    <a:off x="1608" y="29805"/>
                    <a:ext cx="104" cy="228"/>
                  </a:xfrm>
                  <a:custGeom>
                    <a:avLst/>
                    <a:gdLst>
                      <a:gd name="T0" fmla="*/ 0 w 104"/>
                      <a:gd name="T1" fmla="*/ 0 h 228"/>
                      <a:gd name="T2" fmla="*/ 0 w 104"/>
                      <a:gd name="T3" fmla="*/ 228 h 228"/>
                      <a:gd name="T4" fmla="*/ 104 w 104"/>
                      <a:gd name="T5" fmla="*/ 228 h 2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4" h="228">
                        <a:moveTo>
                          <a:pt x="0" y="0"/>
                        </a:moveTo>
                        <a:lnTo>
                          <a:pt x="0" y="228"/>
                        </a:lnTo>
                        <a:lnTo>
                          <a:pt x="104" y="22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72" name="Freeform 3115"/>
                  <p:cNvSpPr>
                    <a:spLocks/>
                  </p:cNvSpPr>
                  <p:nvPr/>
                </p:nvSpPr>
                <p:spPr bwMode="auto">
                  <a:xfrm>
                    <a:off x="1589" y="29802"/>
                    <a:ext cx="19" cy="430"/>
                  </a:xfrm>
                  <a:custGeom>
                    <a:avLst/>
                    <a:gdLst>
                      <a:gd name="T0" fmla="*/ 0 w 19"/>
                      <a:gd name="T1" fmla="*/ 430 h 430"/>
                      <a:gd name="T2" fmla="*/ 0 w 19"/>
                      <a:gd name="T3" fmla="*/ 0 h 430"/>
                      <a:gd name="T4" fmla="*/ 19 w 19"/>
                      <a:gd name="T5" fmla="*/ 0 h 4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430">
                        <a:moveTo>
                          <a:pt x="0" y="430"/>
                        </a:moveTo>
                        <a:lnTo>
                          <a:pt x="0" y="0"/>
                        </a:lnTo>
                        <a:lnTo>
                          <a:pt x="1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73" name="Rectangle 3116"/>
                  <p:cNvSpPr>
                    <a:spLocks noChangeArrowheads="1"/>
                  </p:cNvSpPr>
                  <p:nvPr/>
                </p:nvSpPr>
                <p:spPr bwMode="auto">
                  <a:xfrm>
                    <a:off x="2288" y="30146"/>
                    <a:ext cx="1480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CP000673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Clostridium kluyveri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555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74" name="Freeform 3117"/>
                  <p:cNvSpPr>
                    <a:spLocks/>
                  </p:cNvSpPr>
                  <p:nvPr/>
                </p:nvSpPr>
                <p:spPr bwMode="auto">
                  <a:xfrm>
                    <a:off x="2285" y="30195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75" name="Rectangle 3118"/>
                  <p:cNvSpPr>
                    <a:spLocks noChangeArrowheads="1"/>
                  </p:cNvSpPr>
                  <p:nvPr/>
                </p:nvSpPr>
                <p:spPr bwMode="auto">
                  <a:xfrm>
                    <a:off x="2288" y="302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4637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76" name="Freeform 3119"/>
                  <p:cNvSpPr>
                    <a:spLocks/>
                  </p:cNvSpPr>
                  <p:nvPr/>
                </p:nvSpPr>
                <p:spPr bwMode="auto">
                  <a:xfrm>
                    <a:off x="2285" y="3025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77" name="Freeform 3120"/>
                  <p:cNvSpPr>
                    <a:spLocks/>
                  </p:cNvSpPr>
                  <p:nvPr/>
                </p:nvSpPr>
                <p:spPr bwMode="auto">
                  <a:xfrm>
                    <a:off x="1964" y="30249"/>
                    <a:ext cx="321" cy="78"/>
                  </a:xfrm>
                  <a:custGeom>
                    <a:avLst/>
                    <a:gdLst>
                      <a:gd name="T0" fmla="*/ 0 w 321"/>
                      <a:gd name="T1" fmla="*/ 78 h 78"/>
                      <a:gd name="T2" fmla="*/ 0 w 321"/>
                      <a:gd name="T3" fmla="*/ 0 h 78"/>
                      <a:gd name="T4" fmla="*/ 321 w 321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21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32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78" name="Rectangle 3121"/>
                  <p:cNvSpPr>
                    <a:spLocks noChangeArrowheads="1"/>
                  </p:cNvSpPr>
                  <p:nvPr/>
                </p:nvSpPr>
                <p:spPr bwMode="auto">
                  <a:xfrm>
                    <a:off x="2270" y="303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1676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79" name="Freeform 3122"/>
                  <p:cNvSpPr>
                    <a:spLocks/>
                  </p:cNvSpPr>
                  <p:nvPr/>
                </p:nvSpPr>
                <p:spPr bwMode="auto">
                  <a:xfrm>
                    <a:off x="1964" y="30333"/>
                    <a:ext cx="303" cy="78"/>
                  </a:xfrm>
                  <a:custGeom>
                    <a:avLst/>
                    <a:gdLst>
                      <a:gd name="T0" fmla="*/ 0 w 303"/>
                      <a:gd name="T1" fmla="*/ 0 h 78"/>
                      <a:gd name="T2" fmla="*/ 0 w 303"/>
                      <a:gd name="T3" fmla="*/ 78 h 78"/>
                      <a:gd name="T4" fmla="*/ 303 w 303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3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03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80" name="Freeform 3123"/>
                  <p:cNvSpPr>
                    <a:spLocks/>
                  </p:cNvSpPr>
                  <p:nvPr/>
                </p:nvSpPr>
                <p:spPr bwMode="auto">
                  <a:xfrm>
                    <a:off x="1673" y="30330"/>
                    <a:ext cx="291" cy="336"/>
                  </a:xfrm>
                  <a:custGeom>
                    <a:avLst/>
                    <a:gdLst>
                      <a:gd name="T0" fmla="*/ 0 w 291"/>
                      <a:gd name="T1" fmla="*/ 336 h 336"/>
                      <a:gd name="T2" fmla="*/ 0 w 291"/>
                      <a:gd name="T3" fmla="*/ 0 h 336"/>
                      <a:gd name="T4" fmla="*/ 291 w 291"/>
                      <a:gd name="T5" fmla="*/ 0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1" h="336">
                        <a:moveTo>
                          <a:pt x="0" y="336"/>
                        </a:moveTo>
                        <a:lnTo>
                          <a:pt x="0" y="0"/>
                        </a:lnTo>
                        <a:lnTo>
                          <a:pt x="29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81" name="Rectangle 3124"/>
                  <p:cNvSpPr>
                    <a:spLocks noChangeArrowheads="1"/>
                  </p:cNvSpPr>
                  <p:nvPr/>
                </p:nvSpPr>
                <p:spPr bwMode="auto">
                  <a:xfrm>
                    <a:off x="2184" y="30470"/>
                    <a:ext cx="1473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CP002345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Paludibacter propionicis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WB4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82" name="Freeform 3125"/>
                  <p:cNvSpPr>
                    <a:spLocks/>
                  </p:cNvSpPr>
                  <p:nvPr/>
                </p:nvSpPr>
                <p:spPr bwMode="auto">
                  <a:xfrm>
                    <a:off x="2181" y="3051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83" name="Rectangle 3126"/>
                  <p:cNvSpPr>
                    <a:spLocks noChangeArrowheads="1"/>
                  </p:cNvSpPr>
                  <p:nvPr/>
                </p:nvSpPr>
                <p:spPr bwMode="auto">
                  <a:xfrm>
                    <a:off x="2184" y="305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3604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84" name="Freeform 3127"/>
                  <p:cNvSpPr>
                    <a:spLocks/>
                  </p:cNvSpPr>
                  <p:nvPr/>
                </p:nvSpPr>
                <p:spPr bwMode="auto">
                  <a:xfrm>
                    <a:off x="2181" y="3057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85" name="Freeform 3128"/>
                  <p:cNvSpPr>
                    <a:spLocks/>
                  </p:cNvSpPr>
                  <p:nvPr/>
                </p:nvSpPr>
                <p:spPr bwMode="auto">
                  <a:xfrm>
                    <a:off x="1838" y="30573"/>
                    <a:ext cx="343" cy="78"/>
                  </a:xfrm>
                  <a:custGeom>
                    <a:avLst/>
                    <a:gdLst>
                      <a:gd name="T0" fmla="*/ 0 w 343"/>
                      <a:gd name="T1" fmla="*/ 78 h 78"/>
                      <a:gd name="T2" fmla="*/ 0 w 343"/>
                      <a:gd name="T3" fmla="*/ 0 h 78"/>
                      <a:gd name="T4" fmla="*/ 343 w 343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3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34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86" name="Rectangle 3129"/>
                  <p:cNvSpPr>
                    <a:spLocks noChangeArrowheads="1"/>
                  </p:cNvSpPr>
                  <p:nvPr/>
                </p:nvSpPr>
                <p:spPr bwMode="auto">
                  <a:xfrm>
                    <a:off x="1992" y="306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1883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87" name="Freeform 3130"/>
                  <p:cNvSpPr>
                    <a:spLocks/>
                  </p:cNvSpPr>
                  <p:nvPr/>
                </p:nvSpPr>
                <p:spPr bwMode="auto">
                  <a:xfrm>
                    <a:off x="1838" y="30657"/>
                    <a:ext cx="151" cy="78"/>
                  </a:xfrm>
                  <a:custGeom>
                    <a:avLst/>
                    <a:gdLst>
                      <a:gd name="T0" fmla="*/ 0 w 151"/>
                      <a:gd name="T1" fmla="*/ 0 h 78"/>
                      <a:gd name="T2" fmla="*/ 0 w 151"/>
                      <a:gd name="T3" fmla="*/ 78 h 78"/>
                      <a:gd name="T4" fmla="*/ 151 w 151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1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51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88" name="Freeform 3131"/>
                  <p:cNvSpPr>
                    <a:spLocks/>
                  </p:cNvSpPr>
                  <p:nvPr/>
                </p:nvSpPr>
                <p:spPr bwMode="auto">
                  <a:xfrm>
                    <a:off x="1740" y="30654"/>
                    <a:ext cx="98" cy="91"/>
                  </a:xfrm>
                  <a:custGeom>
                    <a:avLst/>
                    <a:gdLst>
                      <a:gd name="T0" fmla="*/ 0 w 98"/>
                      <a:gd name="T1" fmla="*/ 91 h 91"/>
                      <a:gd name="T2" fmla="*/ 0 w 98"/>
                      <a:gd name="T3" fmla="*/ 0 h 91"/>
                      <a:gd name="T4" fmla="*/ 98 w 98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8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9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89" name="Rectangle 3132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307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5183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90" name="Freeform 3133"/>
                  <p:cNvSpPr>
                    <a:spLocks/>
                  </p:cNvSpPr>
                  <p:nvPr/>
                </p:nvSpPr>
                <p:spPr bwMode="auto">
                  <a:xfrm>
                    <a:off x="1740" y="30751"/>
                    <a:ext cx="411" cy="92"/>
                  </a:xfrm>
                  <a:custGeom>
                    <a:avLst/>
                    <a:gdLst>
                      <a:gd name="T0" fmla="*/ 0 w 411"/>
                      <a:gd name="T1" fmla="*/ 0 h 92"/>
                      <a:gd name="T2" fmla="*/ 0 w 411"/>
                      <a:gd name="T3" fmla="*/ 92 h 92"/>
                      <a:gd name="T4" fmla="*/ 411 w 411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1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411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91" name="Freeform 3134"/>
                  <p:cNvSpPr>
                    <a:spLocks/>
                  </p:cNvSpPr>
                  <p:nvPr/>
                </p:nvSpPr>
                <p:spPr bwMode="auto">
                  <a:xfrm>
                    <a:off x="1683" y="30748"/>
                    <a:ext cx="57" cy="258"/>
                  </a:xfrm>
                  <a:custGeom>
                    <a:avLst/>
                    <a:gdLst>
                      <a:gd name="T0" fmla="*/ 0 w 57"/>
                      <a:gd name="T1" fmla="*/ 258 h 258"/>
                      <a:gd name="T2" fmla="*/ 0 w 57"/>
                      <a:gd name="T3" fmla="*/ 0 h 258"/>
                      <a:gd name="T4" fmla="*/ 57 w 57"/>
                      <a:gd name="T5" fmla="*/ 0 h 2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258">
                        <a:moveTo>
                          <a:pt x="0" y="258"/>
                        </a:moveTo>
                        <a:lnTo>
                          <a:pt x="0" y="0"/>
                        </a:lnTo>
                        <a:lnTo>
                          <a:pt x="5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92" name="Rectangle 3135"/>
                  <p:cNvSpPr>
                    <a:spLocks noChangeArrowheads="1"/>
                  </p:cNvSpPr>
                  <p:nvPr/>
                </p:nvSpPr>
                <p:spPr bwMode="auto">
                  <a:xfrm>
                    <a:off x="3177" y="309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3679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93" name="Freeform 3136"/>
                  <p:cNvSpPr>
                    <a:spLocks/>
                  </p:cNvSpPr>
                  <p:nvPr/>
                </p:nvSpPr>
                <p:spPr bwMode="auto">
                  <a:xfrm>
                    <a:off x="1917" y="30951"/>
                    <a:ext cx="1257" cy="51"/>
                  </a:xfrm>
                  <a:custGeom>
                    <a:avLst/>
                    <a:gdLst>
                      <a:gd name="T0" fmla="*/ 0 w 1257"/>
                      <a:gd name="T1" fmla="*/ 51 h 51"/>
                      <a:gd name="T2" fmla="*/ 0 w 1257"/>
                      <a:gd name="T3" fmla="*/ 0 h 51"/>
                      <a:gd name="T4" fmla="*/ 1257 w 125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5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25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94" name="Rectangle 3137"/>
                  <p:cNvSpPr>
                    <a:spLocks noChangeArrowheads="1"/>
                  </p:cNvSpPr>
                  <p:nvPr/>
                </p:nvSpPr>
                <p:spPr bwMode="auto">
                  <a:xfrm>
                    <a:off x="2109" y="310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5925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95" name="Freeform 3138"/>
                  <p:cNvSpPr>
                    <a:spLocks/>
                  </p:cNvSpPr>
                  <p:nvPr/>
                </p:nvSpPr>
                <p:spPr bwMode="auto">
                  <a:xfrm>
                    <a:off x="1917" y="31008"/>
                    <a:ext cx="189" cy="51"/>
                  </a:xfrm>
                  <a:custGeom>
                    <a:avLst/>
                    <a:gdLst>
                      <a:gd name="T0" fmla="*/ 0 w 189"/>
                      <a:gd name="T1" fmla="*/ 0 h 51"/>
                      <a:gd name="T2" fmla="*/ 0 w 189"/>
                      <a:gd name="T3" fmla="*/ 51 h 51"/>
                      <a:gd name="T4" fmla="*/ 189 w 18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8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96" name="Freeform 3139"/>
                  <p:cNvSpPr>
                    <a:spLocks/>
                  </p:cNvSpPr>
                  <p:nvPr/>
                </p:nvSpPr>
                <p:spPr bwMode="auto">
                  <a:xfrm>
                    <a:off x="1815" y="31005"/>
                    <a:ext cx="102" cy="78"/>
                  </a:xfrm>
                  <a:custGeom>
                    <a:avLst/>
                    <a:gdLst>
                      <a:gd name="T0" fmla="*/ 0 w 102"/>
                      <a:gd name="T1" fmla="*/ 78 h 78"/>
                      <a:gd name="T2" fmla="*/ 0 w 102"/>
                      <a:gd name="T3" fmla="*/ 0 h 78"/>
                      <a:gd name="T4" fmla="*/ 102 w 102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2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0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97" name="Rectangle 3140"/>
                  <p:cNvSpPr>
                    <a:spLocks noChangeArrowheads="1"/>
                  </p:cNvSpPr>
                  <p:nvPr/>
                </p:nvSpPr>
                <p:spPr bwMode="auto">
                  <a:xfrm>
                    <a:off x="2175" y="31118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361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798" name="Freeform 3141"/>
                  <p:cNvSpPr>
                    <a:spLocks/>
                  </p:cNvSpPr>
                  <p:nvPr/>
                </p:nvSpPr>
                <p:spPr bwMode="auto">
                  <a:xfrm>
                    <a:off x="1815" y="31089"/>
                    <a:ext cx="357" cy="78"/>
                  </a:xfrm>
                  <a:custGeom>
                    <a:avLst/>
                    <a:gdLst>
                      <a:gd name="T0" fmla="*/ 0 w 357"/>
                      <a:gd name="T1" fmla="*/ 0 h 78"/>
                      <a:gd name="T2" fmla="*/ 0 w 357"/>
                      <a:gd name="T3" fmla="*/ 78 h 78"/>
                      <a:gd name="T4" fmla="*/ 357 w 357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57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57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99" name="Freeform 3142"/>
                  <p:cNvSpPr>
                    <a:spLocks/>
                  </p:cNvSpPr>
                  <p:nvPr/>
                </p:nvSpPr>
                <p:spPr bwMode="auto">
                  <a:xfrm>
                    <a:off x="1787" y="31086"/>
                    <a:ext cx="28" cy="181"/>
                  </a:xfrm>
                  <a:custGeom>
                    <a:avLst/>
                    <a:gdLst>
                      <a:gd name="T0" fmla="*/ 0 w 28"/>
                      <a:gd name="T1" fmla="*/ 181 h 181"/>
                      <a:gd name="T2" fmla="*/ 0 w 28"/>
                      <a:gd name="T3" fmla="*/ 0 h 181"/>
                      <a:gd name="T4" fmla="*/ 28 w 28"/>
                      <a:gd name="T5" fmla="*/ 0 h 1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8" h="181">
                        <a:moveTo>
                          <a:pt x="0" y="181"/>
                        </a:moveTo>
                        <a:lnTo>
                          <a:pt x="0" y="0"/>
                        </a:lnTo>
                        <a:lnTo>
                          <a:pt x="2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00" name="Rectangle 3143"/>
                  <p:cNvSpPr>
                    <a:spLocks noChangeArrowheads="1"/>
                  </p:cNvSpPr>
                  <p:nvPr/>
                </p:nvSpPr>
                <p:spPr bwMode="auto">
                  <a:xfrm>
                    <a:off x="2070" y="312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2233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801" name="Freeform 3144"/>
                  <p:cNvSpPr>
                    <a:spLocks/>
                  </p:cNvSpPr>
                  <p:nvPr/>
                </p:nvSpPr>
                <p:spPr bwMode="auto">
                  <a:xfrm>
                    <a:off x="1940" y="31275"/>
                    <a:ext cx="127" cy="51"/>
                  </a:xfrm>
                  <a:custGeom>
                    <a:avLst/>
                    <a:gdLst>
                      <a:gd name="T0" fmla="*/ 0 w 127"/>
                      <a:gd name="T1" fmla="*/ 51 h 51"/>
                      <a:gd name="T2" fmla="*/ 0 w 127"/>
                      <a:gd name="T3" fmla="*/ 0 h 51"/>
                      <a:gd name="T4" fmla="*/ 127 w 12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2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02" name="Rectangle 3145"/>
                  <p:cNvSpPr>
                    <a:spLocks noChangeArrowheads="1"/>
                  </p:cNvSpPr>
                  <p:nvPr/>
                </p:nvSpPr>
                <p:spPr bwMode="auto">
                  <a:xfrm>
                    <a:off x="2060" y="313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6136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803" name="Freeform 3146"/>
                  <p:cNvSpPr>
                    <a:spLocks/>
                  </p:cNvSpPr>
                  <p:nvPr/>
                </p:nvSpPr>
                <p:spPr bwMode="auto">
                  <a:xfrm>
                    <a:off x="1940" y="31332"/>
                    <a:ext cx="117" cy="51"/>
                  </a:xfrm>
                  <a:custGeom>
                    <a:avLst/>
                    <a:gdLst>
                      <a:gd name="T0" fmla="*/ 0 w 117"/>
                      <a:gd name="T1" fmla="*/ 0 h 51"/>
                      <a:gd name="T2" fmla="*/ 0 w 117"/>
                      <a:gd name="T3" fmla="*/ 51 h 51"/>
                      <a:gd name="T4" fmla="*/ 117 w 11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1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04" name="Freeform 3147"/>
                  <p:cNvSpPr>
                    <a:spLocks/>
                  </p:cNvSpPr>
                  <p:nvPr/>
                </p:nvSpPr>
                <p:spPr bwMode="auto">
                  <a:xfrm>
                    <a:off x="1827" y="31329"/>
                    <a:ext cx="113" cy="124"/>
                  </a:xfrm>
                  <a:custGeom>
                    <a:avLst/>
                    <a:gdLst>
                      <a:gd name="T0" fmla="*/ 0 w 113"/>
                      <a:gd name="T1" fmla="*/ 124 h 124"/>
                      <a:gd name="T2" fmla="*/ 0 w 113"/>
                      <a:gd name="T3" fmla="*/ 0 h 124"/>
                      <a:gd name="T4" fmla="*/ 113 w 113"/>
                      <a:gd name="T5" fmla="*/ 0 h 1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3" h="124">
                        <a:moveTo>
                          <a:pt x="0" y="124"/>
                        </a:moveTo>
                        <a:lnTo>
                          <a:pt x="0" y="0"/>
                        </a:lnTo>
                        <a:lnTo>
                          <a:pt x="11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05" name="Rectangle 3148"/>
                  <p:cNvSpPr>
                    <a:spLocks noChangeArrowheads="1"/>
                  </p:cNvSpPr>
                  <p:nvPr/>
                </p:nvSpPr>
                <p:spPr bwMode="auto">
                  <a:xfrm>
                    <a:off x="2090" y="314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4818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806" name="Freeform 3149"/>
                  <p:cNvSpPr>
                    <a:spLocks/>
                  </p:cNvSpPr>
                  <p:nvPr/>
                </p:nvSpPr>
                <p:spPr bwMode="auto">
                  <a:xfrm>
                    <a:off x="1865" y="31491"/>
                    <a:ext cx="222" cy="91"/>
                  </a:xfrm>
                  <a:custGeom>
                    <a:avLst/>
                    <a:gdLst>
                      <a:gd name="T0" fmla="*/ 0 w 222"/>
                      <a:gd name="T1" fmla="*/ 91 h 91"/>
                      <a:gd name="T2" fmla="*/ 0 w 222"/>
                      <a:gd name="T3" fmla="*/ 0 h 91"/>
                      <a:gd name="T4" fmla="*/ 222 w 222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2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22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07" name="Rectangle 3150"/>
                  <p:cNvSpPr>
                    <a:spLocks noChangeArrowheads="1"/>
                  </p:cNvSpPr>
                  <p:nvPr/>
                </p:nvSpPr>
                <p:spPr bwMode="auto">
                  <a:xfrm>
                    <a:off x="2144" y="315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4566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808" name="Freeform 3151"/>
                  <p:cNvSpPr>
                    <a:spLocks/>
                  </p:cNvSpPr>
                  <p:nvPr/>
                </p:nvSpPr>
                <p:spPr bwMode="auto">
                  <a:xfrm>
                    <a:off x="1922" y="31599"/>
                    <a:ext cx="219" cy="78"/>
                  </a:xfrm>
                  <a:custGeom>
                    <a:avLst/>
                    <a:gdLst>
                      <a:gd name="T0" fmla="*/ 0 w 219"/>
                      <a:gd name="T1" fmla="*/ 78 h 78"/>
                      <a:gd name="T2" fmla="*/ 0 w 219"/>
                      <a:gd name="T3" fmla="*/ 0 h 78"/>
                      <a:gd name="T4" fmla="*/ 219 w 219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9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1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09" name="Rectangle 3152"/>
                  <p:cNvSpPr>
                    <a:spLocks noChangeArrowheads="1"/>
                  </p:cNvSpPr>
                  <p:nvPr/>
                </p:nvSpPr>
                <p:spPr bwMode="auto">
                  <a:xfrm>
                    <a:off x="2093" y="316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1900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810" name="Freeform 3153"/>
                  <p:cNvSpPr>
                    <a:spLocks/>
                  </p:cNvSpPr>
                  <p:nvPr/>
                </p:nvSpPr>
                <p:spPr bwMode="auto">
                  <a:xfrm>
                    <a:off x="1949" y="31707"/>
                    <a:ext cx="141" cy="51"/>
                  </a:xfrm>
                  <a:custGeom>
                    <a:avLst/>
                    <a:gdLst>
                      <a:gd name="T0" fmla="*/ 0 w 141"/>
                      <a:gd name="T1" fmla="*/ 51 h 51"/>
                      <a:gd name="T2" fmla="*/ 0 w 141"/>
                      <a:gd name="T3" fmla="*/ 0 h 51"/>
                      <a:gd name="T4" fmla="*/ 141 w 14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4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11" name="Rectangle 3154"/>
                  <p:cNvSpPr>
                    <a:spLocks noChangeArrowheads="1"/>
                  </p:cNvSpPr>
                  <p:nvPr/>
                </p:nvSpPr>
                <p:spPr bwMode="auto">
                  <a:xfrm>
                    <a:off x="2054" y="317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2105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812" name="Freeform 3155"/>
                  <p:cNvSpPr>
                    <a:spLocks/>
                  </p:cNvSpPr>
                  <p:nvPr/>
                </p:nvSpPr>
                <p:spPr bwMode="auto">
                  <a:xfrm>
                    <a:off x="1949" y="31764"/>
                    <a:ext cx="102" cy="51"/>
                  </a:xfrm>
                  <a:custGeom>
                    <a:avLst/>
                    <a:gdLst>
                      <a:gd name="T0" fmla="*/ 0 w 102"/>
                      <a:gd name="T1" fmla="*/ 0 h 51"/>
                      <a:gd name="T2" fmla="*/ 0 w 102"/>
                      <a:gd name="T3" fmla="*/ 51 h 51"/>
                      <a:gd name="T4" fmla="*/ 102 w 10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0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13" name="Freeform 3156"/>
                  <p:cNvSpPr>
                    <a:spLocks/>
                  </p:cNvSpPr>
                  <p:nvPr/>
                </p:nvSpPr>
                <p:spPr bwMode="auto">
                  <a:xfrm>
                    <a:off x="1922" y="31683"/>
                    <a:ext cx="27" cy="78"/>
                  </a:xfrm>
                  <a:custGeom>
                    <a:avLst/>
                    <a:gdLst>
                      <a:gd name="T0" fmla="*/ 0 w 27"/>
                      <a:gd name="T1" fmla="*/ 0 h 78"/>
                      <a:gd name="T2" fmla="*/ 0 w 27"/>
                      <a:gd name="T3" fmla="*/ 78 h 78"/>
                      <a:gd name="T4" fmla="*/ 27 w 27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7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14" name="Freeform 3157"/>
                  <p:cNvSpPr>
                    <a:spLocks/>
                  </p:cNvSpPr>
                  <p:nvPr/>
                </p:nvSpPr>
                <p:spPr bwMode="auto">
                  <a:xfrm>
                    <a:off x="1865" y="31588"/>
                    <a:ext cx="57" cy="92"/>
                  </a:xfrm>
                  <a:custGeom>
                    <a:avLst/>
                    <a:gdLst>
                      <a:gd name="T0" fmla="*/ 0 w 57"/>
                      <a:gd name="T1" fmla="*/ 0 h 92"/>
                      <a:gd name="T2" fmla="*/ 0 w 57"/>
                      <a:gd name="T3" fmla="*/ 92 h 92"/>
                      <a:gd name="T4" fmla="*/ 57 w 57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57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15" name="Freeform 3158"/>
                  <p:cNvSpPr>
                    <a:spLocks/>
                  </p:cNvSpPr>
                  <p:nvPr/>
                </p:nvSpPr>
                <p:spPr bwMode="auto">
                  <a:xfrm>
                    <a:off x="1827" y="31459"/>
                    <a:ext cx="38" cy="126"/>
                  </a:xfrm>
                  <a:custGeom>
                    <a:avLst/>
                    <a:gdLst>
                      <a:gd name="T0" fmla="*/ 0 w 38"/>
                      <a:gd name="T1" fmla="*/ 0 h 126"/>
                      <a:gd name="T2" fmla="*/ 0 w 38"/>
                      <a:gd name="T3" fmla="*/ 126 h 126"/>
                      <a:gd name="T4" fmla="*/ 38 w 38"/>
                      <a:gd name="T5" fmla="*/ 126 h 1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8" h="126">
                        <a:moveTo>
                          <a:pt x="0" y="0"/>
                        </a:moveTo>
                        <a:lnTo>
                          <a:pt x="0" y="126"/>
                        </a:lnTo>
                        <a:lnTo>
                          <a:pt x="38" y="12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16" name="Freeform 3159"/>
                  <p:cNvSpPr>
                    <a:spLocks/>
                  </p:cNvSpPr>
                  <p:nvPr/>
                </p:nvSpPr>
                <p:spPr bwMode="auto">
                  <a:xfrm>
                    <a:off x="1787" y="31273"/>
                    <a:ext cx="40" cy="183"/>
                  </a:xfrm>
                  <a:custGeom>
                    <a:avLst/>
                    <a:gdLst>
                      <a:gd name="T0" fmla="*/ 0 w 40"/>
                      <a:gd name="T1" fmla="*/ 0 h 183"/>
                      <a:gd name="T2" fmla="*/ 0 w 40"/>
                      <a:gd name="T3" fmla="*/ 183 h 183"/>
                      <a:gd name="T4" fmla="*/ 40 w 40"/>
                      <a:gd name="T5" fmla="*/ 183 h 1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0" h="183">
                        <a:moveTo>
                          <a:pt x="0" y="0"/>
                        </a:moveTo>
                        <a:lnTo>
                          <a:pt x="0" y="183"/>
                        </a:lnTo>
                        <a:lnTo>
                          <a:pt x="40" y="18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17" name="Freeform 3160"/>
                  <p:cNvSpPr>
                    <a:spLocks/>
                  </p:cNvSpPr>
                  <p:nvPr/>
                </p:nvSpPr>
                <p:spPr bwMode="auto">
                  <a:xfrm>
                    <a:off x="1683" y="31012"/>
                    <a:ext cx="104" cy="258"/>
                  </a:xfrm>
                  <a:custGeom>
                    <a:avLst/>
                    <a:gdLst>
                      <a:gd name="T0" fmla="*/ 0 w 104"/>
                      <a:gd name="T1" fmla="*/ 0 h 258"/>
                      <a:gd name="T2" fmla="*/ 0 w 104"/>
                      <a:gd name="T3" fmla="*/ 258 h 258"/>
                      <a:gd name="T4" fmla="*/ 104 w 104"/>
                      <a:gd name="T5" fmla="*/ 258 h 2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4" h="258">
                        <a:moveTo>
                          <a:pt x="0" y="0"/>
                        </a:moveTo>
                        <a:lnTo>
                          <a:pt x="0" y="258"/>
                        </a:lnTo>
                        <a:lnTo>
                          <a:pt x="104" y="25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18" name="Freeform 3161"/>
                  <p:cNvSpPr>
                    <a:spLocks/>
                  </p:cNvSpPr>
                  <p:nvPr/>
                </p:nvSpPr>
                <p:spPr bwMode="auto">
                  <a:xfrm>
                    <a:off x="1673" y="30672"/>
                    <a:ext cx="10" cy="337"/>
                  </a:xfrm>
                  <a:custGeom>
                    <a:avLst/>
                    <a:gdLst>
                      <a:gd name="T0" fmla="*/ 0 w 10"/>
                      <a:gd name="T1" fmla="*/ 0 h 337"/>
                      <a:gd name="T2" fmla="*/ 0 w 10"/>
                      <a:gd name="T3" fmla="*/ 337 h 337"/>
                      <a:gd name="T4" fmla="*/ 10 w 10"/>
                      <a:gd name="T5" fmla="*/ 337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" h="337">
                        <a:moveTo>
                          <a:pt x="0" y="0"/>
                        </a:moveTo>
                        <a:lnTo>
                          <a:pt x="0" y="337"/>
                        </a:lnTo>
                        <a:lnTo>
                          <a:pt x="10" y="33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19" name="Freeform 3162"/>
                  <p:cNvSpPr>
                    <a:spLocks/>
                  </p:cNvSpPr>
                  <p:nvPr/>
                </p:nvSpPr>
                <p:spPr bwMode="auto">
                  <a:xfrm>
                    <a:off x="1589" y="30238"/>
                    <a:ext cx="84" cy="431"/>
                  </a:xfrm>
                  <a:custGeom>
                    <a:avLst/>
                    <a:gdLst>
                      <a:gd name="T0" fmla="*/ 0 w 84"/>
                      <a:gd name="T1" fmla="*/ 0 h 431"/>
                      <a:gd name="T2" fmla="*/ 0 w 84"/>
                      <a:gd name="T3" fmla="*/ 431 h 431"/>
                      <a:gd name="T4" fmla="*/ 84 w 84"/>
                      <a:gd name="T5" fmla="*/ 431 h 4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4" h="431">
                        <a:moveTo>
                          <a:pt x="0" y="0"/>
                        </a:moveTo>
                        <a:lnTo>
                          <a:pt x="0" y="431"/>
                        </a:lnTo>
                        <a:lnTo>
                          <a:pt x="84" y="43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20" name="Freeform 3163"/>
                  <p:cNvSpPr>
                    <a:spLocks/>
                  </p:cNvSpPr>
                  <p:nvPr/>
                </p:nvSpPr>
                <p:spPr bwMode="auto">
                  <a:xfrm>
                    <a:off x="1566" y="29299"/>
                    <a:ext cx="23" cy="936"/>
                  </a:xfrm>
                  <a:custGeom>
                    <a:avLst/>
                    <a:gdLst>
                      <a:gd name="T0" fmla="*/ 0 w 23"/>
                      <a:gd name="T1" fmla="*/ 0 h 936"/>
                      <a:gd name="T2" fmla="*/ 0 w 23"/>
                      <a:gd name="T3" fmla="*/ 936 h 936"/>
                      <a:gd name="T4" fmla="*/ 23 w 23"/>
                      <a:gd name="T5" fmla="*/ 936 h 9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" h="936">
                        <a:moveTo>
                          <a:pt x="0" y="0"/>
                        </a:moveTo>
                        <a:lnTo>
                          <a:pt x="0" y="936"/>
                        </a:lnTo>
                        <a:lnTo>
                          <a:pt x="23" y="93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21" name="Freeform 3164"/>
                  <p:cNvSpPr>
                    <a:spLocks/>
                  </p:cNvSpPr>
                  <p:nvPr/>
                </p:nvSpPr>
                <p:spPr bwMode="auto">
                  <a:xfrm>
                    <a:off x="1523" y="28182"/>
                    <a:ext cx="43" cy="1114"/>
                  </a:xfrm>
                  <a:custGeom>
                    <a:avLst/>
                    <a:gdLst>
                      <a:gd name="T0" fmla="*/ 0 w 43"/>
                      <a:gd name="T1" fmla="*/ 0 h 1114"/>
                      <a:gd name="T2" fmla="*/ 0 w 43"/>
                      <a:gd name="T3" fmla="*/ 1114 h 1114"/>
                      <a:gd name="T4" fmla="*/ 43 w 43"/>
                      <a:gd name="T5" fmla="*/ 1114 h 11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" h="1114">
                        <a:moveTo>
                          <a:pt x="0" y="0"/>
                        </a:moveTo>
                        <a:lnTo>
                          <a:pt x="0" y="1114"/>
                        </a:lnTo>
                        <a:lnTo>
                          <a:pt x="43" y="111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22" name="Freeform 3165"/>
                  <p:cNvSpPr>
                    <a:spLocks/>
                  </p:cNvSpPr>
                  <p:nvPr/>
                </p:nvSpPr>
                <p:spPr bwMode="auto">
                  <a:xfrm>
                    <a:off x="1491" y="27484"/>
                    <a:ext cx="32" cy="695"/>
                  </a:xfrm>
                  <a:custGeom>
                    <a:avLst/>
                    <a:gdLst>
                      <a:gd name="T0" fmla="*/ 0 w 32"/>
                      <a:gd name="T1" fmla="*/ 0 h 695"/>
                      <a:gd name="T2" fmla="*/ 0 w 32"/>
                      <a:gd name="T3" fmla="*/ 695 h 695"/>
                      <a:gd name="T4" fmla="*/ 32 w 32"/>
                      <a:gd name="T5" fmla="*/ 695 h 6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2" h="695">
                        <a:moveTo>
                          <a:pt x="0" y="0"/>
                        </a:moveTo>
                        <a:lnTo>
                          <a:pt x="0" y="695"/>
                        </a:lnTo>
                        <a:lnTo>
                          <a:pt x="32" y="69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23" name="Freeform 3166"/>
                  <p:cNvSpPr>
                    <a:spLocks/>
                  </p:cNvSpPr>
                  <p:nvPr/>
                </p:nvSpPr>
                <p:spPr bwMode="auto">
                  <a:xfrm>
                    <a:off x="1466" y="26218"/>
                    <a:ext cx="25" cy="1263"/>
                  </a:xfrm>
                  <a:custGeom>
                    <a:avLst/>
                    <a:gdLst>
                      <a:gd name="T0" fmla="*/ 0 w 25"/>
                      <a:gd name="T1" fmla="*/ 0 h 1263"/>
                      <a:gd name="T2" fmla="*/ 0 w 25"/>
                      <a:gd name="T3" fmla="*/ 1263 h 1263"/>
                      <a:gd name="T4" fmla="*/ 25 w 25"/>
                      <a:gd name="T5" fmla="*/ 1263 h 12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" h="1263">
                        <a:moveTo>
                          <a:pt x="0" y="0"/>
                        </a:moveTo>
                        <a:lnTo>
                          <a:pt x="0" y="1263"/>
                        </a:lnTo>
                        <a:lnTo>
                          <a:pt x="25" y="126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24" name="Freeform 3167"/>
                  <p:cNvSpPr>
                    <a:spLocks/>
                  </p:cNvSpPr>
                  <p:nvPr/>
                </p:nvSpPr>
                <p:spPr bwMode="auto">
                  <a:xfrm>
                    <a:off x="1404" y="24654"/>
                    <a:ext cx="62" cy="1561"/>
                  </a:xfrm>
                  <a:custGeom>
                    <a:avLst/>
                    <a:gdLst>
                      <a:gd name="T0" fmla="*/ 0 w 62"/>
                      <a:gd name="T1" fmla="*/ 0 h 1561"/>
                      <a:gd name="T2" fmla="*/ 0 w 62"/>
                      <a:gd name="T3" fmla="*/ 1561 h 1561"/>
                      <a:gd name="T4" fmla="*/ 62 w 62"/>
                      <a:gd name="T5" fmla="*/ 1561 h 15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2" h="1561">
                        <a:moveTo>
                          <a:pt x="0" y="0"/>
                        </a:moveTo>
                        <a:lnTo>
                          <a:pt x="0" y="1561"/>
                        </a:lnTo>
                        <a:lnTo>
                          <a:pt x="62" y="156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25" name="Freeform 3168"/>
                  <p:cNvSpPr>
                    <a:spLocks/>
                  </p:cNvSpPr>
                  <p:nvPr/>
                </p:nvSpPr>
                <p:spPr bwMode="auto">
                  <a:xfrm>
                    <a:off x="1385" y="24651"/>
                    <a:ext cx="19" cy="4074"/>
                  </a:xfrm>
                  <a:custGeom>
                    <a:avLst/>
                    <a:gdLst>
                      <a:gd name="T0" fmla="*/ 0 w 19"/>
                      <a:gd name="T1" fmla="*/ 4074 h 4074"/>
                      <a:gd name="T2" fmla="*/ 0 w 19"/>
                      <a:gd name="T3" fmla="*/ 0 h 4074"/>
                      <a:gd name="T4" fmla="*/ 19 w 19"/>
                      <a:gd name="T5" fmla="*/ 0 h 40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4074">
                        <a:moveTo>
                          <a:pt x="0" y="4074"/>
                        </a:moveTo>
                        <a:lnTo>
                          <a:pt x="0" y="0"/>
                        </a:lnTo>
                        <a:lnTo>
                          <a:pt x="1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26" name="Rectangle 3169"/>
                  <p:cNvSpPr>
                    <a:spLocks noChangeArrowheads="1"/>
                  </p:cNvSpPr>
                  <p:nvPr/>
                </p:nvSpPr>
                <p:spPr bwMode="auto">
                  <a:xfrm>
                    <a:off x="1800" y="318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1894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827" name="Freeform 3170"/>
                  <p:cNvSpPr>
                    <a:spLocks/>
                  </p:cNvSpPr>
                  <p:nvPr/>
                </p:nvSpPr>
                <p:spPr bwMode="auto">
                  <a:xfrm>
                    <a:off x="1443" y="31923"/>
                    <a:ext cx="354" cy="879"/>
                  </a:xfrm>
                  <a:custGeom>
                    <a:avLst/>
                    <a:gdLst>
                      <a:gd name="T0" fmla="*/ 0 w 354"/>
                      <a:gd name="T1" fmla="*/ 879 h 879"/>
                      <a:gd name="T2" fmla="*/ 0 w 354"/>
                      <a:gd name="T3" fmla="*/ 0 h 879"/>
                      <a:gd name="T4" fmla="*/ 354 w 354"/>
                      <a:gd name="T5" fmla="*/ 0 h 8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54" h="879">
                        <a:moveTo>
                          <a:pt x="0" y="879"/>
                        </a:moveTo>
                        <a:lnTo>
                          <a:pt x="0" y="0"/>
                        </a:lnTo>
                        <a:lnTo>
                          <a:pt x="35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28" name="Rectangle 3171"/>
                  <p:cNvSpPr>
                    <a:spLocks noChangeArrowheads="1"/>
                  </p:cNvSpPr>
                  <p:nvPr/>
                </p:nvSpPr>
                <p:spPr bwMode="auto">
                  <a:xfrm>
                    <a:off x="2045" y="319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4399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829" name="Freeform 3172"/>
                  <p:cNvSpPr>
                    <a:spLocks/>
                  </p:cNvSpPr>
                  <p:nvPr/>
                </p:nvSpPr>
                <p:spPr bwMode="auto">
                  <a:xfrm>
                    <a:off x="1806" y="32031"/>
                    <a:ext cx="236" cy="51"/>
                  </a:xfrm>
                  <a:custGeom>
                    <a:avLst/>
                    <a:gdLst>
                      <a:gd name="T0" fmla="*/ 0 w 236"/>
                      <a:gd name="T1" fmla="*/ 51 h 51"/>
                      <a:gd name="T2" fmla="*/ 0 w 236"/>
                      <a:gd name="T3" fmla="*/ 0 h 51"/>
                      <a:gd name="T4" fmla="*/ 236 w 23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3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30" name="Rectangle 3173"/>
                  <p:cNvSpPr>
                    <a:spLocks noChangeArrowheads="1"/>
                  </p:cNvSpPr>
                  <p:nvPr/>
                </p:nvSpPr>
                <p:spPr bwMode="auto">
                  <a:xfrm>
                    <a:off x="2069" y="320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6496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831" name="Freeform 3174"/>
                  <p:cNvSpPr>
                    <a:spLocks/>
                  </p:cNvSpPr>
                  <p:nvPr/>
                </p:nvSpPr>
                <p:spPr bwMode="auto">
                  <a:xfrm>
                    <a:off x="1806" y="32088"/>
                    <a:ext cx="260" cy="51"/>
                  </a:xfrm>
                  <a:custGeom>
                    <a:avLst/>
                    <a:gdLst>
                      <a:gd name="T0" fmla="*/ 0 w 260"/>
                      <a:gd name="T1" fmla="*/ 0 h 51"/>
                      <a:gd name="T2" fmla="*/ 0 w 260"/>
                      <a:gd name="T3" fmla="*/ 51 h 51"/>
                      <a:gd name="T4" fmla="*/ 260 w 26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6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32" name="Freeform 3175"/>
                  <p:cNvSpPr>
                    <a:spLocks/>
                  </p:cNvSpPr>
                  <p:nvPr/>
                </p:nvSpPr>
                <p:spPr bwMode="auto">
                  <a:xfrm>
                    <a:off x="1647" y="32085"/>
                    <a:ext cx="159" cy="105"/>
                  </a:xfrm>
                  <a:custGeom>
                    <a:avLst/>
                    <a:gdLst>
                      <a:gd name="T0" fmla="*/ 0 w 159"/>
                      <a:gd name="T1" fmla="*/ 105 h 105"/>
                      <a:gd name="T2" fmla="*/ 0 w 159"/>
                      <a:gd name="T3" fmla="*/ 0 h 105"/>
                      <a:gd name="T4" fmla="*/ 159 w 159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9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15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33" name="Rectangle 3176"/>
                  <p:cNvSpPr>
                    <a:spLocks noChangeArrowheads="1"/>
                  </p:cNvSpPr>
                  <p:nvPr/>
                </p:nvSpPr>
                <p:spPr bwMode="auto">
                  <a:xfrm>
                    <a:off x="1800" y="321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5006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834" name="Freeform 3177"/>
                  <p:cNvSpPr>
                    <a:spLocks/>
                  </p:cNvSpPr>
                  <p:nvPr/>
                </p:nvSpPr>
                <p:spPr bwMode="auto">
                  <a:xfrm>
                    <a:off x="1680" y="32247"/>
                    <a:ext cx="117" cy="51"/>
                  </a:xfrm>
                  <a:custGeom>
                    <a:avLst/>
                    <a:gdLst>
                      <a:gd name="T0" fmla="*/ 0 w 117"/>
                      <a:gd name="T1" fmla="*/ 51 h 51"/>
                      <a:gd name="T2" fmla="*/ 0 w 117"/>
                      <a:gd name="T3" fmla="*/ 0 h 51"/>
                      <a:gd name="T4" fmla="*/ 117 w 11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1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35" name="Rectangle 3178"/>
                  <p:cNvSpPr>
                    <a:spLocks noChangeArrowheads="1"/>
                  </p:cNvSpPr>
                  <p:nvPr/>
                </p:nvSpPr>
                <p:spPr bwMode="auto">
                  <a:xfrm>
                    <a:off x="1935" y="32306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686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836" name="Freeform 3179"/>
                  <p:cNvSpPr>
                    <a:spLocks/>
                  </p:cNvSpPr>
                  <p:nvPr/>
                </p:nvSpPr>
                <p:spPr bwMode="auto">
                  <a:xfrm>
                    <a:off x="1680" y="32304"/>
                    <a:ext cx="252" cy="51"/>
                  </a:xfrm>
                  <a:custGeom>
                    <a:avLst/>
                    <a:gdLst>
                      <a:gd name="T0" fmla="*/ 0 w 252"/>
                      <a:gd name="T1" fmla="*/ 0 h 51"/>
                      <a:gd name="T2" fmla="*/ 0 w 252"/>
                      <a:gd name="T3" fmla="*/ 51 h 51"/>
                      <a:gd name="T4" fmla="*/ 252 w 25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5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37" name="Freeform 3180"/>
                  <p:cNvSpPr>
                    <a:spLocks/>
                  </p:cNvSpPr>
                  <p:nvPr/>
                </p:nvSpPr>
                <p:spPr bwMode="auto">
                  <a:xfrm>
                    <a:off x="1647" y="32196"/>
                    <a:ext cx="33" cy="105"/>
                  </a:xfrm>
                  <a:custGeom>
                    <a:avLst/>
                    <a:gdLst>
                      <a:gd name="T0" fmla="*/ 0 w 33"/>
                      <a:gd name="T1" fmla="*/ 0 h 105"/>
                      <a:gd name="T2" fmla="*/ 0 w 33"/>
                      <a:gd name="T3" fmla="*/ 105 h 105"/>
                      <a:gd name="T4" fmla="*/ 33 w 33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33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38" name="Freeform 3181"/>
                  <p:cNvSpPr>
                    <a:spLocks/>
                  </p:cNvSpPr>
                  <p:nvPr/>
                </p:nvSpPr>
                <p:spPr bwMode="auto">
                  <a:xfrm>
                    <a:off x="1554" y="32193"/>
                    <a:ext cx="93" cy="132"/>
                  </a:xfrm>
                  <a:custGeom>
                    <a:avLst/>
                    <a:gdLst>
                      <a:gd name="T0" fmla="*/ 0 w 93"/>
                      <a:gd name="T1" fmla="*/ 132 h 132"/>
                      <a:gd name="T2" fmla="*/ 0 w 93"/>
                      <a:gd name="T3" fmla="*/ 0 h 132"/>
                      <a:gd name="T4" fmla="*/ 93 w 93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3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9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39" name="Rectangle 3182"/>
                  <p:cNvSpPr>
                    <a:spLocks noChangeArrowheads="1"/>
                  </p:cNvSpPr>
                  <p:nvPr/>
                </p:nvSpPr>
                <p:spPr bwMode="auto">
                  <a:xfrm>
                    <a:off x="2075" y="324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5915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840" name="Freeform 3183"/>
                  <p:cNvSpPr>
                    <a:spLocks/>
                  </p:cNvSpPr>
                  <p:nvPr/>
                </p:nvSpPr>
                <p:spPr bwMode="auto">
                  <a:xfrm>
                    <a:off x="1554" y="32331"/>
                    <a:ext cx="518" cy="132"/>
                  </a:xfrm>
                  <a:custGeom>
                    <a:avLst/>
                    <a:gdLst>
                      <a:gd name="T0" fmla="*/ 0 w 518"/>
                      <a:gd name="T1" fmla="*/ 0 h 132"/>
                      <a:gd name="T2" fmla="*/ 0 w 518"/>
                      <a:gd name="T3" fmla="*/ 132 h 132"/>
                      <a:gd name="T4" fmla="*/ 518 w 518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18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518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41" name="Freeform 3184"/>
                  <p:cNvSpPr>
                    <a:spLocks/>
                  </p:cNvSpPr>
                  <p:nvPr/>
                </p:nvSpPr>
                <p:spPr bwMode="auto">
                  <a:xfrm>
                    <a:off x="1479" y="32328"/>
                    <a:ext cx="75" cy="1357"/>
                  </a:xfrm>
                  <a:custGeom>
                    <a:avLst/>
                    <a:gdLst>
                      <a:gd name="T0" fmla="*/ 0 w 75"/>
                      <a:gd name="T1" fmla="*/ 1357 h 1357"/>
                      <a:gd name="T2" fmla="*/ 0 w 75"/>
                      <a:gd name="T3" fmla="*/ 0 h 1357"/>
                      <a:gd name="T4" fmla="*/ 75 w 75"/>
                      <a:gd name="T5" fmla="*/ 0 h 13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5" h="1357">
                        <a:moveTo>
                          <a:pt x="0" y="1357"/>
                        </a:moveTo>
                        <a:lnTo>
                          <a:pt x="0" y="0"/>
                        </a:lnTo>
                        <a:lnTo>
                          <a:pt x="7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42" name="Rectangle 3185"/>
                  <p:cNvSpPr>
                    <a:spLocks noChangeArrowheads="1"/>
                  </p:cNvSpPr>
                  <p:nvPr/>
                </p:nvSpPr>
                <p:spPr bwMode="auto">
                  <a:xfrm>
                    <a:off x="2397" y="32522"/>
                    <a:ext cx="1117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CP002028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Thermincola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sp</a:t>
                    </a:r>
                    <a:r>
                      <a: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.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JR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843" name="Freeform 3186"/>
                  <p:cNvSpPr>
                    <a:spLocks/>
                  </p:cNvSpPr>
                  <p:nvPr/>
                </p:nvSpPr>
                <p:spPr bwMode="auto">
                  <a:xfrm>
                    <a:off x="2394" y="3257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44" name="Rectangle 3187"/>
                  <p:cNvSpPr>
                    <a:spLocks noChangeArrowheads="1"/>
                  </p:cNvSpPr>
                  <p:nvPr/>
                </p:nvSpPr>
                <p:spPr bwMode="auto">
                  <a:xfrm>
                    <a:off x="2397" y="326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6407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845" name="Freeform 3188"/>
                  <p:cNvSpPr>
                    <a:spLocks/>
                  </p:cNvSpPr>
                  <p:nvPr/>
                </p:nvSpPr>
                <p:spPr bwMode="auto">
                  <a:xfrm>
                    <a:off x="2394" y="32628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46" name="Freeform 3189"/>
                  <p:cNvSpPr>
                    <a:spLocks/>
                  </p:cNvSpPr>
                  <p:nvPr/>
                </p:nvSpPr>
                <p:spPr bwMode="auto">
                  <a:xfrm>
                    <a:off x="2150" y="32625"/>
                    <a:ext cx="244" cy="105"/>
                  </a:xfrm>
                  <a:custGeom>
                    <a:avLst/>
                    <a:gdLst>
                      <a:gd name="T0" fmla="*/ 0 w 244"/>
                      <a:gd name="T1" fmla="*/ 105 h 105"/>
                      <a:gd name="T2" fmla="*/ 0 w 244"/>
                      <a:gd name="T3" fmla="*/ 0 h 105"/>
                      <a:gd name="T4" fmla="*/ 244 w 244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4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24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47" name="Rectangle 3190"/>
                  <p:cNvSpPr>
                    <a:spLocks noChangeArrowheads="1"/>
                  </p:cNvSpPr>
                  <p:nvPr/>
                </p:nvSpPr>
                <p:spPr bwMode="auto">
                  <a:xfrm>
                    <a:off x="2277" y="327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5274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848" name="Freeform 3191"/>
                  <p:cNvSpPr>
                    <a:spLocks/>
                  </p:cNvSpPr>
                  <p:nvPr/>
                </p:nvSpPr>
                <p:spPr bwMode="auto">
                  <a:xfrm>
                    <a:off x="2274" y="32787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49" name="Rectangle 3192"/>
                  <p:cNvSpPr>
                    <a:spLocks noChangeArrowheads="1"/>
                  </p:cNvSpPr>
                  <p:nvPr/>
                </p:nvSpPr>
                <p:spPr bwMode="auto">
                  <a:xfrm>
                    <a:off x="2277" y="32846"/>
                    <a:ext cx="1735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NC15589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Desulfotomaculum ruminis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2154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850" name="Freeform 3193"/>
                  <p:cNvSpPr>
                    <a:spLocks/>
                  </p:cNvSpPr>
                  <p:nvPr/>
                </p:nvSpPr>
                <p:spPr bwMode="auto">
                  <a:xfrm>
                    <a:off x="2274" y="3284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51" name="Freeform 3194"/>
                  <p:cNvSpPr>
                    <a:spLocks/>
                  </p:cNvSpPr>
                  <p:nvPr/>
                </p:nvSpPr>
                <p:spPr bwMode="auto">
                  <a:xfrm>
                    <a:off x="2150" y="32736"/>
                    <a:ext cx="124" cy="105"/>
                  </a:xfrm>
                  <a:custGeom>
                    <a:avLst/>
                    <a:gdLst>
                      <a:gd name="T0" fmla="*/ 0 w 124"/>
                      <a:gd name="T1" fmla="*/ 0 h 105"/>
                      <a:gd name="T2" fmla="*/ 0 w 124"/>
                      <a:gd name="T3" fmla="*/ 105 h 105"/>
                      <a:gd name="T4" fmla="*/ 124 w 124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4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124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52" name="Freeform 3195"/>
                  <p:cNvSpPr>
                    <a:spLocks/>
                  </p:cNvSpPr>
                  <p:nvPr/>
                </p:nvSpPr>
                <p:spPr bwMode="auto">
                  <a:xfrm>
                    <a:off x="2051" y="32733"/>
                    <a:ext cx="99" cy="132"/>
                  </a:xfrm>
                  <a:custGeom>
                    <a:avLst/>
                    <a:gdLst>
                      <a:gd name="T0" fmla="*/ 0 w 99"/>
                      <a:gd name="T1" fmla="*/ 132 h 132"/>
                      <a:gd name="T2" fmla="*/ 0 w 99"/>
                      <a:gd name="T3" fmla="*/ 0 h 132"/>
                      <a:gd name="T4" fmla="*/ 99 w 99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9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9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53" name="Rectangle 3196"/>
                  <p:cNvSpPr>
                    <a:spLocks noChangeArrowheads="1"/>
                  </p:cNvSpPr>
                  <p:nvPr/>
                </p:nvSpPr>
                <p:spPr bwMode="auto">
                  <a:xfrm>
                    <a:off x="2202" y="329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4097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854" name="Freeform 3197"/>
                  <p:cNvSpPr>
                    <a:spLocks/>
                  </p:cNvSpPr>
                  <p:nvPr/>
                </p:nvSpPr>
                <p:spPr bwMode="auto">
                  <a:xfrm>
                    <a:off x="2051" y="32871"/>
                    <a:ext cx="148" cy="132"/>
                  </a:xfrm>
                  <a:custGeom>
                    <a:avLst/>
                    <a:gdLst>
                      <a:gd name="T0" fmla="*/ 0 w 148"/>
                      <a:gd name="T1" fmla="*/ 0 h 132"/>
                      <a:gd name="T2" fmla="*/ 0 w 148"/>
                      <a:gd name="T3" fmla="*/ 132 h 132"/>
                      <a:gd name="T4" fmla="*/ 148 w 148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8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148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55" name="Freeform 3198"/>
                  <p:cNvSpPr>
                    <a:spLocks/>
                  </p:cNvSpPr>
                  <p:nvPr/>
                </p:nvSpPr>
                <p:spPr bwMode="auto">
                  <a:xfrm>
                    <a:off x="2015" y="32868"/>
                    <a:ext cx="36" cy="145"/>
                  </a:xfrm>
                  <a:custGeom>
                    <a:avLst/>
                    <a:gdLst>
                      <a:gd name="T0" fmla="*/ 0 w 36"/>
                      <a:gd name="T1" fmla="*/ 145 h 145"/>
                      <a:gd name="T2" fmla="*/ 0 w 36"/>
                      <a:gd name="T3" fmla="*/ 0 h 145"/>
                      <a:gd name="T4" fmla="*/ 36 w 36"/>
                      <a:gd name="T5" fmla="*/ 0 h 1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145">
                        <a:moveTo>
                          <a:pt x="0" y="145"/>
                        </a:moveTo>
                        <a:lnTo>
                          <a:pt x="0" y="0"/>
                        </a:lnTo>
                        <a:lnTo>
                          <a:pt x="3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56" name="Rectangle 3199"/>
                  <p:cNvSpPr>
                    <a:spLocks noChangeArrowheads="1"/>
                  </p:cNvSpPr>
                  <p:nvPr/>
                </p:nvSpPr>
                <p:spPr bwMode="auto">
                  <a:xfrm>
                    <a:off x="2229" y="33062"/>
                    <a:ext cx="2023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AEVP01000028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Desulfotomaculum nigrificans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574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857" name="Freeform 3200"/>
                  <p:cNvSpPr>
                    <a:spLocks/>
                  </p:cNvSpPr>
                  <p:nvPr/>
                </p:nvSpPr>
                <p:spPr bwMode="auto">
                  <a:xfrm>
                    <a:off x="2226" y="3311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58" name="Rectangle 3201"/>
                  <p:cNvSpPr>
                    <a:spLocks noChangeArrowheads="1"/>
                  </p:cNvSpPr>
                  <p:nvPr/>
                </p:nvSpPr>
                <p:spPr bwMode="auto">
                  <a:xfrm>
                    <a:off x="2229" y="331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1915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859" name="Freeform 3202"/>
                  <p:cNvSpPr>
                    <a:spLocks/>
                  </p:cNvSpPr>
                  <p:nvPr/>
                </p:nvSpPr>
                <p:spPr bwMode="auto">
                  <a:xfrm>
                    <a:off x="2226" y="33168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60" name="Freeform 3203"/>
                  <p:cNvSpPr>
                    <a:spLocks/>
                  </p:cNvSpPr>
                  <p:nvPr/>
                </p:nvSpPr>
                <p:spPr bwMode="auto">
                  <a:xfrm>
                    <a:off x="2015" y="33019"/>
                    <a:ext cx="211" cy="146"/>
                  </a:xfrm>
                  <a:custGeom>
                    <a:avLst/>
                    <a:gdLst>
                      <a:gd name="T0" fmla="*/ 0 w 211"/>
                      <a:gd name="T1" fmla="*/ 0 h 146"/>
                      <a:gd name="T2" fmla="*/ 0 w 211"/>
                      <a:gd name="T3" fmla="*/ 146 h 146"/>
                      <a:gd name="T4" fmla="*/ 211 w 211"/>
                      <a:gd name="T5" fmla="*/ 146 h 1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1" h="146">
                        <a:moveTo>
                          <a:pt x="0" y="0"/>
                        </a:moveTo>
                        <a:lnTo>
                          <a:pt x="0" y="146"/>
                        </a:lnTo>
                        <a:lnTo>
                          <a:pt x="211" y="14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61" name="Freeform 3204"/>
                  <p:cNvSpPr>
                    <a:spLocks/>
                  </p:cNvSpPr>
                  <p:nvPr/>
                </p:nvSpPr>
                <p:spPr bwMode="auto">
                  <a:xfrm>
                    <a:off x="1766" y="33016"/>
                    <a:ext cx="249" cy="152"/>
                  </a:xfrm>
                  <a:custGeom>
                    <a:avLst/>
                    <a:gdLst>
                      <a:gd name="T0" fmla="*/ 0 w 249"/>
                      <a:gd name="T1" fmla="*/ 152 h 152"/>
                      <a:gd name="T2" fmla="*/ 0 w 249"/>
                      <a:gd name="T3" fmla="*/ 0 h 152"/>
                      <a:gd name="T4" fmla="*/ 249 w 249"/>
                      <a:gd name="T5" fmla="*/ 0 h 1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9" h="152">
                        <a:moveTo>
                          <a:pt x="0" y="152"/>
                        </a:moveTo>
                        <a:lnTo>
                          <a:pt x="0" y="0"/>
                        </a:lnTo>
                        <a:lnTo>
                          <a:pt x="24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62" name="Rectangle 3205"/>
                  <p:cNvSpPr>
                    <a:spLocks noChangeArrowheads="1"/>
                  </p:cNvSpPr>
                  <p:nvPr/>
                </p:nvSpPr>
                <p:spPr bwMode="auto">
                  <a:xfrm>
                    <a:off x="2178" y="332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6821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863" name="Freeform 3206"/>
                  <p:cNvSpPr>
                    <a:spLocks/>
                  </p:cNvSpPr>
                  <p:nvPr/>
                </p:nvSpPr>
                <p:spPr bwMode="auto">
                  <a:xfrm>
                    <a:off x="1766" y="33174"/>
                    <a:ext cx="409" cy="153"/>
                  </a:xfrm>
                  <a:custGeom>
                    <a:avLst/>
                    <a:gdLst>
                      <a:gd name="T0" fmla="*/ 0 w 409"/>
                      <a:gd name="T1" fmla="*/ 0 h 153"/>
                      <a:gd name="T2" fmla="*/ 0 w 409"/>
                      <a:gd name="T3" fmla="*/ 153 h 153"/>
                      <a:gd name="T4" fmla="*/ 409 w 409"/>
                      <a:gd name="T5" fmla="*/ 153 h 1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09" h="153">
                        <a:moveTo>
                          <a:pt x="0" y="0"/>
                        </a:moveTo>
                        <a:lnTo>
                          <a:pt x="0" y="153"/>
                        </a:lnTo>
                        <a:lnTo>
                          <a:pt x="409" y="15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64" name="Freeform 3207"/>
                  <p:cNvSpPr>
                    <a:spLocks/>
                  </p:cNvSpPr>
                  <p:nvPr/>
                </p:nvSpPr>
                <p:spPr bwMode="auto">
                  <a:xfrm>
                    <a:off x="1682" y="33171"/>
                    <a:ext cx="84" cy="267"/>
                  </a:xfrm>
                  <a:custGeom>
                    <a:avLst/>
                    <a:gdLst>
                      <a:gd name="T0" fmla="*/ 0 w 84"/>
                      <a:gd name="T1" fmla="*/ 267 h 267"/>
                      <a:gd name="T2" fmla="*/ 0 w 84"/>
                      <a:gd name="T3" fmla="*/ 0 h 267"/>
                      <a:gd name="T4" fmla="*/ 84 w 84"/>
                      <a:gd name="T5" fmla="*/ 0 h 2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4" h="267">
                        <a:moveTo>
                          <a:pt x="0" y="267"/>
                        </a:moveTo>
                        <a:lnTo>
                          <a:pt x="0" y="0"/>
                        </a:lnTo>
                        <a:lnTo>
                          <a:pt x="8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65" name="Rectangle 3208"/>
                  <p:cNvSpPr>
                    <a:spLocks noChangeArrowheads="1"/>
                  </p:cNvSpPr>
                  <p:nvPr/>
                </p:nvSpPr>
                <p:spPr bwMode="auto">
                  <a:xfrm>
                    <a:off x="1941" y="33386"/>
                    <a:ext cx="1806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CP002629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Desulfobacca acetoxidans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11109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866" name="Freeform 3209"/>
                  <p:cNvSpPr>
                    <a:spLocks/>
                  </p:cNvSpPr>
                  <p:nvPr/>
                </p:nvSpPr>
                <p:spPr bwMode="auto">
                  <a:xfrm>
                    <a:off x="1938" y="33435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67" name="Rectangle 3210"/>
                  <p:cNvSpPr>
                    <a:spLocks noChangeArrowheads="1"/>
                  </p:cNvSpPr>
                  <p:nvPr/>
                </p:nvSpPr>
                <p:spPr bwMode="auto">
                  <a:xfrm>
                    <a:off x="1941" y="334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2255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868" name="Freeform 3211"/>
                  <p:cNvSpPr>
                    <a:spLocks/>
                  </p:cNvSpPr>
                  <p:nvPr/>
                </p:nvSpPr>
                <p:spPr bwMode="auto">
                  <a:xfrm>
                    <a:off x="1938" y="3349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69" name="Freeform 3212"/>
                  <p:cNvSpPr>
                    <a:spLocks/>
                  </p:cNvSpPr>
                  <p:nvPr/>
                </p:nvSpPr>
                <p:spPr bwMode="auto">
                  <a:xfrm>
                    <a:off x="1842" y="33489"/>
                    <a:ext cx="96" cy="78"/>
                  </a:xfrm>
                  <a:custGeom>
                    <a:avLst/>
                    <a:gdLst>
                      <a:gd name="T0" fmla="*/ 0 w 96"/>
                      <a:gd name="T1" fmla="*/ 78 h 78"/>
                      <a:gd name="T2" fmla="*/ 0 w 96"/>
                      <a:gd name="T3" fmla="*/ 0 h 78"/>
                      <a:gd name="T4" fmla="*/ 96 w 96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6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9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70" name="Rectangle 3213"/>
                  <p:cNvSpPr>
                    <a:spLocks noChangeArrowheads="1"/>
                  </p:cNvSpPr>
                  <p:nvPr/>
                </p:nvSpPr>
                <p:spPr bwMode="auto">
                  <a:xfrm>
                    <a:off x="2637" y="336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3799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871" name="Freeform 3214"/>
                  <p:cNvSpPr>
                    <a:spLocks/>
                  </p:cNvSpPr>
                  <p:nvPr/>
                </p:nvSpPr>
                <p:spPr bwMode="auto">
                  <a:xfrm>
                    <a:off x="1842" y="33573"/>
                    <a:ext cx="792" cy="78"/>
                  </a:xfrm>
                  <a:custGeom>
                    <a:avLst/>
                    <a:gdLst>
                      <a:gd name="T0" fmla="*/ 0 w 792"/>
                      <a:gd name="T1" fmla="*/ 0 h 78"/>
                      <a:gd name="T2" fmla="*/ 0 w 792"/>
                      <a:gd name="T3" fmla="*/ 78 h 78"/>
                      <a:gd name="T4" fmla="*/ 792 w 792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92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792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72" name="Freeform 3215"/>
                  <p:cNvSpPr>
                    <a:spLocks/>
                  </p:cNvSpPr>
                  <p:nvPr/>
                </p:nvSpPr>
                <p:spPr bwMode="auto">
                  <a:xfrm>
                    <a:off x="1736" y="33570"/>
                    <a:ext cx="106" cy="138"/>
                  </a:xfrm>
                  <a:custGeom>
                    <a:avLst/>
                    <a:gdLst>
                      <a:gd name="T0" fmla="*/ 0 w 106"/>
                      <a:gd name="T1" fmla="*/ 138 h 138"/>
                      <a:gd name="T2" fmla="*/ 0 w 106"/>
                      <a:gd name="T3" fmla="*/ 0 h 138"/>
                      <a:gd name="T4" fmla="*/ 106 w 106"/>
                      <a:gd name="T5" fmla="*/ 0 h 1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6" h="138">
                        <a:moveTo>
                          <a:pt x="0" y="138"/>
                        </a:moveTo>
                        <a:lnTo>
                          <a:pt x="0" y="0"/>
                        </a:lnTo>
                        <a:lnTo>
                          <a:pt x="10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73" name="Rectangle 3216"/>
                  <p:cNvSpPr>
                    <a:spLocks noChangeArrowheads="1"/>
                  </p:cNvSpPr>
                  <p:nvPr/>
                </p:nvSpPr>
                <p:spPr bwMode="auto">
                  <a:xfrm>
                    <a:off x="2123" y="337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5607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874" name="Freeform 3217"/>
                  <p:cNvSpPr>
                    <a:spLocks/>
                  </p:cNvSpPr>
                  <p:nvPr/>
                </p:nvSpPr>
                <p:spPr bwMode="auto">
                  <a:xfrm>
                    <a:off x="1776" y="33759"/>
                    <a:ext cx="344" cy="91"/>
                  </a:xfrm>
                  <a:custGeom>
                    <a:avLst/>
                    <a:gdLst>
                      <a:gd name="T0" fmla="*/ 0 w 344"/>
                      <a:gd name="T1" fmla="*/ 91 h 91"/>
                      <a:gd name="T2" fmla="*/ 0 w 344"/>
                      <a:gd name="T3" fmla="*/ 0 h 91"/>
                      <a:gd name="T4" fmla="*/ 344 w 344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4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34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75" name="Rectangle 3218"/>
                  <p:cNvSpPr>
                    <a:spLocks noChangeArrowheads="1"/>
                  </p:cNvSpPr>
                  <p:nvPr/>
                </p:nvSpPr>
                <p:spPr bwMode="auto">
                  <a:xfrm>
                    <a:off x="2021" y="338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1893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876" name="Freeform 3219"/>
                  <p:cNvSpPr>
                    <a:spLocks/>
                  </p:cNvSpPr>
                  <p:nvPr/>
                </p:nvSpPr>
                <p:spPr bwMode="auto">
                  <a:xfrm>
                    <a:off x="1904" y="33867"/>
                    <a:ext cx="114" cy="78"/>
                  </a:xfrm>
                  <a:custGeom>
                    <a:avLst/>
                    <a:gdLst>
                      <a:gd name="T0" fmla="*/ 0 w 114"/>
                      <a:gd name="T1" fmla="*/ 78 h 78"/>
                      <a:gd name="T2" fmla="*/ 0 w 114"/>
                      <a:gd name="T3" fmla="*/ 0 h 78"/>
                      <a:gd name="T4" fmla="*/ 114 w 114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4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1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77" name="Rectangle 3220"/>
                  <p:cNvSpPr>
                    <a:spLocks noChangeArrowheads="1"/>
                  </p:cNvSpPr>
                  <p:nvPr/>
                </p:nvSpPr>
                <p:spPr bwMode="auto">
                  <a:xfrm>
                    <a:off x="2076" y="339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6249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878" name="Freeform 3221"/>
                  <p:cNvSpPr>
                    <a:spLocks/>
                  </p:cNvSpPr>
                  <p:nvPr/>
                </p:nvSpPr>
                <p:spPr bwMode="auto">
                  <a:xfrm>
                    <a:off x="1973" y="33975"/>
                    <a:ext cx="100" cy="51"/>
                  </a:xfrm>
                  <a:custGeom>
                    <a:avLst/>
                    <a:gdLst>
                      <a:gd name="T0" fmla="*/ 0 w 100"/>
                      <a:gd name="T1" fmla="*/ 51 h 51"/>
                      <a:gd name="T2" fmla="*/ 0 w 100"/>
                      <a:gd name="T3" fmla="*/ 0 h 51"/>
                      <a:gd name="T4" fmla="*/ 100 w 100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0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79" name="Rectangle 3222"/>
                  <p:cNvSpPr>
                    <a:spLocks noChangeArrowheads="1"/>
                  </p:cNvSpPr>
                  <p:nvPr/>
                </p:nvSpPr>
                <p:spPr bwMode="auto">
                  <a:xfrm>
                    <a:off x="2120" y="340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5023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880" name="Freeform 3223"/>
                  <p:cNvSpPr>
                    <a:spLocks/>
                  </p:cNvSpPr>
                  <p:nvPr/>
                </p:nvSpPr>
                <p:spPr bwMode="auto">
                  <a:xfrm>
                    <a:off x="1973" y="34032"/>
                    <a:ext cx="144" cy="51"/>
                  </a:xfrm>
                  <a:custGeom>
                    <a:avLst/>
                    <a:gdLst>
                      <a:gd name="T0" fmla="*/ 0 w 144"/>
                      <a:gd name="T1" fmla="*/ 0 h 51"/>
                      <a:gd name="T2" fmla="*/ 0 w 144"/>
                      <a:gd name="T3" fmla="*/ 51 h 51"/>
                      <a:gd name="T4" fmla="*/ 144 w 14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4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2" name="Group 3425"/>
                <p:cNvGrpSpPr>
                  <a:grpSpLocks/>
                </p:cNvGrpSpPr>
                <p:nvPr/>
              </p:nvGrpSpPr>
              <p:grpSpPr bwMode="auto">
                <a:xfrm>
                  <a:off x="1368" y="28728"/>
                  <a:ext cx="3190" cy="12539"/>
                  <a:chOff x="1368" y="28728"/>
                  <a:chExt cx="3190" cy="12539"/>
                </a:xfrm>
              </p:grpSpPr>
              <p:sp>
                <p:nvSpPr>
                  <p:cNvPr id="2481" name="Freeform 3225"/>
                  <p:cNvSpPr>
                    <a:spLocks/>
                  </p:cNvSpPr>
                  <p:nvPr/>
                </p:nvSpPr>
                <p:spPr bwMode="auto">
                  <a:xfrm>
                    <a:off x="1904" y="33951"/>
                    <a:ext cx="69" cy="78"/>
                  </a:xfrm>
                  <a:custGeom>
                    <a:avLst/>
                    <a:gdLst>
                      <a:gd name="T0" fmla="*/ 0 w 69"/>
                      <a:gd name="T1" fmla="*/ 0 h 78"/>
                      <a:gd name="T2" fmla="*/ 0 w 69"/>
                      <a:gd name="T3" fmla="*/ 78 h 78"/>
                      <a:gd name="T4" fmla="*/ 69 w 69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9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69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82" name="Freeform 3226"/>
                  <p:cNvSpPr>
                    <a:spLocks/>
                  </p:cNvSpPr>
                  <p:nvPr/>
                </p:nvSpPr>
                <p:spPr bwMode="auto">
                  <a:xfrm>
                    <a:off x="1776" y="33856"/>
                    <a:ext cx="128" cy="92"/>
                  </a:xfrm>
                  <a:custGeom>
                    <a:avLst/>
                    <a:gdLst>
                      <a:gd name="T0" fmla="*/ 0 w 128"/>
                      <a:gd name="T1" fmla="*/ 0 h 92"/>
                      <a:gd name="T2" fmla="*/ 0 w 128"/>
                      <a:gd name="T3" fmla="*/ 92 h 92"/>
                      <a:gd name="T4" fmla="*/ 128 w 128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8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128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83" name="Freeform 3227"/>
                  <p:cNvSpPr>
                    <a:spLocks/>
                  </p:cNvSpPr>
                  <p:nvPr/>
                </p:nvSpPr>
                <p:spPr bwMode="auto">
                  <a:xfrm>
                    <a:off x="1736" y="33714"/>
                    <a:ext cx="40" cy="139"/>
                  </a:xfrm>
                  <a:custGeom>
                    <a:avLst/>
                    <a:gdLst>
                      <a:gd name="T0" fmla="*/ 0 w 40"/>
                      <a:gd name="T1" fmla="*/ 0 h 139"/>
                      <a:gd name="T2" fmla="*/ 0 w 40"/>
                      <a:gd name="T3" fmla="*/ 139 h 139"/>
                      <a:gd name="T4" fmla="*/ 40 w 40"/>
                      <a:gd name="T5" fmla="*/ 139 h 1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0" h="139">
                        <a:moveTo>
                          <a:pt x="0" y="0"/>
                        </a:moveTo>
                        <a:lnTo>
                          <a:pt x="0" y="139"/>
                        </a:lnTo>
                        <a:lnTo>
                          <a:pt x="40" y="13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84" name="Freeform 3228"/>
                  <p:cNvSpPr>
                    <a:spLocks/>
                  </p:cNvSpPr>
                  <p:nvPr/>
                </p:nvSpPr>
                <p:spPr bwMode="auto">
                  <a:xfrm>
                    <a:off x="1682" y="33444"/>
                    <a:ext cx="54" cy="267"/>
                  </a:xfrm>
                  <a:custGeom>
                    <a:avLst/>
                    <a:gdLst>
                      <a:gd name="T0" fmla="*/ 0 w 54"/>
                      <a:gd name="T1" fmla="*/ 0 h 267"/>
                      <a:gd name="T2" fmla="*/ 0 w 54"/>
                      <a:gd name="T3" fmla="*/ 267 h 267"/>
                      <a:gd name="T4" fmla="*/ 54 w 54"/>
                      <a:gd name="T5" fmla="*/ 267 h 2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4" h="267">
                        <a:moveTo>
                          <a:pt x="0" y="0"/>
                        </a:moveTo>
                        <a:lnTo>
                          <a:pt x="0" y="267"/>
                        </a:lnTo>
                        <a:lnTo>
                          <a:pt x="54" y="26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85" name="Freeform 3229"/>
                  <p:cNvSpPr>
                    <a:spLocks/>
                  </p:cNvSpPr>
                  <p:nvPr/>
                </p:nvSpPr>
                <p:spPr bwMode="auto">
                  <a:xfrm>
                    <a:off x="1593" y="33441"/>
                    <a:ext cx="89" cy="459"/>
                  </a:xfrm>
                  <a:custGeom>
                    <a:avLst/>
                    <a:gdLst>
                      <a:gd name="T0" fmla="*/ 0 w 89"/>
                      <a:gd name="T1" fmla="*/ 459 h 459"/>
                      <a:gd name="T2" fmla="*/ 0 w 89"/>
                      <a:gd name="T3" fmla="*/ 0 h 459"/>
                      <a:gd name="T4" fmla="*/ 89 w 89"/>
                      <a:gd name="T5" fmla="*/ 0 h 4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9" h="459">
                        <a:moveTo>
                          <a:pt x="0" y="459"/>
                        </a:moveTo>
                        <a:lnTo>
                          <a:pt x="0" y="0"/>
                        </a:lnTo>
                        <a:lnTo>
                          <a:pt x="8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86" name="Rectangle 3230"/>
                  <p:cNvSpPr>
                    <a:spLocks noChangeArrowheads="1"/>
                  </p:cNvSpPr>
                  <p:nvPr/>
                </p:nvSpPr>
                <p:spPr bwMode="auto">
                  <a:xfrm>
                    <a:off x="2270" y="341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2297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87" name="Freeform 3231"/>
                  <p:cNvSpPr>
                    <a:spLocks/>
                  </p:cNvSpPr>
                  <p:nvPr/>
                </p:nvSpPr>
                <p:spPr bwMode="auto">
                  <a:xfrm>
                    <a:off x="1746" y="34191"/>
                    <a:ext cx="521" cy="51"/>
                  </a:xfrm>
                  <a:custGeom>
                    <a:avLst/>
                    <a:gdLst>
                      <a:gd name="T0" fmla="*/ 0 w 521"/>
                      <a:gd name="T1" fmla="*/ 51 h 51"/>
                      <a:gd name="T2" fmla="*/ 0 w 521"/>
                      <a:gd name="T3" fmla="*/ 0 h 51"/>
                      <a:gd name="T4" fmla="*/ 521 w 52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2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52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88" name="Rectangle 3232"/>
                  <p:cNvSpPr>
                    <a:spLocks noChangeArrowheads="1"/>
                  </p:cNvSpPr>
                  <p:nvPr/>
                </p:nvSpPr>
                <p:spPr bwMode="auto">
                  <a:xfrm>
                    <a:off x="2117" y="342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2712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89" name="Freeform 3233"/>
                  <p:cNvSpPr>
                    <a:spLocks/>
                  </p:cNvSpPr>
                  <p:nvPr/>
                </p:nvSpPr>
                <p:spPr bwMode="auto">
                  <a:xfrm>
                    <a:off x="1746" y="34248"/>
                    <a:ext cx="368" cy="51"/>
                  </a:xfrm>
                  <a:custGeom>
                    <a:avLst/>
                    <a:gdLst>
                      <a:gd name="T0" fmla="*/ 0 w 368"/>
                      <a:gd name="T1" fmla="*/ 0 h 51"/>
                      <a:gd name="T2" fmla="*/ 0 w 368"/>
                      <a:gd name="T3" fmla="*/ 51 h 51"/>
                      <a:gd name="T4" fmla="*/ 368 w 368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368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90" name="Freeform 3234"/>
                  <p:cNvSpPr>
                    <a:spLocks/>
                  </p:cNvSpPr>
                  <p:nvPr/>
                </p:nvSpPr>
                <p:spPr bwMode="auto">
                  <a:xfrm>
                    <a:off x="1677" y="34245"/>
                    <a:ext cx="69" cy="118"/>
                  </a:xfrm>
                  <a:custGeom>
                    <a:avLst/>
                    <a:gdLst>
                      <a:gd name="T0" fmla="*/ 0 w 69"/>
                      <a:gd name="T1" fmla="*/ 118 h 118"/>
                      <a:gd name="T2" fmla="*/ 0 w 69"/>
                      <a:gd name="T3" fmla="*/ 0 h 118"/>
                      <a:gd name="T4" fmla="*/ 69 w 69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9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6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91" name="Rectangle 3235"/>
                  <p:cNvSpPr>
                    <a:spLocks noChangeArrowheads="1"/>
                  </p:cNvSpPr>
                  <p:nvPr/>
                </p:nvSpPr>
                <p:spPr bwMode="auto">
                  <a:xfrm>
                    <a:off x="2021" y="343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5515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92" name="Freeform 3236"/>
                  <p:cNvSpPr>
                    <a:spLocks/>
                  </p:cNvSpPr>
                  <p:nvPr/>
                </p:nvSpPr>
                <p:spPr bwMode="auto">
                  <a:xfrm>
                    <a:off x="1791" y="34407"/>
                    <a:ext cx="227" cy="78"/>
                  </a:xfrm>
                  <a:custGeom>
                    <a:avLst/>
                    <a:gdLst>
                      <a:gd name="T0" fmla="*/ 0 w 227"/>
                      <a:gd name="T1" fmla="*/ 78 h 78"/>
                      <a:gd name="T2" fmla="*/ 0 w 227"/>
                      <a:gd name="T3" fmla="*/ 0 h 78"/>
                      <a:gd name="T4" fmla="*/ 227 w 227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7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2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93" name="Rectangle 3237"/>
                  <p:cNvSpPr>
                    <a:spLocks noChangeArrowheads="1"/>
                  </p:cNvSpPr>
                  <p:nvPr/>
                </p:nvSpPr>
                <p:spPr bwMode="auto">
                  <a:xfrm>
                    <a:off x="2156" y="344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4264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94" name="Freeform 3238"/>
                  <p:cNvSpPr>
                    <a:spLocks/>
                  </p:cNvSpPr>
                  <p:nvPr/>
                </p:nvSpPr>
                <p:spPr bwMode="auto">
                  <a:xfrm>
                    <a:off x="2006" y="34515"/>
                    <a:ext cx="147" cy="51"/>
                  </a:xfrm>
                  <a:custGeom>
                    <a:avLst/>
                    <a:gdLst>
                      <a:gd name="T0" fmla="*/ 0 w 147"/>
                      <a:gd name="T1" fmla="*/ 51 h 51"/>
                      <a:gd name="T2" fmla="*/ 0 w 147"/>
                      <a:gd name="T3" fmla="*/ 0 h 51"/>
                      <a:gd name="T4" fmla="*/ 147 w 14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4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95" name="Rectangle 3239"/>
                  <p:cNvSpPr>
                    <a:spLocks noChangeArrowheads="1"/>
                  </p:cNvSpPr>
                  <p:nvPr/>
                </p:nvSpPr>
                <p:spPr bwMode="auto">
                  <a:xfrm>
                    <a:off x="2231" y="345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6556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96" name="Freeform 3240"/>
                  <p:cNvSpPr>
                    <a:spLocks/>
                  </p:cNvSpPr>
                  <p:nvPr/>
                </p:nvSpPr>
                <p:spPr bwMode="auto">
                  <a:xfrm>
                    <a:off x="2006" y="34572"/>
                    <a:ext cx="222" cy="51"/>
                  </a:xfrm>
                  <a:custGeom>
                    <a:avLst/>
                    <a:gdLst>
                      <a:gd name="T0" fmla="*/ 0 w 222"/>
                      <a:gd name="T1" fmla="*/ 0 h 51"/>
                      <a:gd name="T2" fmla="*/ 0 w 222"/>
                      <a:gd name="T3" fmla="*/ 51 h 51"/>
                      <a:gd name="T4" fmla="*/ 222 w 22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2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97" name="Freeform 3241"/>
                  <p:cNvSpPr>
                    <a:spLocks/>
                  </p:cNvSpPr>
                  <p:nvPr/>
                </p:nvSpPr>
                <p:spPr bwMode="auto">
                  <a:xfrm>
                    <a:off x="1791" y="34491"/>
                    <a:ext cx="215" cy="78"/>
                  </a:xfrm>
                  <a:custGeom>
                    <a:avLst/>
                    <a:gdLst>
                      <a:gd name="T0" fmla="*/ 0 w 215"/>
                      <a:gd name="T1" fmla="*/ 0 h 78"/>
                      <a:gd name="T2" fmla="*/ 0 w 215"/>
                      <a:gd name="T3" fmla="*/ 78 h 78"/>
                      <a:gd name="T4" fmla="*/ 215 w 215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5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15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98" name="Freeform 3242"/>
                  <p:cNvSpPr>
                    <a:spLocks/>
                  </p:cNvSpPr>
                  <p:nvPr/>
                </p:nvSpPr>
                <p:spPr bwMode="auto">
                  <a:xfrm>
                    <a:off x="1677" y="34369"/>
                    <a:ext cx="114" cy="119"/>
                  </a:xfrm>
                  <a:custGeom>
                    <a:avLst/>
                    <a:gdLst>
                      <a:gd name="T0" fmla="*/ 0 w 114"/>
                      <a:gd name="T1" fmla="*/ 0 h 119"/>
                      <a:gd name="T2" fmla="*/ 0 w 114"/>
                      <a:gd name="T3" fmla="*/ 119 h 119"/>
                      <a:gd name="T4" fmla="*/ 114 w 114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4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114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99" name="Freeform 3243"/>
                  <p:cNvSpPr>
                    <a:spLocks/>
                  </p:cNvSpPr>
                  <p:nvPr/>
                </p:nvSpPr>
                <p:spPr bwMode="auto">
                  <a:xfrm>
                    <a:off x="1593" y="33906"/>
                    <a:ext cx="84" cy="460"/>
                  </a:xfrm>
                  <a:custGeom>
                    <a:avLst/>
                    <a:gdLst>
                      <a:gd name="T0" fmla="*/ 0 w 84"/>
                      <a:gd name="T1" fmla="*/ 0 h 460"/>
                      <a:gd name="T2" fmla="*/ 0 w 84"/>
                      <a:gd name="T3" fmla="*/ 460 h 460"/>
                      <a:gd name="T4" fmla="*/ 84 w 84"/>
                      <a:gd name="T5" fmla="*/ 460 h 46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4" h="460">
                        <a:moveTo>
                          <a:pt x="0" y="0"/>
                        </a:moveTo>
                        <a:lnTo>
                          <a:pt x="0" y="460"/>
                        </a:lnTo>
                        <a:lnTo>
                          <a:pt x="84" y="46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00" name="Freeform 3244"/>
                  <p:cNvSpPr>
                    <a:spLocks/>
                  </p:cNvSpPr>
                  <p:nvPr/>
                </p:nvSpPr>
                <p:spPr bwMode="auto">
                  <a:xfrm>
                    <a:off x="1538" y="33903"/>
                    <a:ext cx="55" cy="498"/>
                  </a:xfrm>
                  <a:custGeom>
                    <a:avLst/>
                    <a:gdLst>
                      <a:gd name="T0" fmla="*/ 0 w 55"/>
                      <a:gd name="T1" fmla="*/ 498 h 498"/>
                      <a:gd name="T2" fmla="*/ 0 w 55"/>
                      <a:gd name="T3" fmla="*/ 0 h 498"/>
                      <a:gd name="T4" fmla="*/ 55 w 55"/>
                      <a:gd name="T5" fmla="*/ 0 h 4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5" h="498">
                        <a:moveTo>
                          <a:pt x="0" y="498"/>
                        </a:moveTo>
                        <a:lnTo>
                          <a:pt x="0" y="0"/>
                        </a:lnTo>
                        <a:lnTo>
                          <a:pt x="5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01" name="Rectangle 3245"/>
                  <p:cNvSpPr>
                    <a:spLocks noChangeArrowheads="1"/>
                  </p:cNvSpPr>
                  <p:nvPr/>
                </p:nvSpPr>
                <p:spPr bwMode="auto">
                  <a:xfrm>
                    <a:off x="2012" y="346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5069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02" name="Freeform 3246"/>
                  <p:cNvSpPr>
                    <a:spLocks/>
                  </p:cNvSpPr>
                  <p:nvPr/>
                </p:nvSpPr>
                <p:spPr bwMode="auto">
                  <a:xfrm>
                    <a:off x="1767" y="34731"/>
                    <a:ext cx="242" cy="51"/>
                  </a:xfrm>
                  <a:custGeom>
                    <a:avLst/>
                    <a:gdLst>
                      <a:gd name="T0" fmla="*/ 0 w 242"/>
                      <a:gd name="T1" fmla="*/ 51 h 51"/>
                      <a:gd name="T2" fmla="*/ 0 w 242"/>
                      <a:gd name="T3" fmla="*/ 0 h 51"/>
                      <a:gd name="T4" fmla="*/ 242 w 24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4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03" name="Rectangle 3247"/>
                  <p:cNvSpPr>
                    <a:spLocks noChangeArrowheads="1"/>
                  </p:cNvSpPr>
                  <p:nvPr/>
                </p:nvSpPr>
                <p:spPr bwMode="auto">
                  <a:xfrm>
                    <a:off x="2025" y="347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5358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04" name="Freeform 3248"/>
                  <p:cNvSpPr>
                    <a:spLocks/>
                  </p:cNvSpPr>
                  <p:nvPr/>
                </p:nvSpPr>
                <p:spPr bwMode="auto">
                  <a:xfrm>
                    <a:off x="1767" y="34788"/>
                    <a:ext cx="255" cy="51"/>
                  </a:xfrm>
                  <a:custGeom>
                    <a:avLst/>
                    <a:gdLst>
                      <a:gd name="T0" fmla="*/ 0 w 255"/>
                      <a:gd name="T1" fmla="*/ 0 h 51"/>
                      <a:gd name="T2" fmla="*/ 0 w 255"/>
                      <a:gd name="T3" fmla="*/ 51 h 51"/>
                      <a:gd name="T4" fmla="*/ 255 w 255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5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55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05" name="Freeform 3249"/>
                  <p:cNvSpPr>
                    <a:spLocks/>
                  </p:cNvSpPr>
                  <p:nvPr/>
                </p:nvSpPr>
                <p:spPr bwMode="auto">
                  <a:xfrm>
                    <a:off x="1661" y="34785"/>
                    <a:ext cx="106" cy="118"/>
                  </a:xfrm>
                  <a:custGeom>
                    <a:avLst/>
                    <a:gdLst>
                      <a:gd name="T0" fmla="*/ 0 w 106"/>
                      <a:gd name="T1" fmla="*/ 118 h 118"/>
                      <a:gd name="T2" fmla="*/ 0 w 106"/>
                      <a:gd name="T3" fmla="*/ 0 h 118"/>
                      <a:gd name="T4" fmla="*/ 106 w 106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6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10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06" name="Rectangle 3250"/>
                  <p:cNvSpPr>
                    <a:spLocks noChangeArrowheads="1"/>
                  </p:cNvSpPr>
                  <p:nvPr/>
                </p:nvSpPr>
                <p:spPr bwMode="auto">
                  <a:xfrm>
                    <a:off x="2043" y="348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5568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07" name="Freeform 3251"/>
                  <p:cNvSpPr>
                    <a:spLocks/>
                  </p:cNvSpPr>
                  <p:nvPr/>
                </p:nvSpPr>
                <p:spPr bwMode="auto">
                  <a:xfrm>
                    <a:off x="1734" y="34947"/>
                    <a:ext cx="306" cy="78"/>
                  </a:xfrm>
                  <a:custGeom>
                    <a:avLst/>
                    <a:gdLst>
                      <a:gd name="T0" fmla="*/ 0 w 306"/>
                      <a:gd name="T1" fmla="*/ 78 h 78"/>
                      <a:gd name="T2" fmla="*/ 0 w 306"/>
                      <a:gd name="T3" fmla="*/ 0 h 78"/>
                      <a:gd name="T4" fmla="*/ 306 w 306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6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30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08" name="Rectangle 3252"/>
                  <p:cNvSpPr>
                    <a:spLocks noChangeArrowheads="1"/>
                  </p:cNvSpPr>
                  <p:nvPr/>
                </p:nvSpPr>
                <p:spPr bwMode="auto">
                  <a:xfrm>
                    <a:off x="2061" y="350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2203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09" name="Freeform 3253"/>
                  <p:cNvSpPr>
                    <a:spLocks/>
                  </p:cNvSpPr>
                  <p:nvPr/>
                </p:nvSpPr>
                <p:spPr bwMode="auto">
                  <a:xfrm>
                    <a:off x="1806" y="35055"/>
                    <a:ext cx="252" cy="51"/>
                  </a:xfrm>
                  <a:custGeom>
                    <a:avLst/>
                    <a:gdLst>
                      <a:gd name="T0" fmla="*/ 0 w 252"/>
                      <a:gd name="T1" fmla="*/ 51 h 51"/>
                      <a:gd name="T2" fmla="*/ 0 w 252"/>
                      <a:gd name="T3" fmla="*/ 0 h 51"/>
                      <a:gd name="T4" fmla="*/ 252 w 25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5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10" name="Rectangle 3254"/>
                  <p:cNvSpPr>
                    <a:spLocks noChangeArrowheads="1"/>
                  </p:cNvSpPr>
                  <p:nvPr/>
                </p:nvSpPr>
                <p:spPr bwMode="auto">
                  <a:xfrm>
                    <a:off x="2183" y="351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6781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11" name="Freeform 3255"/>
                  <p:cNvSpPr>
                    <a:spLocks/>
                  </p:cNvSpPr>
                  <p:nvPr/>
                </p:nvSpPr>
                <p:spPr bwMode="auto">
                  <a:xfrm>
                    <a:off x="1806" y="35112"/>
                    <a:ext cx="374" cy="51"/>
                  </a:xfrm>
                  <a:custGeom>
                    <a:avLst/>
                    <a:gdLst>
                      <a:gd name="T0" fmla="*/ 0 w 374"/>
                      <a:gd name="T1" fmla="*/ 0 h 51"/>
                      <a:gd name="T2" fmla="*/ 0 w 374"/>
                      <a:gd name="T3" fmla="*/ 51 h 51"/>
                      <a:gd name="T4" fmla="*/ 374 w 37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7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37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12" name="Freeform 3256"/>
                  <p:cNvSpPr>
                    <a:spLocks/>
                  </p:cNvSpPr>
                  <p:nvPr/>
                </p:nvSpPr>
                <p:spPr bwMode="auto">
                  <a:xfrm>
                    <a:off x="1734" y="35031"/>
                    <a:ext cx="72" cy="78"/>
                  </a:xfrm>
                  <a:custGeom>
                    <a:avLst/>
                    <a:gdLst>
                      <a:gd name="T0" fmla="*/ 0 w 72"/>
                      <a:gd name="T1" fmla="*/ 0 h 78"/>
                      <a:gd name="T2" fmla="*/ 0 w 72"/>
                      <a:gd name="T3" fmla="*/ 78 h 78"/>
                      <a:gd name="T4" fmla="*/ 72 w 72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2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72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13" name="Freeform 3257"/>
                  <p:cNvSpPr>
                    <a:spLocks/>
                  </p:cNvSpPr>
                  <p:nvPr/>
                </p:nvSpPr>
                <p:spPr bwMode="auto">
                  <a:xfrm>
                    <a:off x="1661" y="34909"/>
                    <a:ext cx="73" cy="119"/>
                  </a:xfrm>
                  <a:custGeom>
                    <a:avLst/>
                    <a:gdLst>
                      <a:gd name="T0" fmla="*/ 0 w 73"/>
                      <a:gd name="T1" fmla="*/ 0 h 119"/>
                      <a:gd name="T2" fmla="*/ 0 w 73"/>
                      <a:gd name="T3" fmla="*/ 119 h 119"/>
                      <a:gd name="T4" fmla="*/ 73 w 73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3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73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14" name="Freeform 3258"/>
                  <p:cNvSpPr>
                    <a:spLocks/>
                  </p:cNvSpPr>
                  <p:nvPr/>
                </p:nvSpPr>
                <p:spPr bwMode="auto">
                  <a:xfrm>
                    <a:off x="1538" y="34407"/>
                    <a:ext cx="123" cy="499"/>
                  </a:xfrm>
                  <a:custGeom>
                    <a:avLst/>
                    <a:gdLst>
                      <a:gd name="T0" fmla="*/ 0 w 123"/>
                      <a:gd name="T1" fmla="*/ 0 h 499"/>
                      <a:gd name="T2" fmla="*/ 0 w 123"/>
                      <a:gd name="T3" fmla="*/ 499 h 499"/>
                      <a:gd name="T4" fmla="*/ 123 w 123"/>
                      <a:gd name="T5" fmla="*/ 499 h 4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3" h="499">
                        <a:moveTo>
                          <a:pt x="0" y="0"/>
                        </a:moveTo>
                        <a:lnTo>
                          <a:pt x="0" y="499"/>
                        </a:lnTo>
                        <a:lnTo>
                          <a:pt x="123" y="49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15" name="Freeform 3259"/>
                  <p:cNvSpPr>
                    <a:spLocks/>
                  </p:cNvSpPr>
                  <p:nvPr/>
                </p:nvSpPr>
                <p:spPr bwMode="auto">
                  <a:xfrm>
                    <a:off x="1502" y="34404"/>
                    <a:ext cx="36" cy="643"/>
                  </a:xfrm>
                  <a:custGeom>
                    <a:avLst/>
                    <a:gdLst>
                      <a:gd name="T0" fmla="*/ 0 w 36"/>
                      <a:gd name="T1" fmla="*/ 643 h 643"/>
                      <a:gd name="T2" fmla="*/ 0 w 36"/>
                      <a:gd name="T3" fmla="*/ 0 h 643"/>
                      <a:gd name="T4" fmla="*/ 36 w 36"/>
                      <a:gd name="T5" fmla="*/ 0 h 6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643">
                        <a:moveTo>
                          <a:pt x="0" y="643"/>
                        </a:moveTo>
                        <a:lnTo>
                          <a:pt x="0" y="0"/>
                        </a:lnTo>
                        <a:lnTo>
                          <a:pt x="3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16" name="Rectangle 3260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352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6960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17" name="Freeform 3261"/>
                  <p:cNvSpPr>
                    <a:spLocks/>
                  </p:cNvSpPr>
                  <p:nvPr/>
                </p:nvSpPr>
                <p:spPr bwMode="auto">
                  <a:xfrm>
                    <a:off x="1763" y="35271"/>
                    <a:ext cx="523" cy="51"/>
                  </a:xfrm>
                  <a:custGeom>
                    <a:avLst/>
                    <a:gdLst>
                      <a:gd name="T0" fmla="*/ 0 w 523"/>
                      <a:gd name="T1" fmla="*/ 51 h 51"/>
                      <a:gd name="T2" fmla="*/ 0 w 523"/>
                      <a:gd name="T3" fmla="*/ 0 h 51"/>
                      <a:gd name="T4" fmla="*/ 523 w 52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2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52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18" name="Rectangle 3262"/>
                  <p:cNvSpPr>
                    <a:spLocks noChangeArrowheads="1"/>
                  </p:cNvSpPr>
                  <p:nvPr/>
                </p:nvSpPr>
                <p:spPr bwMode="auto">
                  <a:xfrm>
                    <a:off x="1997" y="353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3957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19" name="Freeform 3263"/>
                  <p:cNvSpPr>
                    <a:spLocks/>
                  </p:cNvSpPr>
                  <p:nvPr/>
                </p:nvSpPr>
                <p:spPr bwMode="auto">
                  <a:xfrm>
                    <a:off x="1763" y="35328"/>
                    <a:ext cx="231" cy="51"/>
                  </a:xfrm>
                  <a:custGeom>
                    <a:avLst/>
                    <a:gdLst>
                      <a:gd name="T0" fmla="*/ 0 w 231"/>
                      <a:gd name="T1" fmla="*/ 0 h 51"/>
                      <a:gd name="T2" fmla="*/ 0 w 231"/>
                      <a:gd name="T3" fmla="*/ 51 h 51"/>
                      <a:gd name="T4" fmla="*/ 231 w 231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1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31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20" name="Freeform 3264"/>
                  <p:cNvSpPr>
                    <a:spLocks/>
                  </p:cNvSpPr>
                  <p:nvPr/>
                </p:nvSpPr>
                <p:spPr bwMode="auto">
                  <a:xfrm>
                    <a:off x="1583" y="35325"/>
                    <a:ext cx="180" cy="369"/>
                  </a:xfrm>
                  <a:custGeom>
                    <a:avLst/>
                    <a:gdLst>
                      <a:gd name="T0" fmla="*/ 0 w 180"/>
                      <a:gd name="T1" fmla="*/ 369 h 369"/>
                      <a:gd name="T2" fmla="*/ 0 w 180"/>
                      <a:gd name="T3" fmla="*/ 0 h 369"/>
                      <a:gd name="T4" fmla="*/ 180 w 180"/>
                      <a:gd name="T5" fmla="*/ 0 h 3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0" h="369">
                        <a:moveTo>
                          <a:pt x="0" y="369"/>
                        </a:moveTo>
                        <a:lnTo>
                          <a:pt x="0" y="0"/>
                        </a:lnTo>
                        <a:lnTo>
                          <a:pt x="18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21" name="Rectangle 3265"/>
                  <p:cNvSpPr>
                    <a:spLocks noChangeArrowheads="1"/>
                  </p:cNvSpPr>
                  <p:nvPr/>
                </p:nvSpPr>
                <p:spPr bwMode="auto">
                  <a:xfrm>
                    <a:off x="2318" y="35438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359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22" name="Freeform 3266"/>
                  <p:cNvSpPr>
                    <a:spLocks/>
                  </p:cNvSpPr>
                  <p:nvPr/>
                </p:nvSpPr>
                <p:spPr bwMode="auto">
                  <a:xfrm>
                    <a:off x="1644" y="35487"/>
                    <a:ext cx="671" cy="579"/>
                  </a:xfrm>
                  <a:custGeom>
                    <a:avLst/>
                    <a:gdLst>
                      <a:gd name="T0" fmla="*/ 0 w 671"/>
                      <a:gd name="T1" fmla="*/ 579 h 579"/>
                      <a:gd name="T2" fmla="*/ 0 w 671"/>
                      <a:gd name="T3" fmla="*/ 0 h 579"/>
                      <a:gd name="T4" fmla="*/ 671 w 671"/>
                      <a:gd name="T5" fmla="*/ 0 h 5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71" h="579">
                        <a:moveTo>
                          <a:pt x="0" y="579"/>
                        </a:moveTo>
                        <a:lnTo>
                          <a:pt x="0" y="0"/>
                        </a:lnTo>
                        <a:lnTo>
                          <a:pt x="67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23" name="Rectangle 3267"/>
                  <p:cNvSpPr>
                    <a:spLocks noChangeArrowheads="1"/>
                  </p:cNvSpPr>
                  <p:nvPr/>
                </p:nvSpPr>
                <p:spPr bwMode="auto">
                  <a:xfrm>
                    <a:off x="2268" y="35546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682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24" name="Freeform 3268"/>
                  <p:cNvSpPr>
                    <a:spLocks/>
                  </p:cNvSpPr>
                  <p:nvPr/>
                </p:nvSpPr>
                <p:spPr bwMode="auto">
                  <a:xfrm>
                    <a:off x="2265" y="35595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25" name="Rectangle 3269"/>
                  <p:cNvSpPr>
                    <a:spLocks noChangeArrowheads="1"/>
                  </p:cNvSpPr>
                  <p:nvPr/>
                </p:nvSpPr>
                <p:spPr bwMode="auto">
                  <a:xfrm>
                    <a:off x="2268" y="35654"/>
                    <a:ext cx="1233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X07475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Clostridium pasteurianum</a:t>
                    </a:r>
                    <a:endParaRPr kumimoji="0" lang="zh-CN" altLang="zh-CN" sz="18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26" name="Freeform 3270"/>
                  <p:cNvSpPr>
                    <a:spLocks/>
                  </p:cNvSpPr>
                  <p:nvPr/>
                </p:nvSpPr>
                <p:spPr bwMode="auto">
                  <a:xfrm>
                    <a:off x="2265" y="3565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27" name="Freeform 3271"/>
                  <p:cNvSpPr>
                    <a:spLocks/>
                  </p:cNvSpPr>
                  <p:nvPr/>
                </p:nvSpPr>
                <p:spPr bwMode="auto">
                  <a:xfrm>
                    <a:off x="2139" y="35649"/>
                    <a:ext cx="126" cy="78"/>
                  </a:xfrm>
                  <a:custGeom>
                    <a:avLst/>
                    <a:gdLst>
                      <a:gd name="T0" fmla="*/ 0 w 126"/>
                      <a:gd name="T1" fmla="*/ 78 h 78"/>
                      <a:gd name="T2" fmla="*/ 0 w 126"/>
                      <a:gd name="T3" fmla="*/ 0 h 78"/>
                      <a:gd name="T4" fmla="*/ 126 w 126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6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2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28" name="Rectangle 3272"/>
                  <p:cNvSpPr>
                    <a:spLocks noChangeArrowheads="1"/>
                  </p:cNvSpPr>
                  <p:nvPr/>
                </p:nvSpPr>
                <p:spPr bwMode="auto">
                  <a:xfrm>
                    <a:off x="2261" y="357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2327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29" name="Freeform 3273"/>
                  <p:cNvSpPr>
                    <a:spLocks/>
                  </p:cNvSpPr>
                  <p:nvPr/>
                </p:nvSpPr>
                <p:spPr bwMode="auto">
                  <a:xfrm>
                    <a:off x="2139" y="35733"/>
                    <a:ext cx="119" cy="78"/>
                  </a:xfrm>
                  <a:custGeom>
                    <a:avLst/>
                    <a:gdLst>
                      <a:gd name="T0" fmla="*/ 0 w 119"/>
                      <a:gd name="T1" fmla="*/ 0 h 78"/>
                      <a:gd name="T2" fmla="*/ 0 w 119"/>
                      <a:gd name="T3" fmla="*/ 78 h 78"/>
                      <a:gd name="T4" fmla="*/ 119 w 119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9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19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30" name="Freeform 3274"/>
                  <p:cNvSpPr>
                    <a:spLocks/>
                  </p:cNvSpPr>
                  <p:nvPr/>
                </p:nvSpPr>
                <p:spPr bwMode="auto">
                  <a:xfrm>
                    <a:off x="2051" y="35730"/>
                    <a:ext cx="88" cy="91"/>
                  </a:xfrm>
                  <a:custGeom>
                    <a:avLst/>
                    <a:gdLst>
                      <a:gd name="T0" fmla="*/ 0 w 88"/>
                      <a:gd name="T1" fmla="*/ 91 h 91"/>
                      <a:gd name="T2" fmla="*/ 0 w 88"/>
                      <a:gd name="T3" fmla="*/ 0 h 91"/>
                      <a:gd name="T4" fmla="*/ 88 w 88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8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31" name="Rectangle 3275"/>
                  <p:cNvSpPr>
                    <a:spLocks noChangeArrowheads="1"/>
                  </p:cNvSpPr>
                  <p:nvPr/>
                </p:nvSpPr>
                <p:spPr bwMode="auto">
                  <a:xfrm>
                    <a:off x="2276" y="358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5292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32" name="Freeform 3276"/>
                  <p:cNvSpPr>
                    <a:spLocks/>
                  </p:cNvSpPr>
                  <p:nvPr/>
                </p:nvSpPr>
                <p:spPr bwMode="auto">
                  <a:xfrm>
                    <a:off x="2051" y="35827"/>
                    <a:ext cx="222" cy="92"/>
                  </a:xfrm>
                  <a:custGeom>
                    <a:avLst/>
                    <a:gdLst>
                      <a:gd name="T0" fmla="*/ 0 w 222"/>
                      <a:gd name="T1" fmla="*/ 0 h 92"/>
                      <a:gd name="T2" fmla="*/ 0 w 222"/>
                      <a:gd name="T3" fmla="*/ 92 h 92"/>
                      <a:gd name="T4" fmla="*/ 222 w 222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2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222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33" name="Freeform 3277"/>
                  <p:cNvSpPr>
                    <a:spLocks/>
                  </p:cNvSpPr>
                  <p:nvPr/>
                </p:nvSpPr>
                <p:spPr bwMode="auto">
                  <a:xfrm>
                    <a:off x="1994" y="35824"/>
                    <a:ext cx="57" cy="138"/>
                  </a:xfrm>
                  <a:custGeom>
                    <a:avLst/>
                    <a:gdLst>
                      <a:gd name="T0" fmla="*/ 0 w 57"/>
                      <a:gd name="T1" fmla="*/ 138 h 138"/>
                      <a:gd name="T2" fmla="*/ 0 w 57"/>
                      <a:gd name="T3" fmla="*/ 0 h 138"/>
                      <a:gd name="T4" fmla="*/ 57 w 57"/>
                      <a:gd name="T5" fmla="*/ 0 h 1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138">
                        <a:moveTo>
                          <a:pt x="0" y="138"/>
                        </a:moveTo>
                        <a:lnTo>
                          <a:pt x="0" y="0"/>
                        </a:lnTo>
                        <a:lnTo>
                          <a:pt x="5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34" name="Rectangle 3278"/>
                  <p:cNvSpPr>
                    <a:spLocks noChangeArrowheads="1"/>
                  </p:cNvSpPr>
                  <p:nvPr/>
                </p:nvSpPr>
                <p:spPr bwMode="auto">
                  <a:xfrm>
                    <a:off x="2586" y="359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5076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35" name="Freeform 3279"/>
                  <p:cNvSpPr>
                    <a:spLocks/>
                  </p:cNvSpPr>
                  <p:nvPr/>
                </p:nvSpPr>
                <p:spPr bwMode="auto">
                  <a:xfrm>
                    <a:off x="2082" y="36027"/>
                    <a:ext cx="501" cy="78"/>
                  </a:xfrm>
                  <a:custGeom>
                    <a:avLst/>
                    <a:gdLst>
                      <a:gd name="T0" fmla="*/ 0 w 501"/>
                      <a:gd name="T1" fmla="*/ 78 h 78"/>
                      <a:gd name="T2" fmla="*/ 0 w 501"/>
                      <a:gd name="T3" fmla="*/ 0 h 78"/>
                      <a:gd name="T4" fmla="*/ 501 w 501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01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50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36" name="Rectangle 3280"/>
                  <p:cNvSpPr>
                    <a:spLocks noChangeArrowheads="1"/>
                  </p:cNvSpPr>
                  <p:nvPr/>
                </p:nvSpPr>
                <p:spPr bwMode="auto">
                  <a:xfrm>
                    <a:off x="2210" y="36086"/>
                    <a:ext cx="1233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X07472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Clostridium pasteurianum</a:t>
                    </a:r>
                    <a:endParaRPr kumimoji="0" lang="zh-CN" altLang="zh-CN" sz="18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37" name="Freeform 3281"/>
                  <p:cNvSpPr>
                    <a:spLocks/>
                  </p:cNvSpPr>
                  <p:nvPr/>
                </p:nvSpPr>
                <p:spPr bwMode="auto">
                  <a:xfrm>
                    <a:off x="2207" y="36135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38" name="Rectangle 3282"/>
                  <p:cNvSpPr>
                    <a:spLocks noChangeArrowheads="1"/>
                  </p:cNvSpPr>
                  <p:nvPr/>
                </p:nvSpPr>
                <p:spPr bwMode="auto">
                  <a:xfrm>
                    <a:off x="2210" y="36194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652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39" name="Freeform 3283"/>
                  <p:cNvSpPr>
                    <a:spLocks/>
                  </p:cNvSpPr>
                  <p:nvPr/>
                </p:nvSpPr>
                <p:spPr bwMode="auto">
                  <a:xfrm>
                    <a:off x="2207" y="3619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40" name="Freeform 3284"/>
                  <p:cNvSpPr>
                    <a:spLocks/>
                  </p:cNvSpPr>
                  <p:nvPr/>
                </p:nvSpPr>
                <p:spPr bwMode="auto">
                  <a:xfrm>
                    <a:off x="2082" y="36111"/>
                    <a:ext cx="125" cy="78"/>
                  </a:xfrm>
                  <a:custGeom>
                    <a:avLst/>
                    <a:gdLst>
                      <a:gd name="T0" fmla="*/ 0 w 125"/>
                      <a:gd name="T1" fmla="*/ 0 h 78"/>
                      <a:gd name="T2" fmla="*/ 0 w 125"/>
                      <a:gd name="T3" fmla="*/ 78 h 78"/>
                      <a:gd name="T4" fmla="*/ 125 w 125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5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25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41" name="Freeform 3285"/>
                  <p:cNvSpPr>
                    <a:spLocks/>
                  </p:cNvSpPr>
                  <p:nvPr/>
                </p:nvSpPr>
                <p:spPr bwMode="auto">
                  <a:xfrm>
                    <a:off x="1994" y="35968"/>
                    <a:ext cx="88" cy="140"/>
                  </a:xfrm>
                  <a:custGeom>
                    <a:avLst/>
                    <a:gdLst>
                      <a:gd name="T0" fmla="*/ 0 w 88"/>
                      <a:gd name="T1" fmla="*/ 0 h 140"/>
                      <a:gd name="T2" fmla="*/ 0 w 88"/>
                      <a:gd name="T3" fmla="*/ 140 h 140"/>
                      <a:gd name="T4" fmla="*/ 88 w 88"/>
                      <a:gd name="T5" fmla="*/ 140 h 1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140">
                        <a:moveTo>
                          <a:pt x="0" y="0"/>
                        </a:moveTo>
                        <a:lnTo>
                          <a:pt x="0" y="140"/>
                        </a:lnTo>
                        <a:lnTo>
                          <a:pt x="88" y="14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42" name="Freeform 3286"/>
                  <p:cNvSpPr>
                    <a:spLocks/>
                  </p:cNvSpPr>
                  <p:nvPr/>
                </p:nvSpPr>
                <p:spPr bwMode="auto">
                  <a:xfrm>
                    <a:off x="1893" y="35965"/>
                    <a:ext cx="101" cy="189"/>
                  </a:xfrm>
                  <a:custGeom>
                    <a:avLst/>
                    <a:gdLst>
                      <a:gd name="T0" fmla="*/ 0 w 101"/>
                      <a:gd name="T1" fmla="*/ 189 h 189"/>
                      <a:gd name="T2" fmla="*/ 0 w 101"/>
                      <a:gd name="T3" fmla="*/ 0 h 189"/>
                      <a:gd name="T4" fmla="*/ 101 w 101"/>
                      <a:gd name="T5" fmla="*/ 0 h 1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1" h="189">
                        <a:moveTo>
                          <a:pt x="0" y="189"/>
                        </a:moveTo>
                        <a:lnTo>
                          <a:pt x="0" y="0"/>
                        </a:lnTo>
                        <a:lnTo>
                          <a:pt x="10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43" name="Rectangle 3287"/>
                  <p:cNvSpPr>
                    <a:spLocks noChangeArrowheads="1"/>
                  </p:cNvSpPr>
                  <p:nvPr/>
                </p:nvSpPr>
                <p:spPr bwMode="auto">
                  <a:xfrm>
                    <a:off x="2349" y="363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1430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44" name="Freeform 3288"/>
                  <p:cNvSpPr>
                    <a:spLocks/>
                  </p:cNvSpPr>
                  <p:nvPr/>
                </p:nvSpPr>
                <p:spPr bwMode="auto">
                  <a:xfrm>
                    <a:off x="1893" y="36160"/>
                    <a:ext cx="453" cy="191"/>
                  </a:xfrm>
                  <a:custGeom>
                    <a:avLst/>
                    <a:gdLst>
                      <a:gd name="T0" fmla="*/ 0 w 453"/>
                      <a:gd name="T1" fmla="*/ 0 h 191"/>
                      <a:gd name="T2" fmla="*/ 0 w 453"/>
                      <a:gd name="T3" fmla="*/ 191 h 191"/>
                      <a:gd name="T4" fmla="*/ 453 w 453"/>
                      <a:gd name="T5" fmla="*/ 191 h 1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53" h="191">
                        <a:moveTo>
                          <a:pt x="0" y="0"/>
                        </a:moveTo>
                        <a:lnTo>
                          <a:pt x="0" y="191"/>
                        </a:lnTo>
                        <a:lnTo>
                          <a:pt x="453" y="19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45" name="Freeform 3289"/>
                  <p:cNvSpPr>
                    <a:spLocks/>
                  </p:cNvSpPr>
                  <p:nvPr/>
                </p:nvSpPr>
                <p:spPr bwMode="auto">
                  <a:xfrm>
                    <a:off x="1856" y="36157"/>
                    <a:ext cx="37" cy="492"/>
                  </a:xfrm>
                  <a:custGeom>
                    <a:avLst/>
                    <a:gdLst>
                      <a:gd name="T0" fmla="*/ 0 w 37"/>
                      <a:gd name="T1" fmla="*/ 492 h 492"/>
                      <a:gd name="T2" fmla="*/ 0 w 37"/>
                      <a:gd name="T3" fmla="*/ 0 h 492"/>
                      <a:gd name="T4" fmla="*/ 37 w 37"/>
                      <a:gd name="T5" fmla="*/ 0 h 4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7" h="492">
                        <a:moveTo>
                          <a:pt x="0" y="492"/>
                        </a:moveTo>
                        <a:lnTo>
                          <a:pt x="0" y="0"/>
                        </a:lnTo>
                        <a:lnTo>
                          <a:pt x="3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46" name="Rectangle 3290"/>
                  <p:cNvSpPr>
                    <a:spLocks noChangeArrowheads="1"/>
                  </p:cNvSpPr>
                  <p:nvPr/>
                </p:nvSpPr>
                <p:spPr bwMode="auto">
                  <a:xfrm>
                    <a:off x="2682" y="36410"/>
                    <a:ext cx="1642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CP001338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Methanosphaerula palustris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E1-9c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47" name="Freeform 3291"/>
                  <p:cNvSpPr>
                    <a:spLocks/>
                  </p:cNvSpPr>
                  <p:nvPr/>
                </p:nvSpPr>
                <p:spPr bwMode="auto">
                  <a:xfrm>
                    <a:off x="2679" y="3645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48" name="Rectangle 3292"/>
                  <p:cNvSpPr>
                    <a:spLocks noChangeArrowheads="1"/>
                  </p:cNvSpPr>
                  <p:nvPr/>
                </p:nvSpPr>
                <p:spPr bwMode="auto">
                  <a:xfrm>
                    <a:off x="2682" y="365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2765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49" name="Freeform 3293"/>
                  <p:cNvSpPr>
                    <a:spLocks/>
                  </p:cNvSpPr>
                  <p:nvPr/>
                </p:nvSpPr>
                <p:spPr bwMode="auto">
                  <a:xfrm>
                    <a:off x="2679" y="3651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50" name="Freeform 3294"/>
                  <p:cNvSpPr>
                    <a:spLocks/>
                  </p:cNvSpPr>
                  <p:nvPr/>
                </p:nvSpPr>
                <p:spPr bwMode="auto">
                  <a:xfrm>
                    <a:off x="2213" y="36513"/>
                    <a:ext cx="466" cy="78"/>
                  </a:xfrm>
                  <a:custGeom>
                    <a:avLst/>
                    <a:gdLst>
                      <a:gd name="T0" fmla="*/ 0 w 466"/>
                      <a:gd name="T1" fmla="*/ 78 h 78"/>
                      <a:gd name="T2" fmla="*/ 0 w 466"/>
                      <a:gd name="T3" fmla="*/ 0 h 78"/>
                      <a:gd name="T4" fmla="*/ 466 w 466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66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46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51" name="Rectangle 3295"/>
                  <p:cNvSpPr>
                    <a:spLocks noChangeArrowheads="1"/>
                  </p:cNvSpPr>
                  <p:nvPr/>
                </p:nvSpPr>
                <p:spPr bwMode="auto">
                  <a:xfrm>
                    <a:off x="2638" y="366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5733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52" name="Freeform 3296"/>
                  <p:cNvSpPr>
                    <a:spLocks/>
                  </p:cNvSpPr>
                  <p:nvPr/>
                </p:nvSpPr>
                <p:spPr bwMode="auto">
                  <a:xfrm>
                    <a:off x="2213" y="36597"/>
                    <a:ext cx="422" cy="78"/>
                  </a:xfrm>
                  <a:custGeom>
                    <a:avLst/>
                    <a:gdLst>
                      <a:gd name="T0" fmla="*/ 0 w 422"/>
                      <a:gd name="T1" fmla="*/ 0 h 78"/>
                      <a:gd name="T2" fmla="*/ 0 w 422"/>
                      <a:gd name="T3" fmla="*/ 78 h 78"/>
                      <a:gd name="T4" fmla="*/ 422 w 422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2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422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53" name="Freeform 3297"/>
                  <p:cNvSpPr>
                    <a:spLocks/>
                  </p:cNvSpPr>
                  <p:nvPr/>
                </p:nvSpPr>
                <p:spPr bwMode="auto">
                  <a:xfrm>
                    <a:off x="2172" y="36594"/>
                    <a:ext cx="41" cy="118"/>
                  </a:xfrm>
                  <a:custGeom>
                    <a:avLst/>
                    <a:gdLst>
                      <a:gd name="T0" fmla="*/ 0 w 41"/>
                      <a:gd name="T1" fmla="*/ 118 h 118"/>
                      <a:gd name="T2" fmla="*/ 0 w 41"/>
                      <a:gd name="T3" fmla="*/ 0 h 118"/>
                      <a:gd name="T4" fmla="*/ 41 w 41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4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54" name="Rectangle 3298"/>
                  <p:cNvSpPr>
                    <a:spLocks noChangeArrowheads="1"/>
                  </p:cNvSpPr>
                  <p:nvPr/>
                </p:nvSpPr>
                <p:spPr bwMode="auto">
                  <a:xfrm>
                    <a:off x="2647" y="367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6441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55" name="Freeform 3299"/>
                  <p:cNvSpPr>
                    <a:spLocks/>
                  </p:cNvSpPr>
                  <p:nvPr/>
                </p:nvSpPr>
                <p:spPr bwMode="auto">
                  <a:xfrm>
                    <a:off x="2644" y="3678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56" name="Rectangle 3300"/>
                  <p:cNvSpPr>
                    <a:spLocks noChangeArrowheads="1"/>
                  </p:cNvSpPr>
                  <p:nvPr/>
                </p:nvSpPr>
                <p:spPr bwMode="auto">
                  <a:xfrm>
                    <a:off x="2647" y="36842"/>
                    <a:ext cx="1729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ACPD01000046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Clostridium cellulovorans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743B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57" name="Freeform 3301"/>
                  <p:cNvSpPr>
                    <a:spLocks/>
                  </p:cNvSpPr>
                  <p:nvPr/>
                </p:nvSpPr>
                <p:spPr bwMode="auto">
                  <a:xfrm>
                    <a:off x="2644" y="3684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58" name="Freeform 3302"/>
                  <p:cNvSpPr>
                    <a:spLocks/>
                  </p:cNvSpPr>
                  <p:nvPr/>
                </p:nvSpPr>
                <p:spPr bwMode="auto">
                  <a:xfrm>
                    <a:off x="2172" y="36718"/>
                    <a:ext cx="472" cy="119"/>
                  </a:xfrm>
                  <a:custGeom>
                    <a:avLst/>
                    <a:gdLst>
                      <a:gd name="T0" fmla="*/ 0 w 472"/>
                      <a:gd name="T1" fmla="*/ 0 h 119"/>
                      <a:gd name="T2" fmla="*/ 0 w 472"/>
                      <a:gd name="T3" fmla="*/ 119 h 119"/>
                      <a:gd name="T4" fmla="*/ 472 w 472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2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472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59" name="Freeform 3303"/>
                  <p:cNvSpPr>
                    <a:spLocks/>
                  </p:cNvSpPr>
                  <p:nvPr/>
                </p:nvSpPr>
                <p:spPr bwMode="auto">
                  <a:xfrm>
                    <a:off x="1944" y="36715"/>
                    <a:ext cx="228" cy="429"/>
                  </a:xfrm>
                  <a:custGeom>
                    <a:avLst/>
                    <a:gdLst>
                      <a:gd name="T0" fmla="*/ 0 w 228"/>
                      <a:gd name="T1" fmla="*/ 429 h 429"/>
                      <a:gd name="T2" fmla="*/ 0 w 228"/>
                      <a:gd name="T3" fmla="*/ 0 h 429"/>
                      <a:gd name="T4" fmla="*/ 228 w 228"/>
                      <a:gd name="T5" fmla="*/ 0 h 4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8" h="429">
                        <a:moveTo>
                          <a:pt x="0" y="429"/>
                        </a:moveTo>
                        <a:lnTo>
                          <a:pt x="0" y="0"/>
                        </a:lnTo>
                        <a:lnTo>
                          <a:pt x="22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0" name="Rectangle 3304"/>
                  <p:cNvSpPr>
                    <a:spLocks noChangeArrowheads="1"/>
                  </p:cNvSpPr>
                  <p:nvPr/>
                </p:nvSpPr>
                <p:spPr bwMode="auto">
                  <a:xfrm>
                    <a:off x="2420" y="36950"/>
                    <a:ext cx="1850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ADVF01000044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Clostridium lentocellum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5427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61" name="Freeform 3305"/>
                  <p:cNvSpPr>
                    <a:spLocks/>
                  </p:cNvSpPr>
                  <p:nvPr/>
                </p:nvSpPr>
                <p:spPr bwMode="auto">
                  <a:xfrm>
                    <a:off x="2417" y="3699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2" name="Rectangle 3306"/>
                  <p:cNvSpPr>
                    <a:spLocks noChangeArrowheads="1"/>
                  </p:cNvSpPr>
                  <p:nvPr/>
                </p:nvSpPr>
                <p:spPr bwMode="auto">
                  <a:xfrm>
                    <a:off x="2420" y="370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2943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63" name="Freeform 3307"/>
                  <p:cNvSpPr>
                    <a:spLocks/>
                  </p:cNvSpPr>
                  <p:nvPr/>
                </p:nvSpPr>
                <p:spPr bwMode="auto">
                  <a:xfrm>
                    <a:off x="2417" y="3705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4" name="Freeform 3308"/>
                  <p:cNvSpPr>
                    <a:spLocks/>
                  </p:cNvSpPr>
                  <p:nvPr/>
                </p:nvSpPr>
                <p:spPr bwMode="auto">
                  <a:xfrm>
                    <a:off x="2328" y="37053"/>
                    <a:ext cx="89" cy="78"/>
                  </a:xfrm>
                  <a:custGeom>
                    <a:avLst/>
                    <a:gdLst>
                      <a:gd name="T0" fmla="*/ 0 w 89"/>
                      <a:gd name="T1" fmla="*/ 78 h 78"/>
                      <a:gd name="T2" fmla="*/ 0 w 89"/>
                      <a:gd name="T3" fmla="*/ 0 h 78"/>
                      <a:gd name="T4" fmla="*/ 89 w 89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9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8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5" name="Rectangle 3309"/>
                  <p:cNvSpPr>
                    <a:spLocks noChangeArrowheads="1"/>
                  </p:cNvSpPr>
                  <p:nvPr/>
                </p:nvSpPr>
                <p:spPr bwMode="auto">
                  <a:xfrm>
                    <a:off x="2611" y="371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5731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66" name="Freeform 3310"/>
                  <p:cNvSpPr>
                    <a:spLocks/>
                  </p:cNvSpPr>
                  <p:nvPr/>
                </p:nvSpPr>
                <p:spPr bwMode="auto">
                  <a:xfrm>
                    <a:off x="2328" y="37137"/>
                    <a:ext cx="280" cy="78"/>
                  </a:xfrm>
                  <a:custGeom>
                    <a:avLst/>
                    <a:gdLst>
                      <a:gd name="T0" fmla="*/ 0 w 280"/>
                      <a:gd name="T1" fmla="*/ 0 h 78"/>
                      <a:gd name="T2" fmla="*/ 0 w 280"/>
                      <a:gd name="T3" fmla="*/ 78 h 78"/>
                      <a:gd name="T4" fmla="*/ 280 w 280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80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80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7" name="Freeform 3311"/>
                  <p:cNvSpPr>
                    <a:spLocks/>
                  </p:cNvSpPr>
                  <p:nvPr/>
                </p:nvSpPr>
                <p:spPr bwMode="auto">
                  <a:xfrm>
                    <a:off x="2153" y="37134"/>
                    <a:ext cx="175" cy="118"/>
                  </a:xfrm>
                  <a:custGeom>
                    <a:avLst/>
                    <a:gdLst>
                      <a:gd name="T0" fmla="*/ 0 w 175"/>
                      <a:gd name="T1" fmla="*/ 118 h 118"/>
                      <a:gd name="T2" fmla="*/ 0 w 175"/>
                      <a:gd name="T3" fmla="*/ 0 h 118"/>
                      <a:gd name="T4" fmla="*/ 175 w 175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5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17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8" name="Rectangle 3312"/>
                  <p:cNvSpPr>
                    <a:spLocks noChangeArrowheads="1"/>
                  </p:cNvSpPr>
                  <p:nvPr/>
                </p:nvSpPr>
                <p:spPr bwMode="auto">
                  <a:xfrm>
                    <a:off x="2622" y="372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6677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69" name="Freeform 3313"/>
                  <p:cNvSpPr>
                    <a:spLocks/>
                  </p:cNvSpPr>
                  <p:nvPr/>
                </p:nvSpPr>
                <p:spPr bwMode="auto">
                  <a:xfrm>
                    <a:off x="2270" y="37323"/>
                    <a:ext cx="349" cy="51"/>
                  </a:xfrm>
                  <a:custGeom>
                    <a:avLst/>
                    <a:gdLst>
                      <a:gd name="T0" fmla="*/ 0 w 349"/>
                      <a:gd name="T1" fmla="*/ 51 h 51"/>
                      <a:gd name="T2" fmla="*/ 0 w 349"/>
                      <a:gd name="T3" fmla="*/ 0 h 51"/>
                      <a:gd name="T4" fmla="*/ 349 w 34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34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70" name="Rectangle 3314"/>
                  <p:cNvSpPr>
                    <a:spLocks noChangeArrowheads="1"/>
                  </p:cNvSpPr>
                  <p:nvPr/>
                </p:nvSpPr>
                <p:spPr bwMode="auto">
                  <a:xfrm>
                    <a:off x="2547" y="373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2219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71" name="Freeform 3315"/>
                  <p:cNvSpPr>
                    <a:spLocks/>
                  </p:cNvSpPr>
                  <p:nvPr/>
                </p:nvSpPr>
                <p:spPr bwMode="auto">
                  <a:xfrm>
                    <a:off x="2270" y="37380"/>
                    <a:ext cx="274" cy="51"/>
                  </a:xfrm>
                  <a:custGeom>
                    <a:avLst/>
                    <a:gdLst>
                      <a:gd name="T0" fmla="*/ 0 w 274"/>
                      <a:gd name="T1" fmla="*/ 0 h 51"/>
                      <a:gd name="T2" fmla="*/ 0 w 274"/>
                      <a:gd name="T3" fmla="*/ 51 h 51"/>
                      <a:gd name="T4" fmla="*/ 274 w 27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7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72" name="Freeform 3316"/>
                  <p:cNvSpPr>
                    <a:spLocks/>
                  </p:cNvSpPr>
                  <p:nvPr/>
                </p:nvSpPr>
                <p:spPr bwMode="auto">
                  <a:xfrm>
                    <a:off x="2153" y="37258"/>
                    <a:ext cx="117" cy="119"/>
                  </a:xfrm>
                  <a:custGeom>
                    <a:avLst/>
                    <a:gdLst>
                      <a:gd name="T0" fmla="*/ 0 w 117"/>
                      <a:gd name="T1" fmla="*/ 0 h 119"/>
                      <a:gd name="T2" fmla="*/ 0 w 117"/>
                      <a:gd name="T3" fmla="*/ 119 h 119"/>
                      <a:gd name="T4" fmla="*/ 117 w 117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7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117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73" name="Freeform 3317"/>
                  <p:cNvSpPr>
                    <a:spLocks/>
                  </p:cNvSpPr>
                  <p:nvPr/>
                </p:nvSpPr>
                <p:spPr bwMode="auto">
                  <a:xfrm>
                    <a:off x="1976" y="37255"/>
                    <a:ext cx="177" cy="321"/>
                  </a:xfrm>
                  <a:custGeom>
                    <a:avLst/>
                    <a:gdLst>
                      <a:gd name="T0" fmla="*/ 0 w 177"/>
                      <a:gd name="T1" fmla="*/ 321 h 321"/>
                      <a:gd name="T2" fmla="*/ 0 w 177"/>
                      <a:gd name="T3" fmla="*/ 0 h 321"/>
                      <a:gd name="T4" fmla="*/ 177 w 177"/>
                      <a:gd name="T5" fmla="*/ 0 h 3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7" h="321">
                        <a:moveTo>
                          <a:pt x="0" y="321"/>
                        </a:moveTo>
                        <a:lnTo>
                          <a:pt x="0" y="0"/>
                        </a:lnTo>
                        <a:lnTo>
                          <a:pt x="17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74" name="Rectangle 3318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37490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737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75" name="Freeform 3319"/>
                  <p:cNvSpPr>
                    <a:spLocks/>
                  </p:cNvSpPr>
                  <p:nvPr/>
                </p:nvSpPr>
                <p:spPr bwMode="auto">
                  <a:xfrm>
                    <a:off x="2497" y="3753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76" name="Rectangle 3320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37598"/>
                    <a:ext cx="1645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CP000724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Alkaliphilus metalliredigens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QYMF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77" name="Freeform 3321"/>
                  <p:cNvSpPr>
                    <a:spLocks/>
                  </p:cNvSpPr>
                  <p:nvPr/>
                </p:nvSpPr>
                <p:spPr bwMode="auto">
                  <a:xfrm>
                    <a:off x="2497" y="3759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78" name="Freeform 3322"/>
                  <p:cNvSpPr>
                    <a:spLocks/>
                  </p:cNvSpPr>
                  <p:nvPr/>
                </p:nvSpPr>
                <p:spPr bwMode="auto">
                  <a:xfrm>
                    <a:off x="2319" y="37593"/>
                    <a:ext cx="178" cy="105"/>
                  </a:xfrm>
                  <a:custGeom>
                    <a:avLst/>
                    <a:gdLst>
                      <a:gd name="T0" fmla="*/ 0 w 178"/>
                      <a:gd name="T1" fmla="*/ 105 h 105"/>
                      <a:gd name="T2" fmla="*/ 0 w 178"/>
                      <a:gd name="T3" fmla="*/ 0 h 105"/>
                      <a:gd name="T4" fmla="*/ 178 w 178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8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17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79" name="Rectangle 3323"/>
                  <p:cNvSpPr>
                    <a:spLocks noChangeArrowheads="1"/>
                  </p:cNvSpPr>
                  <p:nvPr/>
                </p:nvSpPr>
                <p:spPr bwMode="auto">
                  <a:xfrm>
                    <a:off x="2511" y="37706"/>
                    <a:ext cx="1965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ACXX01000015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Clostridium papyrosolvens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2782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80" name="Freeform 3324"/>
                  <p:cNvSpPr>
                    <a:spLocks/>
                  </p:cNvSpPr>
                  <p:nvPr/>
                </p:nvSpPr>
                <p:spPr bwMode="auto">
                  <a:xfrm>
                    <a:off x="2508" y="37755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81" name="Rectangle 3325"/>
                  <p:cNvSpPr>
                    <a:spLocks noChangeArrowheads="1"/>
                  </p:cNvSpPr>
                  <p:nvPr/>
                </p:nvSpPr>
                <p:spPr bwMode="auto">
                  <a:xfrm>
                    <a:off x="2511" y="378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2616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82" name="Freeform 3326"/>
                  <p:cNvSpPr>
                    <a:spLocks/>
                  </p:cNvSpPr>
                  <p:nvPr/>
                </p:nvSpPr>
                <p:spPr bwMode="auto">
                  <a:xfrm>
                    <a:off x="2508" y="3781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83" name="Freeform 3327"/>
                  <p:cNvSpPr>
                    <a:spLocks/>
                  </p:cNvSpPr>
                  <p:nvPr/>
                </p:nvSpPr>
                <p:spPr bwMode="auto">
                  <a:xfrm>
                    <a:off x="2319" y="37704"/>
                    <a:ext cx="189" cy="105"/>
                  </a:xfrm>
                  <a:custGeom>
                    <a:avLst/>
                    <a:gdLst>
                      <a:gd name="T0" fmla="*/ 0 w 189"/>
                      <a:gd name="T1" fmla="*/ 0 h 105"/>
                      <a:gd name="T2" fmla="*/ 0 w 189"/>
                      <a:gd name="T3" fmla="*/ 105 h 105"/>
                      <a:gd name="T4" fmla="*/ 189 w 189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9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189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84" name="Freeform 3328"/>
                  <p:cNvSpPr>
                    <a:spLocks/>
                  </p:cNvSpPr>
                  <p:nvPr/>
                </p:nvSpPr>
                <p:spPr bwMode="auto">
                  <a:xfrm>
                    <a:off x="2147" y="37701"/>
                    <a:ext cx="172" cy="199"/>
                  </a:xfrm>
                  <a:custGeom>
                    <a:avLst/>
                    <a:gdLst>
                      <a:gd name="T0" fmla="*/ 0 w 172"/>
                      <a:gd name="T1" fmla="*/ 199 h 199"/>
                      <a:gd name="T2" fmla="*/ 0 w 172"/>
                      <a:gd name="T3" fmla="*/ 0 h 199"/>
                      <a:gd name="T4" fmla="*/ 172 w 172"/>
                      <a:gd name="T5" fmla="*/ 0 h 1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2" h="199">
                        <a:moveTo>
                          <a:pt x="0" y="199"/>
                        </a:moveTo>
                        <a:lnTo>
                          <a:pt x="0" y="0"/>
                        </a:lnTo>
                        <a:lnTo>
                          <a:pt x="17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85" name="Rectangle 3329"/>
                  <p:cNvSpPr>
                    <a:spLocks noChangeArrowheads="1"/>
                  </p:cNvSpPr>
                  <p:nvPr/>
                </p:nvSpPr>
                <p:spPr bwMode="auto">
                  <a:xfrm>
                    <a:off x="2277" y="379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4042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86" name="Freeform 3330"/>
                  <p:cNvSpPr>
                    <a:spLocks/>
                  </p:cNvSpPr>
                  <p:nvPr/>
                </p:nvSpPr>
                <p:spPr bwMode="auto">
                  <a:xfrm>
                    <a:off x="2217" y="37971"/>
                    <a:ext cx="57" cy="132"/>
                  </a:xfrm>
                  <a:custGeom>
                    <a:avLst/>
                    <a:gdLst>
                      <a:gd name="T0" fmla="*/ 0 w 57"/>
                      <a:gd name="T1" fmla="*/ 132 h 132"/>
                      <a:gd name="T2" fmla="*/ 0 w 57"/>
                      <a:gd name="T3" fmla="*/ 0 h 132"/>
                      <a:gd name="T4" fmla="*/ 57 w 57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5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87" name="Rectangle 3331"/>
                  <p:cNvSpPr>
                    <a:spLocks noChangeArrowheads="1"/>
                  </p:cNvSpPr>
                  <p:nvPr/>
                </p:nvSpPr>
                <p:spPr bwMode="auto">
                  <a:xfrm>
                    <a:off x="2524" y="380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1700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88" name="Freeform 3332"/>
                  <p:cNvSpPr>
                    <a:spLocks/>
                  </p:cNvSpPr>
                  <p:nvPr/>
                </p:nvSpPr>
                <p:spPr bwMode="auto">
                  <a:xfrm>
                    <a:off x="2468" y="38079"/>
                    <a:ext cx="53" cy="51"/>
                  </a:xfrm>
                  <a:custGeom>
                    <a:avLst/>
                    <a:gdLst>
                      <a:gd name="T0" fmla="*/ 0 w 53"/>
                      <a:gd name="T1" fmla="*/ 51 h 51"/>
                      <a:gd name="T2" fmla="*/ 0 w 53"/>
                      <a:gd name="T3" fmla="*/ 0 h 51"/>
                      <a:gd name="T4" fmla="*/ 53 w 5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5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89" name="Rectangle 3333"/>
                  <p:cNvSpPr>
                    <a:spLocks noChangeArrowheads="1"/>
                  </p:cNvSpPr>
                  <p:nvPr/>
                </p:nvSpPr>
                <p:spPr bwMode="auto">
                  <a:xfrm>
                    <a:off x="2661" y="381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3890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90" name="Freeform 3334"/>
                  <p:cNvSpPr>
                    <a:spLocks/>
                  </p:cNvSpPr>
                  <p:nvPr/>
                </p:nvSpPr>
                <p:spPr bwMode="auto">
                  <a:xfrm>
                    <a:off x="2468" y="38136"/>
                    <a:ext cx="190" cy="51"/>
                  </a:xfrm>
                  <a:custGeom>
                    <a:avLst/>
                    <a:gdLst>
                      <a:gd name="T0" fmla="*/ 0 w 190"/>
                      <a:gd name="T1" fmla="*/ 0 h 51"/>
                      <a:gd name="T2" fmla="*/ 0 w 190"/>
                      <a:gd name="T3" fmla="*/ 51 h 51"/>
                      <a:gd name="T4" fmla="*/ 190 w 19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9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91" name="Freeform 3335"/>
                  <p:cNvSpPr>
                    <a:spLocks/>
                  </p:cNvSpPr>
                  <p:nvPr/>
                </p:nvSpPr>
                <p:spPr bwMode="auto">
                  <a:xfrm>
                    <a:off x="2345" y="38133"/>
                    <a:ext cx="123" cy="105"/>
                  </a:xfrm>
                  <a:custGeom>
                    <a:avLst/>
                    <a:gdLst>
                      <a:gd name="T0" fmla="*/ 0 w 123"/>
                      <a:gd name="T1" fmla="*/ 105 h 105"/>
                      <a:gd name="T2" fmla="*/ 0 w 123"/>
                      <a:gd name="T3" fmla="*/ 0 h 105"/>
                      <a:gd name="T4" fmla="*/ 123 w 123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3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12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92" name="Rectangle 3336"/>
                  <p:cNvSpPr>
                    <a:spLocks noChangeArrowheads="1"/>
                  </p:cNvSpPr>
                  <p:nvPr/>
                </p:nvSpPr>
                <p:spPr bwMode="auto">
                  <a:xfrm>
                    <a:off x="2727" y="382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4305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93" name="Freeform 3337"/>
                  <p:cNvSpPr>
                    <a:spLocks/>
                  </p:cNvSpPr>
                  <p:nvPr/>
                </p:nvSpPr>
                <p:spPr bwMode="auto">
                  <a:xfrm>
                    <a:off x="2724" y="38295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94" name="Rectangle 3338"/>
                  <p:cNvSpPr>
                    <a:spLocks noChangeArrowheads="1"/>
                  </p:cNvSpPr>
                  <p:nvPr/>
                </p:nvSpPr>
                <p:spPr bwMode="auto">
                  <a:xfrm>
                    <a:off x="2727" y="38354"/>
                    <a:ext cx="1709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CP000721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Clostridium beijerinckii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NCIMB 8052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595" name="Freeform 3339"/>
                  <p:cNvSpPr>
                    <a:spLocks/>
                  </p:cNvSpPr>
                  <p:nvPr/>
                </p:nvSpPr>
                <p:spPr bwMode="auto">
                  <a:xfrm>
                    <a:off x="2724" y="3835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96" name="Freeform 3340"/>
                  <p:cNvSpPr>
                    <a:spLocks/>
                  </p:cNvSpPr>
                  <p:nvPr/>
                </p:nvSpPr>
                <p:spPr bwMode="auto">
                  <a:xfrm>
                    <a:off x="2345" y="38244"/>
                    <a:ext cx="379" cy="105"/>
                  </a:xfrm>
                  <a:custGeom>
                    <a:avLst/>
                    <a:gdLst>
                      <a:gd name="T0" fmla="*/ 0 w 379"/>
                      <a:gd name="T1" fmla="*/ 0 h 105"/>
                      <a:gd name="T2" fmla="*/ 0 w 379"/>
                      <a:gd name="T3" fmla="*/ 105 h 105"/>
                      <a:gd name="T4" fmla="*/ 379 w 379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79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379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97" name="Freeform 3341"/>
                  <p:cNvSpPr>
                    <a:spLocks/>
                  </p:cNvSpPr>
                  <p:nvPr/>
                </p:nvSpPr>
                <p:spPr bwMode="auto">
                  <a:xfrm>
                    <a:off x="2217" y="38109"/>
                    <a:ext cx="128" cy="132"/>
                  </a:xfrm>
                  <a:custGeom>
                    <a:avLst/>
                    <a:gdLst>
                      <a:gd name="T0" fmla="*/ 0 w 128"/>
                      <a:gd name="T1" fmla="*/ 0 h 132"/>
                      <a:gd name="T2" fmla="*/ 0 w 128"/>
                      <a:gd name="T3" fmla="*/ 132 h 132"/>
                      <a:gd name="T4" fmla="*/ 128 w 128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8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128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98" name="Freeform 3342"/>
                  <p:cNvSpPr>
                    <a:spLocks/>
                  </p:cNvSpPr>
                  <p:nvPr/>
                </p:nvSpPr>
                <p:spPr bwMode="auto">
                  <a:xfrm>
                    <a:off x="2147" y="37906"/>
                    <a:ext cx="70" cy="200"/>
                  </a:xfrm>
                  <a:custGeom>
                    <a:avLst/>
                    <a:gdLst>
                      <a:gd name="T0" fmla="*/ 0 w 70"/>
                      <a:gd name="T1" fmla="*/ 0 h 200"/>
                      <a:gd name="T2" fmla="*/ 0 w 70"/>
                      <a:gd name="T3" fmla="*/ 200 h 200"/>
                      <a:gd name="T4" fmla="*/ 70 w 70"/>
                      <a:gd name="T5" fmla="*/ 200 h 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0" h="200">
                        <a:moveTo>
                          <a:pt x="0" y="0"/>
                        </a:moveTo>
                        <a:lnTo>
                          <a:pt x="0" y="200"/>
                        </a:lnTo>
                        <a:lnTo>
                          <a:pt x="70" y="20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99" name="Freeform 3343"/>
                  <p:cNvSpPr>
                    <a:spLocks/>
                  </p:cNvSpPr>
                  <p:nvPr/>
                </p:nvSpPr>
                <p:spPr bwMode="auto">
                  <a:xfrm>
                    <a:off x="1976" y="37582"/>
                    <a:ext cx="171" cy="321"/>
                  </a:xfrm>
                  <a:custGeom>
                    <a:avLst/>
                    <a:gdLst>
                      <a:gd name="T0" fmla="*/ 0 w 171"/>
                      <a:gd name="T1" fmla="*/ 0 h 321"/>
                      <a:gd name="T2" fmla="*/ 0 w 171"/>
                      <a:gd name="T3" fmla="*/ 321 h 321"/>
                      <a:gd name="T4" fmla="*/ 171 w 171"/>
                      <a:gd name="T5" fmla="*/ 321 h 3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1" h="321">
                        <a:moveTo>
                          <a:pt x="0" y="0"/>
                        </a:moveTo>
                        <a:lnTo>
                          <a:pt x="0" y="321"/>
                        </a:lnTo>
                        <a:lnTo>
                          <a:pt x="171" y="32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00" name="Freeform 3344"/>
                  <p:cNvSpPr>
                    <a:spLocks/>
                  </p:cNvSpPr>
                  <p:nvPr/>
                </p:nvSpPr>
                <p:spPr bwMode="auto">
                  <a:xfrm>
                    <a:off x="1944" y="37150"/>
                    <a:ext cx="32" cy="429"/>
                  </a:xfrm>
                  <a:custGeom>
                    <a:avLst/>
                    <a:gdLst>
                      <a:gd name="T0" fmla="*/ 0 w 32"/>
                      <a:gd name="T1" fmla="*/ 0 h 429"/>
                      <a:gd name="T2" fmla="*/ 0 w 32"/>
                      <a:gd name="T3" fmla="*/ 429 h 429"/>
                      <a:gd name="T4" fmla="*/ 32 w 32"/>
                      <a:gd name="T5" fmla="*/ 429 h 4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2" h="429">
                        <a:moveTo>
                          <a:pt x="0" y="0"/>
                        </a:moveTo>
                        <a:lnTo>
                          <a:pt x="0" y="429"/>
                        </a:lnTo>
                        <a:lnTo>
                          <a:pt x="32" y="42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01" name="Freeform 3345"/>
                  <p:cNvSpPr>
                    <a:spLocks/>
                  </p:cNvSpPr>
                  <p:nvPr/>
                </p:nvSpPr>
                <p:spPr bwMode="auto">
                  <a:xfrm>
                    <a:off x="1856" y="36655"/>
                    <a:ext cx="88" cy="492"/>
                  </a:xfrm>
                  <a:custGeom>
                    <a:avLst/>
                    <a:gdLst>
                      <a:gd name="T0" fmla="*/ 0 w 88"/>
                      <a:gd name="T1" fmla="*/ 0 h 492"/>
                      <a:gd name="T2" fmla="*/ 0 w 88"/>
                      <a:gd name="T3" fmla="*/ 492 h 492"/>
                      <a:gd name="T4" fmla="*/ 88 w 88"/>
                      <a:gd name="T5" fmla="*/ 492 h 4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492">
                        <a:moveTo>
                          <a:pt x="0" y="0"/>
                        </a:moveTo>
                        <a:lnTo>
                          <a:pt x="0" y="492"/>
                        </a:lnTo>
                        <a:lnTo>
                          <a:pt x="88" y="4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02" name="Freeform 3346"/>
                  <p:cNvSpPr>
                    <a:spLocks/>
                  </p:cNvSpPr>
                  <p:nvPr/>
                </p:nvSpPr>
                <p:spPr bwMode="auto">
                  <a:xfrm>
                    <a:off x="1644" y="36072"/>
                    <a:ext cx="212" cy="580"/>
                  </a:xfrm>
                  <a:custGeom>
                    <a:avLst/>
                    <a:gdLst>
                      <a:gd name="T0" fmla="*/ 0 w 212"/>
                      <a:gd name="T1" fmla="*/ 0 h 580"/>
                      <a:gd name="T2" fmla="*/ 0 w 212"/>
                      <a:gd name="T3" fmla="*/ 580 h 580"/>
                      <a:gd name="T4" fmla="*/ 212 w 212"/>
                      <a:gd name="T5" fmla="*/ 580 h 5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2" h="580">
                        <a:moveTo>
                          <a:pt x="0" y="0"/>
                        </a:moveTo>
                        <a:lnTo>
                          <a:pt x="0" y="580"/>
                        </a:lnTo>
                        <a:lnTo>
                          <a:pt x="212" y="58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03" name="Freeform 3347"/>
                  <p:cNvSpPr>
                    <a:spLocks/>
                  </p:cNvSpPr>
                  <p:nvPr/>
                </p:nvSpPr>
                <p:spPr bwMode="auto">
                  <a:xfrm>
                    <a:off x="1583" y="35700"/>
                    <a:ext cx="61" cy="369"/>
                  </a:xfrm>
                  <a:custGeom>
                    <a:avLst/>
                    <a:gdLst>
                      <a:gd name="T0" fmla="*/ 0 w 61"/>
                      <a:gd name="T1" fmla="*/ 0 h 369"/>
                      <a:gd name="T2" fmla="*/ 0 w 61"/>
                      <a:gd name="T3" fmla="*/ 369 h 369"/>
                      <a:gd name="T4" fmla="*/ 61 w 61"/>
                      <a:gd name="T5" fmla="*/ 369 h 3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1" h="369">
                        <a:moveTo>
                          <a:pt x="0" y="0"/>
                        </a:moveTo>
                        <a:lnTo>
                          <a:pt x="0" y="369"/>
                        </a:lnTo>
                        <a:lnTo>
                          <a:pt x="61" y="36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04" name="Freeform 3348"/>
                  <p:cNvSpPr>
                    <a:spLocks/>
                  </p:cNvSpPr>
                  <p:nvPr/>
                </p:nvSpPr>
                <p:spPr bwMode="auto">
                  <a:xfrm>
                    <a:off x="1502" y="35053"/>
                    <a:ext cx="81" cy="644"/>
                  </a:xfrm>
                  <a:custGeom>
                    <a:avLst/>
                    <a:gdLst>
                      <a:gd name="T0" fmla="*/ 0 w 81"/>
                      <a:gd name="T1" fmla="*/ 0 h 644"/>
                      <a:gd name="T2" fmla="*/ 0 w 81"/>
                      <a:gd name="T3" fmla="*/ 644 h 644"/>
                      <a:gd name="T4" fmla="*/ 81 w 81"/>
                      <a:gd name="T5" fmla="*/ 644 h 6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1" h="644">
                        <a:moveTo>
                          <a:pt x="0" y="0"/>
                        </a:moveTo>
                        <a:lnTo>
                          <a:pt x="0" y="644"/>
                        </a:lnTo>
                        <a:lnTo>
                          <a:pt x="81" y="64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05" name="Freeform 3349"/>
                  <p:cNvSpPr>
                    <a:spLocks/>
                  </p:cNvSpPr>
                  <p:nvPr/>
                </p:nvSpPr>
                <p:spPr bwMode="auto">
                  <a:xfrm>
                    <a:off x="1479" y="33691"/>
                    <a:ext cx="23" cy="1359"/>
                  </a:xfrm>
                  <a:custGeom>
                    <a:avLst/>
                    <a:gdLst>
                      <a:gd name="T0" fmla="*/ 0 w 23"/>
                      <a:gd name="T1" fmla="*/ 0 h 1359"/>
                      <a:gd name="T2" fmla="*/ 0 w 23"/>
                      <a:gd name="T3" fmla="*/ 1359 h 1359"/>
                      <a:gd name="T4" fmla="*/ 23 w 23"/>
                      <a:gd name="T5" fmla="*/ 1359 h 13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" h="1359">
                        <a:moveTo>
                          <a:pt x="0" y="0"/>
                        </a:moveTo>
                        <a:lnTo>
                          <a:pt x="0" y="1359"/>
                        </a:lnTo>
                        <a:lnTo>
                          <a:pt x="23" y="135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06" name="Freeform 3350"/>
                  <p:cNvSpPr>
                    <a:spLocks/>
                  </p:cNvSpPr>
                  <p:nvPr/>
                </p:nvSpPr>
                <p:spPr bwMode="auto">
                  <a:xfrm>
                    <a:off x="1443" y="32808"/>
                    <a:ext cx="36" cy="880"/>
                  </a:xfrm>
                  <a:custGeom>
                    <a:avLst/>
                    <a:gdLst>
                      <a:gd name="T0" fmla="*/ 0 w 36"/>
                      <a:gd name="T1" fmla="*/ 0 h 880"/>
                      <a:gd name="T2" fmla="*/ 0 w 36"/>
                      <a:gd name="T3" fmla="*/ 880 h 880"/>
                      <a:gd name="T4" fmla="*/ 36 w 36"/>
                      <a:gd name="T5" fmla="*/ 880 h 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880">
                        <a:moveTo>
                          <a:pt x="0" y="0"/>
                        </a:moveTo>
                        <a:lnTo>
                          <a:pt x="0" y="880"/>
                        </a:lnTo>
                        <a:lnTo>
                          <a:pt x="36" y="88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07" name="Freeform 3351"/>
                  <p:cNvSpPr>
                    <a:spLocks/>
                  </p:cNvSpPr>
                  <p:nvPr/>
                </p:nvSpPr>
                <p:spPr bwMode="auto">
                  <a:xfrm>
                    <a:off x="1385" y="28731"/>
                    <a:ext cx="58" cy="4074"/>
                  </a:xfrm>
                  <a:custGeom>
                    <a:avLst/>
                    <a:gdLst>
                      <a:gd name="T0" fmla="*/ 0 w 58"/>
                      <a:gd name="T1" fmla="*/ 0 h 4074"/>
                      <a:gd name="T2" fmla="*/ 0 w 58"/>
                      <a:gd name="T3" fmla="*/ 4074 h 4074"/>
                      <a:gd name="T4" fmla="*/ 58 w 58"/>
                      <a:gd name="T5" fmla="*/ 4074 h 40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4074">
                        <a:moveTo>
                          <a:pt x="0" y="0"/>
                        </a:moveTo>
                        <a:lnTo>
                          <a:pt x="0" y="4074"/>
                        </a:lnTo>
                        <a:lnTo>
                          <a:pt x="58" y="407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08" name="Freeform 3352"/>
                  <p:cNvSpPr>
                    <a:spLocks/>
                  </p:cNvSpPr>
                  <p:nvPr/>
                </p:nvSpPr>
                <p:spPr bwMode="auto">
                  <a:xfrm>
                    <a:off x="1368" y="28728"/>
                    <a:ext cx="17" cy="7435"/>
                  </a:xfrm>
                  <a:custGeom>
                    <a:avLst/>
                    <a:gdLst>
                      <a:gd name="T0" fmla="*/ 0 w 17"/>
                      <a:gd name="T1" fmla="*/ 7435 h 7435"/>
                      <a:gd name="T2" fmla="*/ 0 w 17"/>
                      <a:gd name="T3" fmla="*/ 0 h 7435"/>
                      <a:gd name="T4" fmla="*/ 17 w 17"/>
                      <a:gd name="T5" fmla="*/ 0 h 74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7435">
                        <a:moveTo>
                          <a:pt x="0" y="7435"/>
                        </a:moveTo>
                        <a:lnTo>
                          <a:pt x="0" y="0"/>
                        </a:lnTo>
                        <a:lnTo>
                          <a:pt x="1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09" name="Rectangle 3353"/>
                  <p:cNvSpPr>
                    <a:spLocks noChangeArrowheads="1"/>
                  </p:cNvSpPr>
                  <p:nvPr/>
                </p:nvSpPr>
                <p:spPr bwMode="auto">
                  <a:xfrm>
                    <a:off x="2078" y="384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1220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10" name="Freeform 3354"/>
                  <p:cNvSpPr>
                    <a:spLocks/>
                  </p:cNvSpPr>
                  <p:nvPr/>
                </p:nvSpPr>
                <p:spPr bwMode="auto">
                  <a:xfrm>
                    <a:off x="1991" y="38511"/>
                    <a:ext cx="84" cy="51"/>
                  </a:xfrm>
                  <a:custGeom>
                    <a:avLst/>
                    <a:gdLst>
                      <a:gd name="T0" fmla="*/ 0 w 84"/>
                      <a:gd name="T1" fmla="*/ 51 h 51"/>
                      <a:gd name="T2" fmla="*/ 0 w 84"/>
                      <a:gd name="T3" fmla="*/ 0 h 51"/>
                      <a:gd name="T4" fmla="*/ 84 w 84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4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8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11" name="Rectangle 3355"/>
                  <p:cNvSpPr>
                    <a:spLocks noChangeArrowheads="1"/>
                  </p:cNvSpPr>
                  <p:nvPr/>
                </p:nvSpPr>
                <p:spPr bwMode="auto">
                  <a:xfrm>
                    <a:off x="2277" y="385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6471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12" name="Freeform 3356"/>
                  <p:cNvSpPr>
                    <a:spLocks/>
                  </p:cNvSpPr>
                  <p:nvPr/>
                </p:nvSpPr>
                <p:spPr bwMode="auto">
                  <a:xfrm>
                    <a:off x="1991" y="38568"/>
                    <a:ext cx="283" cy="51"/>
                  </a:xfrm>
                  <a:custGeom>
                    <a:avLst/>
                    <a:gdLst>
                      <a:gd name="T0" fmla="*/ 0 w 283"/>
                      <a:gd name="T1" fmla="*/ 0 h 51"/>
                      <a:gd name="T2" fmla="*/ 0 w 283"/>
                      <a:gd name="T3" fmla="*/ 51 h 51"/>
                      <a:gd name="T4" fmla="*/ 283 w 28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8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8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13" name="Freeform 3357"/>
                  <p:cNvSpPr>
                    <a:spLocks/>
                  </p:cNvSpPr>
                  <p:nvPr/>
                </p:nvSpPr>
                <p:spPr bwMode="auto">
                  <a:xfrm>
                    <a:off x="1958" y="38565"/>
                    <a:ext cx="33" cy="78"/>
                  </a:xfrm>
                  <a:custGeom>
                    <a:avLst/>
                    <a:gdLst>
                      <a:gd name="T0" fmla="*/ 0 w 33"/>
                      <a:gd name="T1" fmla="*/ 78 h 78"/>
                      <a:gd name="T2" fmla="*/ 0 w 33"/>
                      <a:gd name="T3" fmla="*/ 0 h 78"/>
                      <a:gd name="T4" fmla="*/ 33 w 33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3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14" name="Rectangle 3358"/>
                  <p:cNvSpPr>
                    <a:spLocks noChangeArrowheads="1"/>
                  </p:cNvSpPr>
                  <p:nvPr/>
                </p:nvSpPr>
                <p:spPr bwMode="auto">
                  <a:xfrm>
                    <a:off x="1988" y="386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1800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15" name="Freeform 3359"/>
                  <p:cNvSpPr>
                    <a:spLocks/>
                  </p:cNvSpPr>
                  <p:nvPr/>
                </p:nvSpPr>
                <p:spPr bwMode="auto">
                  <a:xfrm>
                    <a:off x="1958" y="38649"/>
                    <a:ext cx="27" cy="78"/>
                  </a:xfrm>
                  <a:custGeom>
                    <a:avLst/>
                    <a:gdLst>
                      <a:gd name="T0" fmla="*/ 0 w 27"/>
                      <a:gd name="T1" fmla="*/ 0 h 78"/>
                      <a:gd name="T2" fmla="*/ 0 w 27"/>
                      <a:gd name="T3" fmla="*/ 78 h 78"/>
                      <a:gd name="T4" fmla="*/ 27 w 27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7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16" name="Freeform 3360"/>
                  <p:cNvSpPr>
                    <a:spLocks/>
                  </p:cNvSpPr>
                  <p:nvPr/>
                </p:nvSpPr>
                <p:spPr bwMode="auto">
                  <a:xfrm>
                    <a:off x="1856" y="38646"/>
                    <a:ext cx="102" cy="118"/>
                  </a:xfrm>
                  <a:custGeom>
                    <a:avLst/>
                    <a:gdLst>
                      <a:gd name="T0" fmla="*/ 0 w 102"/>
                      <a:gd name="T1" fmla="*/ 118 h 118"/>
                      <a:gd name="T2" fmla="*/ 0 w 102"/>
                      <a:gd name="T3" fmla="*/ 0 h 118"/>
                      <a:gd name="T4" fmla="*/ 102 w 102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2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10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17" name="Rectangle 3361"/>
                  <p:cNvSpPr>
                    <a:spLocks noChangeArrowheads="1"/>
                  </p:cNvSpPr>
                  <p:nvPr/>
                </p:nvSpPr>
                <p:spPr bwMode="auto">
                  <a:xfrm>
                    <a:off x="2079" y="38786"/>
                    <a:ext cx="137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APP90039 paddy soil NX ST nifH213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18" name="Freeform 3362"/>
                  <p:cNvSpPr>
                    <a:spLocks/>
                  </p:cNvSpPr>
                  <p:nvPr/>
                </p:nvSpPr>
                <p:spPr bwMode="auto">
                  <a:xfrm>
                    <a:off x="1974" y="38835"/>
                    <a:ext cx="102" cy="51"/>
                  </a:xfrm>
                  <a:custGeom>
                    <a:avLst/>
                    <a:gdLst>
                      <a:gd name="T0" fmla="*/ 0 w 102"/>
                      <a:gd name="T1" fmla="*/ 51 h 51"/>
                      <a:gd name="T2" fmla="*/ 0 w 102"/>
                      <a:gd name="T3" fmla="*/ 0 h 51"/>
                      <a:gd name="T4" fmla="*/ 102 w 10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0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19" name="Rectangle 3363"/>
                  <p:cNvSpPr>
                    <a:spLocks noChangeArrowheads="1"/>
                  </p:cNvSpPr>
                  <p:nvPr/>
                </p:nvSpPr>
                <p:spPr bwMode="auto">
                  <a:xfrm>
                    <a:off x="2120" y="388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3831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20" name="Freeform 3364"/>
                  <p:cNvSpPr>
                    <a:spLocks/>
                  </p:cNvSpPr>
                  <p:nvPr/>
                </p:nvSpPr>
                <p:spPr bwMode="auto">
                  <a:xfrm>
                    <a:off x="1974" y="38892"/>
                    <a:ext cx="143" cy="51"/>
                  </a:xfrm>
                  <a:custGeom>
                    <a:avLst/>
                    <a:gdLst>
                      <a:gd name="T0" fmla="*/ 0 w 143"/>
                      <a:gd name="T1" fmla="*/ 0 h 51"/>
                      <a:gd name="T2" fmla="*/ 0 w 143"/>
                      <a:gd name="T3" fmla="*/ 51 h 51"/>
                      <a:gd name="T4" fmla="*/ 143 w 14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4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21" name="Freeform 3365"/>
                  <p:cNvSpPr>
                    <a:spLocks/>
                  </p:cNvSpPr>
                  <p:nvPr/>
                </p:nvSpPr>
                <p:spPr bwMode="auto">
                  <a:xfrm>
                    <a:off x="1856" y="38770"/>
                    <a:ext cx="118" cy="119"/>
                  </a:xfrm>
                  <a:custGeom>
                    <a:avLst/>
                    <a:gdLst>
                      <a:gd name="T0" fmla="*/ 0 w 118"/>
                      <a:gd name="T1" fmla="*/ 0 h 119"/>
                      <a:gd name="T2" fmla="*/ 0 w 118"/>
                      <a:gd name="T3" fmla="*/ 119 h 119"/>
                      <a:gd name="T4" fmla="*/ 118 w 118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8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118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22" name="Freeform 3366"/>
                  <p:cNvSpPr>
                    <a:spLocks/>
                  </p:cNvSpPr>
                  <p:nvPr/>
                </p:nvSpPr>
                <p:spPr bwMode="auto">
                  <a:xfrm>
                    <a:off x="1770" y="38767"/>
                    <a:ext cx="86" cy="219"/>
                  </a:xfrm>
                  <a:custGeom>
                    <a:avLst/>
                    <a:gdLst>
                      <a:gd name="T0" fmla="*/ 0 w 86"/>
                      <a:gd name="T1" fmla="*/ 219 h 219"/>
                      <a:gd name="T2" fmla="*/ 0 w 86"/>
                      <a:gd name="T3" fmla="*/ 0 h 219"/>
                      <a:gd name="T4" fmla="*/ 86 w 86"/>
                      <a:gd name="T5" fmla="*/ 0 h 2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6" h="219">
                        <a:moveTo>
                          <a:pt x="0" y="219"/>
                        </a:moveTo>
                        <a:lnTo>
                          <a:pt x="0" y="0"/>
                        </a:lnTo>
                        <a:lnTo>
                          <a:pt x="8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23" name="Rectangle 3367"/>
                  <p:cNvSpPr>
                    <a:spLocks noChangeArrowheads="1"/>
                  </p:cNvSpPr>
                  <p:nvPr/>
                </p:nvSpPr>
                <p:spPr bwMode="auto">
                  <a:xfrm>
                    <a:off x="2003" y="390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1686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24" name="Freeform 3368"/>
                  <p:cNvSpPr>
                    <a:spLocks/>
                  </p:cNvSpPr>
                  <p:nvPr/>
                </p:nvSpPr>
                <p:spPr bwMode="auto">
                  <a:xfrm>
                    <a:off x="1880" y="39051"/>
                    <a:ext cx="120" cy="51"/>
                  </a:xfrm>
                  <a:custGeom>
                    <a:avLst/>
                    <a:gdLst>
                      <a:gd name="T0" fmla="*/ 0 w 120"/>
                      <a:gd name="T1" fmla="*/ 51 h 51"/>
                      <a:gd name="T2" fmla="*/ 0 w 120"/>
                      <a:gd name="T3" fmla="*/ 0 h 51"/>
                      <a:gd name="T4" fmla="*/ 120 w 120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0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2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25" name="Rectangle 3369"/>
                  <p:cNvSpPr>
                    <a:spLocks noChangeArrowheads="1"/>
                  </p:cNvSpPr>
                  <p:nvPr/>
                </p:nvSpPr>
                <p:spPr bwMode="auto">
                  <a:xfrm>
                    <a:off x="2007" y="391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4030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26" name="Freeform 3370"/>
                  <p:cNvSpPr>
                    <a:spLocks/>
                  </p:cNvSpPr>
                  <p:nvPr/>
                </p:nvSpPr>
                <p:spPr bwMode="auto">
                  <a:xfrm>
                    <a:off x="1880" y="39108"/>
                    <a:ext cx="124" cy="51"/>
                  </a:xfrm>
                  <a:custGeom>
                    <a:avLst/>
                    <a:gdLst>
                      <a:gd name="T0" fmla="*/ 0 w 124"/>
                      <a:gd name="T1" fmla="*/ 0 h 51"/>
                      <a:gd name="T2" fmla="*/ 0 w 124"/>
                      <a:gd name="T3" fmla="*/ 51 h 51"/>
                      <a:gd name="T4" fmla="*/ 124 w 12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2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27" name="Freeform 3371"/>
                  <p:cNvSpPr>
                    <a:spLocks/>
                  </p:cNvSpPr>
                  <p:nvPr/>
                </p:nvSpPr>
                <p:spPr bwMode="auto">
                  <a:xfrm>
                    <a:off x="1823" y="39105"/>
                    <a:ext cx="57" cy="105"/>
                  </a:xfrm>
                  <a:custGeom>
                    <a:avLst/>
                    <a:gdLst>
                      <a:gd name="T0" fmla="*/ 0 w 57"/>
                      <a:gd name="T1" fmla="*/ 105 h 105"/>
                      <a:gd name="T2" fmla="*/ 0 w 57"/>
                      <a:gd name="T3" fmla="*/ 0 h 105"/>
                      <a:gd name="T4" fmla="*/ 57 w 57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5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28" name="Rectangle 3372"/>
                  <p:cNvSpPr>
                    <a:spLocks noChangeArrowheads="1"/>
                  </p:cNvSpPr>
                  <p:nvPr/>
                </p:nvSpPr>
                <p:spPr bwMode="auto">
                  <a:xfrm>
                    <a:off x="2076" y="392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4862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29" name="Freeform 3373"/>
                  <p:cNvSpPr>
                    <a:spLocks/>
                  </p:cNvSpPr>
                  <p:nvPr/>
                </p:nvSpPr>
                <p:spPr bwMode="auto">
                  <a:xfrm>
                    <a:off x="1892" y="39267"/>
                    <a:ext cx="181" cy="51"/>
                  </a:xfrm>
                  <a:custGeom>
                    <a:avLst/>
                    <a:gdLst>
                      <a:gd name="T0" fmla="*/ 0 w 181"/>
                      <a:gd name="T1" fmla="*/ 51 h 51"/>
                      <a:gd name="T2" fmla="*/ 0 w 181"/>
                      <a:gd name="T3" fmla="*/ 0 h 51"/>
                      <a:gd name="T4" fmla="*/ 181 w 18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8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30" name="Rectangle 3374"/>
                  <p:cNvSpPr>
                    <a:spLocks noChangeArrowheads="1"/>
                  </p:cNvSpPr>
                  <p:nvPr/>
                </p:nvSpPr>
                <p:spPr bwMode="auto">
                  <a:xfrm>
                    <a:off x="2082" y="393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5836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31" name="Freeform 3375"/>
                  <p:cNvSpPr>
                    <a:spLocks/>
                  </p:cNvSpPr>
                  <p:nvPr/>
                </p:nvSpPr>
                <p:spPr bwMode="auto">
                  <a:xfrm>
                    <a:off x="1892" y="39324"/>
                    <a:ext cx="187" cy="51"/>
                  </a:xfrm>
                  <a:custGeom>
                    <a:avLst/>
                    <a:gdLst>
                      <a:gd name="T0" fmla="*/ 0 w 187"/>
                      <a:gd name="T1" fmla="*/ 0 h 51"/>
                      <a:gd name="T2" fmla="*/ 0 w 187"/>
                      <a:gd name="T3" fmla="*/ 51 h 51"/>
                      <a:gd name="T4" fmla="*/ 187 w 18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8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32" name="Freeform 3376"/>
                  <p:cNvSpPr>
                    <a:spLocks/>
                  </p:cNvSpPr>
                  <p:nvPr/>
                </p:nvSpPr>
                <p:spPr bwMode="auto">
                  <a:xfrm>
                    <a:off x="1823" y="39216"/>
                    <a:ext cx="69" cy="105"/>
                  </a:xfrm>
                  <a:custGeom>
                    <a:avLst/>
                    <a:gdLst>
                      <a:gd name="T0" fmla="*/ 0 w 69"/>
                      <a:gd name="T1" fmla="*/ 0 h 105"/>
                      <a:gd name="T2" fmla="*/ 0 w 69"/>
                      <a:gd name="T3" fmla="*/ 105 h 105"/>
                      <a:gd name="T4" fmla="*/ 69 w 69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9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69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33" name="Freeform 3377"/>
                  <p:cNvSpPr>
                    <a:spLocks/>
                  </p:cNvSpPr>
                  <p:nvPr/>
                </p:nvSpPr>
                <p:spPr bwMode="auto">
                  <a:xfrm>
                    <a:off x="1770" y="38992"/>
                    <a:ext cx="53" cy="221"/>
                  </a:xfrm>
                  <a:custGeom>
                    <a:avLst/>
                    <a:gdLst>
                      <a:gd name="T0" fmla="*/ 0 w 53"/>
                      <a:gd name="T1" fmla="*/ 0 h 221"/>
                      <a:gd name="T2" fmla="*/ 0 w 53"/>
                      <a:gd name="T3" fmla="*/ 221 h 221"/>
                      <a:gd name="T4" fmla="*/ 53 w 53"/>
                      <a:gd name="T5" fmla="*/ 221 h 2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3" h="221">
                        <a:moveTo>
                          <a:pt x="0" y="0"/>
                        </a:moveTo>
                        <a:lnTo>
                          <a:pt x="0" y="221"/>
                        </a:lnTo>
                        <a:lnTo>
                          <a:pt x="53" y="22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34" name="Freeform 3378"/>
                  <p:cNvSpPr>
                    <a:spLocks/>
                  </p:cNvSpPr>
                  <p:nvPr/>
                </p:nvSpPr>
                <p:spPr bwMode="auto">
                  <a:xfrm>
                    <a:off x="1754" y="38989"/>
                    <a:ext cx="16" cy="243"/>
                  </a:xfrm>
                  <a:custGeom>
                    <a:avLst/>
                    <a:gdLst>
                      <a:gd name="T0" fmla="*/ 0 w 16"/>
                      <a:gd name="T1" fmla="*/ 243 h 243"/>
                      <a:gd name="T2" fmla="*/ 0 w 16"/>
                      <a:gd name="T3" fmla="*/ 0 h 243"/>
                      <a:gd name="T4" fmla="*/ 16 w 16"/>
                      <a:gd name="T5" fmla="*/ 0 h 2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" h="243">
                        <a:moveTo>
                          <a:pt x="0" y="243"/>
                        </a:move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35" name="Rectangle 3379"/>
                  <p:cNvSpPr>
                    <a:spLocks noChangeArrowheads="1"/>
                  </p:cNvSpPr>
                  <p:nvPr/>
                </p:nvSpPr>
                <p:spPr bwMode="auto">
                  <a:xfrm>
                    <a:off x="1896" y="394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1031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36" name="Freeform 3380"/>
                  <p:cNvSpPr>
                    <a:spLocks/>
                  </p:cNvSpPr>
                  <p:nvPr/>
                </p:nvSpPr>
                <p:spPr bwMode="auto">
                  <a:xfrm>
                    <a:off x="1754" y="39238"/>
                    <a:ext cx="139" cy="245"/>
                  </a:xfrm>
                  <a:custGeom>
                    <a:avLst/>
                    <a:gdLst>
                      <a:gd name="T0" fmla="*/ 0 w 139"/>
                      <a:gd name="T1" fmla="*/ 0 h 245"/>
                      <a:gd name="T2" fmla="*/ 0 w 139"/>
                      <a:gd name="T3" fmla="*/ 245 h 245"/>
                      <a:gd name="T4" fmla="*/ 139 w 139"/>
                      <a:gd name="T5" fmla="*/ 245 h 2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9" h="245">
                        <a:moveTo>
                          <a:pt x="0" y="0"/>
                        </a:moveTo>
                        <a:lnTo>
                          <a:pt x="0" y="245"/>
                        </a:lnTo>
                        <a:lnTo>
                          <a:pt x="139" y="24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37" name="Freeform 3381"/>
                  <p:cNvSpPr>
                    <a:spLocks/>
                  </p:cNvSpPr>
                  <p:nvPr/>
                </p:nvSpPr>
                <p:spPr bwMode="auto">
                  <a:xfrm>
                    <a:off x="1713" y="39235"/>
                    <a:ext cx="41" cy="222"/>
                  </a:xfrm>
                  <a:custGeom>
                    <a:avLst/>
                    <a:gdLst>
                      <a:gd name="T0" fmla="*/ 0 w 41"/>
                      <a:gd name="T1" fmla="*/ 222 h 222"/>
                      <a:gd name="T2" fmla="*/ 0 w 41"/>
                      <a:gd name="T3" fmla="*/ 0 h 222"/>
                      <a:gd name="T4" fmla="*/ 41 w 41"/>
                      <a:gd name="T5" fmla="*/ 0 h 2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222">
                        <a:moveTo>
                          <a:pt x="0" y="222"/>
                        </a:moveTo>
                        <a:lnTo>
                          <a:pt x="0" y="0"/>
                        </a:lnTo>
                        <a:lnTo>
                          <a:pt x="4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38" name="Rectangle 3382"/>
                  <p:cNvSpPr>
                    <a:spLocks noChangeArrowheads="1"/>
                  </p:cNvSpPr>
                  <p:nvPr/>
                </p:nvSpPr>
                <p:spPr bwMode="auto">
                  <a:xfrm>
                    <a:off x="2142" y="395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6840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39" name="Freeform 3383"/>
                  <p:cNvSpPr>
                    <a:spLocks/>
                  </p:cNvSpPr>
                  <p:nvPr/>
                </p:nvSpPr>
                <p:spPr bwMode="auto">
                  <a:xfrm>
                    <a:off x="1827" y="39591"/>
                    <a:ext cx="312" cy="91"/>
                  </a:xfrm>
                  <a:custGeom>
                    <a:avLst/>
                    <a:gdLst>
                      <a:gd name="T0" fmla="*/ 0 w 312"/>
                      <a:gd name="T1" fmla="*/ 91 h 91"/>
                      <a:gd name="T2" fmla="*/ 0 w 312"/>
                      <a:gd name="T3" fmla="*/ 0 h 91"/>
                      <a:gd name="T4" fmla="*/ 312 w 312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2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31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40" name="Rectangle 3384"/>
                  <p:cNvSpPr>
                    <a:spLocks noChangeArrowheads="1"/>
                  </p:cNvSpPr>
                  <p:nvPr/>
                </p:nvSpPr>
                <p:spPr bwMode="auto">
                  <a:xfrm>
                    <a:off x="2280" y="396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4473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41" name="Freeform 3385"/>
                  <p:cNvSpPr>
                    <a:spLocks/>
                  </p:cNvSpPr>
                  <p:nvPr/>
                </p:nvSpPr>
                <p:spPr bwMode="auto">
                  <a:xfrm>
                    <a:off x="1961" y="39699"/>
                    <a:ext cx="316" cy="78"/>
                  </a:xfrm>
                  <a:custGeom>
                    <a:avLst/>
                    <a:gdLst>
                      <a:gd name="T0" fmla="*/ 0 w 316"/>
                      <a:gd name="T1" fmla="*/ 78 h 78"/>
                      <a:gd name="T2" fmla="*/ 0 w 316"/>
                      <a:gd name="T3" fmla="*/ 0 h 78"/>
                      <a:gd name="T4" fmla="*/ 316 w 316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6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31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42" name="Rectangle 3386"/>
                  <p:cNvSpPr>
                    <a:spLocks noChangeArrowheads="1"/>
                  </p:cNvSpPr>
                  <p:nvPr/>
                </p:nvSpPr>
                <p:spPr bwMode="auto">
                  <a:xfrm>
                    <a:off x="2402" y="397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1481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43" name="Freeform 3387"/>
                  <p:cNvSpPr>
                    <a:spLocks/>
                  </p:cNvSpPr>
                  <p:nvPr/>
                </p:nvSpPr>
                <p:spPr bwMode="auto">
                  <a:xfrm>
                    <a:off x="2399" y="39807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44" name="Rectangle 3388"/>
                  <p:cNvSpPr>
                    <a:spLocks noChangeArrowheads="1"/>
                  </p:cNvSpPr>
                  <p:nvPr/>
                </p:nvSpPr>
                <p:spPr bwMode="auto">
                  <a:xfrm>
                    <a:off x="2402" y="39866"/>
                    <a:ext cx="2156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ACJN01000010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Desulfonatronospira thiodismutans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ASO3-1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45" name="Freeform 3389"/>
                  <p:cNvSpPr>
                    <a:spLocks/>
                  </p:cNvSpPr>
                  <p:nvPr/>
                </p:nvSpPr>
                <p:spPr bwMode="auto">
                  <a:xfrm>
                    <a:off x="2399" y="3986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46" name="Freeform 3390"/>
                  <p:cNvSpPr>
                    <a:spLocks/>
                  </p:cNvSpPr>
                  <p:nvPr/>
                </p:nvSpPr>
                <p:spPr bwMode="auto">
                  <a:xfrm>
                    <a:off x="1961" y="39783"/>
                    <a:ext cx="438" cy="78"/>
                  </a:xfrm>
                  <a:custGeom>
                    <a:avLst/>
                    <a:gdLst>
                      <a:gd name="T0" fmla="*/ 0 w 438"/>
                      <a:gd name="T1" fmla="*/ 0 h 78"/>
                      <a:gd name="T2" fmla="*/ 0 w 438"/>
                      <a:gd name="T3" fmla="*/ 78 h 78"/>
                      <a:gd name="T4" fmla="*/ 438 w 438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8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438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47" name="Freeform 3391"/>
                  <p:cNvSpPr>
                    <a:spLocks/>
                  </p:cNvSpPr>
                  <p:nvPr/>
                </p:nvSpPr>
                <p:spPr bwMode="auto">
                  <a:xfrm>
                    <a:off x="1827" y="39688"/>
                    <a:ext cx="134" cy="92"/>
                  </a:xfrm>
                  <a:custGeom>
                    <a:avLst/>
                    <a:gdLst>
                      <a:gd name="T0" fmla="*/ 0 w 134"/>
                      <a:gd name="T1" fmla="*/ 0 h 92"/>
                      <a:gd name="T2" fmla="*/ 0 w 134"/>
                      <a:gd name="T3" fmla="*/ 92 h 92"/>
                      <a:gd name="T4" fmla="*/ 134 w 134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4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134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48" name="Freeform 3392"/>
                  <p:cNvSpPr>
                    <a:spLocks/>
                  </p:cNvSpPr>
                  <p:nvPr/>
                </p:nvSpPr>
                <p:spPr bwMode="auto">
                  <a:xfrm>
                    <a:off x="1713" y="39463"/>
                    <a:ext cx="114" cy="222"/>
                  </a:xfrm>
                  <a:custGeom>
                    <a:avLst/>
                    <a:gdLst>
                      <a:gd name="T0" fmla="*/ 0 w 114"/>
                      <a:gd name="T1" fmla="*/ 0 h 222"/>
                      <a:gd name="T2" fmla="*/ 0 w 114"/>
                      <a:gd name="T3" fmla="*/ 222 h 222"/>
                      <a:gd name="T4" fmla="*/ 114 w 114"/>
                      <a:gd name="T5" fmla="*/ 222 h 2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4" h="222">
                        <a:moveTo>
                          <a:pt x="0" y="0"/>
                        </a:moveTo>
                        <a:lnTo>
                          <a:pt x="0" y="222"/>
                        </a:lnTo>
                        <a:lnTo>
                          <a:pt x="114" y="22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49" name="Freeform 3393"/>
                  <p:cNvSpPr>
                    <a:spLocks/>
                  </p:cNvSpPr>
                  <p:nvPr/>
                </p:nvSpPr>
                <p:spPr bwMode="auto">
                  <a:xfrm>
                    <a:off x="1661" y="39460"/>
                    <a:ext cx="52" cy="318"/>
                  </a:xfrm>
                  <a:custGeom>
                    <a:avLst/>
                    <a:gdLst>
                      <a:gd name="T0" fmla="*/ 0 w 52"/>
                      <a:gd name="T1" fmla="*/ 318 h 318"/>
                      <a:gd name="T2" fmla="*/ 0 w 52"/>
                      <a:gd name="T3" fmla="*/ 0 h 318"/>
                      <a:gd name="T4" fmla="*/ 52 w 52"/>
                      <a:gd name="T5" fmla="*/ 0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2" h="318">
                        <a:moveTo>
                          <a:pt x="0" y="318"/>
                        </a:moveTo>
                        <a:lnTo>
                          <a:pt x="0" y="0"/>
                        </a:lnTo>
                        <a:lnTo>
                          <a:pt x="5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50" name="Rectangle 3394"/>
                  <p:cNvSpPr>
                    <a:spLocks noChangeArrowheads="1"/>
                  </p:cNvSpPr>
                  <p:nvPr/>
                </p:nvSpPr>
                <p:spPr bwMode="auto">
                  <a:xfrm>
                    <a:off x="1859" y="399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3417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51" name="Freeform 3395"/>
                  <p:cNvSpPr>
                    <a:spLocks/>
                  </p:cNvSpPr>
                  <p:nvPr/>
                </p:nvSpPr>
                <p:spPr bwMode="auto">
                  <a:xfrm>
                    <a:off x="1736" y="40023"/>
                    <a:ext cx="120" cy="78"/>
                  </a:xfrm>
                  <a:custGeom>
                    <a:avLst/>
                    <a:gdLst>
                      <a:gd name="T0" fmla="*/ 0 w 120"/>
                      <a:gd name="T1" fmla="*/ 78 h 78"/>
                      <a:gd name="T2" fmla="*/ 0 w 120"/>
                      <a:gd name="T3" fmla="*/ 0 h 78"/>
                      <a:gd name="T4" fmla="*/ 120 w 120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0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2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52" name="Rectangle 3396"/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400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1832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53" name="Freeform 3397"/>
                  <p:cNvSpPr>
                    <a:spLocks/>
                  </p:cNvSpPr>
                  <p:nvPr/>
                </p:nvSpPr>
                <p:spPr bwMode="auto">
                  <a:xfrm>
                    <a:off x="1800" y="40131"/>
                    <a:ext cx="108" cy="51"/>
                  </a:xfrm>
                  <a:custGeom>
                    <a:avLst/>
                    <a:gdLst>
                      <a:gd name="T0" fmla="*/ 0 w 108"/>
                      <a:gd name="T1" fmla="*/ 51 h 51"/>
                      <a:gd name="T2" fmla="*/ 0 w 108"/>
                      <a:gd name="T3" fmla="*/ 0 h 51"/>
                      <a:gd name="T4" fmla="*/ 108 w 10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0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54" name="Rectangle 3398"/>
                  <p:cNvSpPr>
                    <a:spLocks noChangeArrowheads="1"/>
                  </p:cNvSpPr>
                  <p:nvPr/>
                </p:nvSpPr>
                <p:spPr bwMode="auto">
                  <a:xfrm>
                    <a:off x="2064" y="401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4423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55" name="Freeform 3399"/>
                  <p:cNvSpPr>
                    <a:spLocks/>
                  </p:cNvSpPr>
                  <p:nvPr/>
                </p:nvSpPr>
                <p:spPr bwMode="auto">
                  <a:xfrm>
                    <a:off x="1800" y="40188"/>
                    <a:ext cx="261" cy="51"/>
                  </a:xfrm>
                  <a:custGeom>
                    <a:avLst/>
                    <a:gdLst>
                      <a:gd name="T0" fmla="*/ 0 w 261"/>
                      <a:gd name="T1" fmla="*/ 0 h 51"/>
                      <a:gd name="T2" fmla="*/ 0 w 261"/>
                      <a:gd name="T3" fmla="*/ 51 h 51"/>
                      <a:gd name="T4" fmla="*/ 261 w 261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1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61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56" name="Freeform 3400"/>
                  <p:cNvSpPr>
                    <a:spLocks/>
                  </p:cNvSpPr>
                  <p:nvPr/>
                </p:nvSpPr>
                <p:spPr bwMode="auto">
                  <a:xfrm>
                    <a:off x="1736" y="40107"/>
                    <a:ext cx="64" cy="78"/>
                  </a:xfrm>
                  <a:custGeom>
                    <a:avLst/>
                    <a:gdLst>
                      <a:gd name="T0" fmla="*/ 0 w 64"/>
                      <a:gd name="T1" fmla="*/ 0 h 78"/>
                      <a:gd name="T2" fmla="*/ 0 w 64"/>
                      <a:gd name="T3" fmla="*/ 78 h 78"/>
                      <a:gd name="T4" fmla="*/ 64 w 64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4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64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57" name="Freeform 3401"/>
                  <p:cNvSpPr>
                    <a:spLocks/>
                  </p:cNvSpPr>
                  <p:nvPr/>
                </p:nvSpPr>
                <p:spPr bwMode="auto">
                  <a:xfrm>
                    <a:off x="1661" y="39784"/>
                    <a:ext cx="75" cy="320"/>
                  </a:xfrm>
                  <a:custGeom>
                    <a:avLst/>
                    <a:gdLst>
                      <a:gd name="T0" fmla="*/ 0 w 75"/>
                      <a:gd name="T1" fmla="*/ 0 h 320"/>
                      <a:gd name="T2" fmla="*/ 0 w 75"/>
                      <a:gd name="T3" fmla="*/ 320 h 320"/>
                      <a:gd name="T4" fmla="*/ 75 w 75"/>
                      <a:gd name="T5" fmla="*/ 320 h 3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5" h="320">
                        <a:moveTo>
                          <a:pt x="0" y="0"/>
                        </a:moveTo>
                        <a:lnTo>
                          <a:pt x="0" y="320"/>
                        </a:lnTo>
                        <a:lnTo>
                          <a:pt x="75" y="32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58" name="Freeform 3402"/>
                  <p:cNvSpPr>
                    <a:spLocks/>
                  </p:cNvSpPr>
                  <p:nvPr/>
                </p:nvSpPr>
                <p:spPr bwMode="auto">
                  <a:xfrm>
                    <a:off x="1644" y="39781"/>
                    <a:ext cx="17" cy="320"/>
                  </a:xfrm>
                  <a:custGeom>
                    <a:avLst/>
                    <a:gdLst>
                      <a:gd name="T0" fmla="*/ 0 w 17"/>
                      <a:gd name="T1" fmla="*/ 320 h 320"/>
                      <a:gd name="T2" fmla="*/ 0 w 17"/>
                      <a:gd name="T3" fmla="*/ 0 h 320"/>
                      <a:gd name="T4" fmla="*/ 17 w 17"/>
                      <a:gd name="T5" fmla="*/ 0 h 3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320">
                        <a:moveTo>
                          <a:pt x="0" y="320"/>
                        </a:moveTo>
                        <a:lnTo>
                          <a:pt x="0" y="0"/>
                        </a:lnTo>
                        <a:lnTo>
                          <a:pt x="1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59" name="Rectangle 3403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402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3857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60" name="Freeform 3404"/>
                  <p:cNvSpPr>
                    <a:spLocks/>
                  </p:cNvSpPr>
                  <p:nvPr/>
                </p:nvSpPr>
                <p:spPr bwMode="auto">
                  <a:xfrm>
                    <a:off x="1721" y="40347"/>
                    <a:ext cx="292" cy="78"/>
                  </a:xfrm>
                  <a:custGeom>
                    <a:avLst/>
                    <a:gdLst>
                      <a:gd name="T0" fmla="*/ 0 w 292"/>
                      <a:gd name="T1" fmla="*/ 78 h 78"/>
                      <a:gd name="T2" fmla="*/ 0 w 292"/>
                      <a:gd name="T3" fmla="*/ 0 h 78"/>
                      <a:gd name="T4" fmla="*/ 292 w 292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2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9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61" name="Rectangle 3405"/>
                  <p:cNvSpPr>
                    <a:spLocks noChangeArrowheads="1"/>
                  </p:cNvSpPr>
                  <p:nvPr/>
                </p:nvSpPr>
                <p:spPr bwMode="auto">
                  <a:xfrm>
                    <a:off x="2105" y="404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2618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62" name="Freeform 3406"/>
                  <p:cNvSpPr>
                    <a:spLocks/>
                  </p:cNvSpPr>
                  <p:nvPr/>
                </p:nvSpPr>
                <p:spPr bwMode="auto">
                  <a:xfrm>
                    <a:off x="1806" y="40455"/>
                    <a:ext cx="296" cy="51"/>
                  </a:xfrm>
                  <a:custGeom>
                    <a:avLst/>
                    <a:gdLst>
                      <a:gd name="T0" fmla="*/ 0 w 296"/>
                      <a:gd name="T1" fmla="*/ 51 h 51"/>
                      <a:gd name="T2" fmla="*/ 0 w 296"/>
                      <a:gd name="T3" fmla="*/ 0 h 51"/>
                      <a:gd name="T4" fmla="*/ 296 w 29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9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63" name="Rectangle 3407"/>
                  <p:cNvSpPr>
                    <a:spLocks noChangeArrowheads="1"/>
                  </p:cNvSpPr>
                  <p:nvPr/>
                </p:nvSpPr>
                <p:spPr bwMode="auto">
                  <a:xfrm>
                    <a:off x="2009" y="405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6870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64" name="Freeform 3408"/>
                  <p:cNvSpPr>
                    <a:spLocks/>
                  </p:cNvSpPr>
                  <p:nvPr/>
                </p:nvSpPr>
                <p:spPr bwMode="auto">
                  <a:xfrm>
                    <a:off x="1806" y="40512"/>
                    <a:ext cx="200" cy="51"/>
                  </a:xfrm>
                  <a:custGeom>
                    <a:avLst/>
                    <a:gdLst>
                      <a:gd name="T0" fmla="*/ 0 w 200"/>
                      <a:gd name="T1" fmla="*/ 0 h 51"/>
                      <a:gd name="T2" fmla="*/ 0 w 200"/>
                      <a:gd name="T3" fmla="*/ 51 h 51"/>
                      <a:gd name="T4" fmla="*/ 200 w 20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0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65" name="Freeform 3409"/>
                  <p:cNvSpPr>
                    <a:spLocks/>
                  </p:cNvSpPr>
                  <p:nvPr/>
                </p:nvSpPr>
                <p:spPr bwMode="auto">
                  <a:xfrm>
                    <a:off x="1721" y="40431"/>
                    <a:ext cx="85" cy="78"/>
                  </a:xfrm>
                  <a:custGeom>
                    <a:avLst/>
                    <a:gdLst>
                      <a:gd name="T0" fmla="*/ 0 w 85"/>
                      <a:gd name="T1" fmla="*/ 0 h 78"/>
                      <a:gd name="T2" fmla="*/ 0 w 85"/>
                      <a:gd name="T3" fmla="*/ 78 h 78"/>
                      <a:gd name="T4" fmla="*/ 85 w 85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5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85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66" name="Freeform 3410"/>
                  <p:cNvSpPr>
                    <a:spLocks/>
                  </p:cNvSpPr>
                  <p:nvPr/>
                </p:nvSpPr>
                <p:spPr bwMode="auto">
                  <a:xfrm>
                    <a:off x="1644" y="40107"/>
                    <a:ext cx="77" cy="321"/>
                  </a:xfrm>
                  <a:custGeom>
                    <a:avLst/>
                    <a:gdLst>
                      <a:gd name="T0" fmla="*/ 0 w 77"/>
                      <a:gd name="T1" fmla="*/ 0 h 321"/>
                      <a:gd name="T2" fmla="*/ 0 w 77"/>
                      <a:gd name="T3" fmla="*/ 321 h 321"/>
                      <a:gd name="T4" fmla="*/ 77 w 77"/>
                      <a:gd name="T5" fmla="*/ 321 h 3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7" h="321">
                        <a:moveTo>
                          <a:pt x="0" y="0"/>
                        </a:moveTo>
                        <a:lnTo>
                          <a:pt x="0" y="321"/>
                        </a:lnTo>
                        <a:lnTo>
                          <a:pt x="77" y="32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67" name="Freeform 3411"/>
                  <p:cNvSpPr>
                    <a:spLocks/>
                  </p:cNvSpPr>
                  <p:nvPr/>
                </p:nvSpPr>
                <p:spPr bwMode="auto">
                  <a:xfrm>
                    <a:off x="1557" y="40104"/>
                    <a:ext cx="87" cy="342"/>
                  </a:xfrm>
                  <a:custGeom>
                    <a:avLst/>
                    <a:gdLst>
                      <a:gd name="T0" fmla="*/ 0 w 87"/>
                      <a:gd name="T1" fmla="*/ 342 h 342"/>
                      <a:gd name="T2" fmla="*/ 0 w 87"/>
                      <a:gd name="T3" fmla="*/ 0 h 342"/>
                      <a:gd name="T4" fmla="*/ 87 w 87"/>
                      <a:gd name="T5" fmla="*/ 0 h 3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7" h="342">
                        <a:moveTo>
                          <a:pt x="0" y="342"/>
                        </a:moveTo>
                        <a:lnTo>
                          <a:pt x="0" y="0"/>
                        </a:lnTo>
                        <a:lnTo>
                          <a:pt x="8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68" name="Rectangle 3412"/>
                  <p:cNvSpPr>
                    <a:spLocks noChangeArrowheads="1"/>
                  </p:cNvSpPr>
                  <p:nvPr/>
                </p:nvSpPr>
                <p:spPr bwMode="auto">
                  <a:xfrm>
                    <a:off x="1812" y="406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3675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69" name="Freeform 3413"/>
                  <p:cNvSpPr>
                    <a:spLocks/>
                  </p:cNvSpPr>
                  <p:nvPr/>
                </p:nvSpPr>
                <p:spPr bwMode="auto">
                  <a:xfrm>
                    <a:off x="1616" y="40671"/>
                    <a:ext cx="193" cy="121"/>
                  </a:xfrm>
                  <a:custGeom>
                    <a:avLst/>
                    <a:gdLst>
                      <a:gd name="T0" fmla="*/ 0 w 193"/>
                      <a:gd name="T1" fmla="*/ 121 h 121"/>
                      <a:gd name="T2" fmla="*/ 0 w 193"/>
                      <a:gd name="T3" fmla="*/ 0 h 121"/>
                      <a:gd name="T4" fmla="*/ 193 w 193"/>
                      <a:gd name="T5" fmla="*/ 0 h 1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3" h="121">
                        <a:moveTo>
                          <a:pt x="0" y="121"/>
                        </a:moveTo>
                        <a:lnTo>
                          <a:pt x="0" y="0"/>
                        </a:lnTo>
                        <a:lnTo>
                          <a:pt x="19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70" name="Rectangle 3414"/>
                  <p:cNvSpPr>
                    <a:spLocks noChangeArrowheads="1"/>
                  </p:cNvSpPr>
                  <p:nvPr/>
                </p:nvSpPr>
                <p:spPr bwMode="auto">
                  <a:xfrm>
                    <a:off x="1926" y="407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5052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71" name="Freeform 3415"/>
                  <p:cNvSpPr>
                    <a:spLocks/>
                  </p:cNvSpPr>
                  <p:nvPr/>
                </p:nvSpPr>
                <p:spPr bwMode="auto">
                  <a:xfrm>
                    <a:off x="1620" y="40779"/>
                    <a:ext cx="303" cy="138"/>
                  </a:xfrm>
                  <a:custGeom>
                    <a:avLst/>
                    <a:gdLst>
                      <a:gd name="T0" fmla="*/ 0 w 303"/>
                      <a:gd name="T1" fmla="*/ 138 h 138"/>
                      <a:gd name="T2" fmla="*/ 0 w 303"/>
                      <a:gd name="T3" fmla="*/ 0 h 138"/>
                      <a:gd name="T4" fmla="*/ 303 w 303"/>
                      <a:gd name="T5" fmla="*/ 0 h 1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3" h="138">
                        <a:moveTo>
                          <a:pt x="0" y="138"/>
                        </a:moveTo>
                        <a:lnTo>
                          <a:pt x="0" y="0"/>
                        </a:lnTo>
                        <a:lnTo>
                          <a:pt x="30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72" name="Rectangle 3416"/>
                  <p:cNvSpPr>
                    <a:spLocks noChangeArrowheads="1"/>
                  </p:cNvSpPr>
                  <p:nvPr/>
                </p:nvSpPr>
                <p:spPr bwMode="auto">
                  <a:xfrm>
                    <a:off x="1959" y="408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5702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73" name="Freeform 3417"/>
                  <p:cNvSpPr>
                    <a:spLocks/>
                  </p:cNvSpPr>
                  <p:nvPr/>
                </p:nvSpPr>
                <p:spPr bwMode="auto">
                  <a:xfrm>
                    <a:off x="1956" y="40887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74" name="Rectangle 3418"/>
                  <p:cNvSpPr>
                    <a:spLocks noChangeArrowheads="1"/>
                  </p:cNvSpPr>
                  <p:nvPr/>
                </p:nvSpPr>
                <p:spPr bwMode="auto">
                  <a:xfrm>
                    <a:off x="2084" y="409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1461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75" name="Freeform 3419"/>
                  <p:cNvSpPr>
                    <a:spLocks/>
                  </p:cNvSpPr>
                  <p:nvPr/>
                </p:nvSpPr>
                <p:spPr bwMode="auto">
                  <a:xfrm>
                    <a:off x="1956" y="40944"/>
                    <a:ext cx="125" cy="51"/>
                  </a:xfrm>
                  <a:custGeom>
                    <a:avLst/>
                    <a:gdLst>
                      <a:gd name="T0" fmla="*/ 0 w 125"/>
                      <a:gd name="T1" fmla="*/ 0 h 51"/>
                      <a:gd name="T2" fmla="*/ 0 w 125"/>
                      <a:gd name="T3" fmla="*/ 51 h 51"/>
                      <a:gd name="T4" fmla="*/ 125 w 125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5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25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76" name="Freeform 3420"/>
                  <p:cNvSpPr>
                    <a:spLocks/>
                  </p:cNvSpPr>
                  <p:nvPr/>
                </p:nvSpPr>
                <p:spPr bwMode="auto">
                  <a:xfrm>
                    <a:off x="1713" y="40941"/>
                    <a:ext cx="243" cy="118"/>
                  </a:xfrm>
                  <a:custGeom>
                    <a:avLst/>
                    <a:gdLst>
                      <a:gd name="T0" fmla="*/ 0 w 243"/>
                      <a:gd name="T1" fmla="*/ 118 h 118"/>
                      <a:gd name="T2" fmla="*/ 0 w 243"/>
                      <a:gd name="T3" fmla="*/ 0 h 118"/>
                      <a:gd name="T4" fmla="*/ 243 w 243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3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24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77" name="Rectangle 3421"/>
                  <p:cNvSpPr>
                    <a:spLocks noChangeArrowheads="1"/>
                  </p:cNvSpPr>
                  <p:nvPr/>
                </p:nvSpPr>
                <p:spPr bwMode="auto">
                  <a:xfrm>
                    <a:off x="2054" y="410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4288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78" name="Freeform 3422"/>
                  <p:cNvSpPr>
                    <a:spLocks/>
                  </p:cNvSpPr>
                  <p:nvPr/>
                </p:nvSpPr>
                <p:spPr bwMode="auto">
                  <a:xfrm>
                    <a:off x="1851" y="41103"/>
                    <a:ext cx="200" cy="78"/>
                  </a:xfrm>
                  <a:custGeom>
                    <a:avLst/>
                    <a:gdLst>
                      <a:gd name="T0" fmla="*/ 0 w 200"/>
                      <a:gd name="T1" fmla="*/ 78 h 78"/>
                      <a:gd name="T2" fmla="*/ 0 w 200"/>
                      <a:gd name="T3" fmla="*/ 0 h 78"/>
                      <a:gd name="T4" fmla="*/ 200 w 200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0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0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79" name="Rectangle 3423"/>
                  <p:cNvSpPr>
                    <a:spLocks noChangeArrowheads="1"/>
                  </p:cNvSpPr>
                  <p:nvPr/>
                </p:nvSpPr>
                <p:spPr bwMode="auto">
                  <a:xfrm>
                    <a:off x="2082" y="411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3433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680" name="Freeform 3424"/>
                  <p:cNvSpPr>
                    <a:spLocks/>
                  </p:cNvSpPr>
                  <p:nvPr/>
                </p:nvSpPr>
                <p:spPr bwMode="auto">
                  <a:xfrm>
                    <a:off x="1962" y="41211"/>
                    <a:ext cx="117" cy="51"/>
                  </a:xfrm>
                  <a:custGeom>
                    <a:avLst/>
                    <a:gdLst>
                      <a:gd name="T0" fmla="*/ 0 w 117"/>
                      <a:gd name="T1" fmla="*/ 51 h 51"/>
                      <a:gd name="T2" fmla="*/ 0 w 117"/>
                      <a:gd name="T3" fmla="*/ 0 h 51"/>
                      <a:gd name="T4" fmla="*/ 117 w 11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1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3" name="Group 3626"/>
                <p:cNvGrpSpPr>
                  <a:grpSpLocks/>
                </p:cNvGrpSpPr>
                <p:nvPr/>
              </p:nvGrpSpPr>
              <p:grpSpPr bwMode="auto">
                <a:xfrm>
                  <a:off x="1454" y="40449"/>
                  <a:ext cx="2797" cy="9955"/>
                  <a:chOff x="1454" y="40449"/>
                  <a:chExt cx="2797" cy="9955"/>
                </a:xfrm>
              </p:grpSpPr>
              <p:sp>
                <p:nvSpPr>
                  <p:cNvPr id="2281" name="Rectangle 3426"/>
                  <p:cNvSpPr>
                    <a:spLocks noChangeArrowheads="1"/>
                  </p:cNvSpPr>
                  <p:nvPr/>
                </p:nvSpPr>
                <p:spPr bwMode="auto">
                  <a:xfrm>
                    <a:off x="2093" y="412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3041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282" name="Freeform 3427"/>
                  <p:cNvSpPr>
                    <a:spLocks/>
                  </p:cNvSpPr>
                  <p:nvPr/>
                </p:nvSpPr>
                <p:spPr bwMode="auto">
                  <a:xfrm>
                    <a:off x="1962" y="41268"/>
                    <a:ext cx="128" cy="51"/>
                  </a:xfrm>
                  <a:custGeom>
                    <a:avLst/>
                    <a:gdLst>
                      <a:gd name="T0" fmla="*/ 0 w 128"/>
                      <a:gd name="T1" fmla="*/ 0 h 51"/>
                      <a:gd name="T2" fmla="*/ 0 w 128"/>
                      <a:gd name="T3" fmla="*/ 51 h 51"/>
                      <a:gd name="T4" fmla="*/ 128 w 128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8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28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83" name="Freeform 3428"/>
                  <p:cNvSpPr>
                    <a:spLocks/>
                  </p:cNvSpPr>
                  <p:nvPr/>
                </p:nvSpPr>
                <p:spPr bwMode="auto">
                  <a:xfrm>
                    <a:off x="1851" y="41187"/>
                    <a:ext cx="111" cy="78"/>
                  </a:xfrm>
                  <a:custGeom>
                    <a:avLst/>
                    <a:gdLst>
                      <a:gd name="T0" fmla="*/ 0 w 111"/>
                      <a:gd name="T1" fmla="*/ 0 h 78"/>
                      <a:gd name="T2" fmla="*/ 0 w 111"/>
                      <a:gd name="T3" fmla="*/ 78 h 78"/>
                      <a:gd name="T4" fmla="*/ 111 w 111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1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11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84" name="Freeform 3429"/>
                  <p:cNvSpPr>
                    <a:spLocks/>
                  </p:cNvSpPr>
                  <p:nvPr/>
                </p:nvSpPr>
                <p:spPr bwMode="auto">
                  <a:xfrm>
                    <a:off x="1713" y="41065"/>
                    <a:ext cx="138" cy="119"/>
                  </a:xfrm>
                  <a:custGeom>
                    <a:avLst/>
                    <a:gdLst>
                      <a:gd name="T0" fmla="*/ 0 w 138"/>
                      <a:gd name="T1" fmla="*/ 0 h 119"/>
                      <a:gd name="T2" fmla="*/ 0 w 138"/>
                      <a:gd name="T3" fmla="*/ 119 h 119"/>
                      <a:gd name="T4" fmla="*/ 138 w 138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8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138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85" name="Freeform 3430"/>
                  <p:cNvSpPr>
                    <a:spLocks/>
                  </p:cNvSpPr>
                  <p:nvPr/>
                </p:nvSpPr>
                <p:spPr bwMode="auto">
                  <a:xfrm>
                    <a:off x="1620" y="40923"/>
                    <a:ext cx="93" cy="139"/>
                  </a:xfrm>
                  <a:custGeom>
                    <a:avLst/>
                    <a:gdLst>
                      <a:gd name="T0" fmla="*/ 0 w 93"/>
                      <a:gd name="T1" fmla="*/ 0 h 139"/>
                      <a:gd name="T2" fmla="*/ 0 w 93"/>
                      <a:gd name="T3" fmla="*/ 139 h 139"/>
                      <a:gd name="T4" fmla="*/ 93 w 93"/>
                      <a:gd name="T5" fmla="*/ 139 h 1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3" h="139">
                        <a:moveTo>
                          <a:pt x="0" y="0"/>
                        </a:moveTo>
                        <a:lnTo>
                          <a:pt x="0" y="139"/>
                        </a:lnTo>
                        <a:lnTo>
                          <a:pt x="93" y="13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86" name="Freeform 3431"/>
                  <p:cNvSpPr>
                    <a:spLocks/>
                  </p:cNvSpPr>
                  <p:nvPr/>
                </p:nvSpPr>
                <p:spPr bwMode="auto">
                  <a:xfrm>
                    <a:off x="1616" y="40798"/>
                    <a:ext cx="4" cy="122"/>
                  </a:xfrm>
                  <a:custGeom>
                    <a:avLst/>
                    <a:gdLst>
                      <a:gd name="T0" fmla="*/ 0 w 4"/>
                      <a:gd name="T1" fmla="*/ 0 h 122"/>
                      <a:gd name="T2" fmla="*/ 0 w 4"/>
                      <a:gd name="T3" fmla="*/ 122 h 122"/>
                      <a:gd name="T4" fmla="*/ 4 w 4"/>
                      <a:gd name="T5" fmla="*/ 122 h 1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122">
                        <a:moveTo>
                          <a:pt x="0" y="0"/>
                        </a:moveTo>
                        <a:lnTo>
                          <a:pt x="0" y="122"/>
                        </a:lnTo>
                        <a:lnTo>
                          <a:pt x="4" y="12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87" name="Freeform 3432"/>
                  <p:cNvSpPr>
                    <a:spLocks/>
                  </p:cNvSpPr>
                  <p:nvPr/>
                </p:nvSpPr>
                <p:spPr bwMode="auto">
                  <a:xfrm>
                    <a:off x="1557" y="40452"/>
                    <a:ext cx="59" cy="343"/>
                  </a:xfrm>
                  <a:custGeom>
                    <a:avLst/>
                    <a:gdLst>
                      <a:gd name="T0" fmla="*/ 0 w 59"/>
                      <a:gd name="T1" fmla="*/ 0 h 343"/>
                      <a:gd name="T2" fmla="*/ 0 w 59"/>
                      <a:gd name="T3" fmla="*/ 343 h 343"/>
                      <a:gd name="T4" fmla="*/ 59 w 59"/>
                      <a:gd name="T5" fmla="*/ 343 h 3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343">
                        <a:moveTo>
                          <a:pt x="0" y="0"/>
                        </a:moveTo>
                        <a:lnTo>
                          <a:pt x="0" y="343"/>
                        </a:lnTo>
                        <a:lnTo>
                          <a:pt x="59" y="34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88" name="Freeform 3433"/>
                  <p:cNvSpPr>
                    <a:spLocks/>
                  </p:cNvSpPr>
                  <p:nvPr/>
                </p:nvSpPr>
                <p:spPr bwMode="auto">
                  <a:xfrm>
                    <a:off x="1523" y="40449"/>
                    <a:ext cx="34" cy="573"/>
                  </a:xfrm>
                  <a:custGeom>
                    <a:avLst/>
                    <a:gdLst>
                      <a:gd name="T0" fmla="*/ 0 w 34"/>
                      <a:gd name="T1" fmla="*/ 573 h 573"/>
                      <a:gd name="T2" fmla="*/ 0 w 34"/>
                      <a:gd name="T3" fmla="*/ 0 h 573"/>
                      <a:gd name="T4" fmla="*/ 34 w 34"/>
                      <a:gd name="T5" fmla="*/ 0 h 5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" h="573">
                        <a:moveTo>
                          <a:pt x="0" y="573"/>
                        </a:moveTo>
                        <a:lnTo>
                          <a:pt x="0" y="0"/>
                        </a:lnTo>
                        <a:lnTo>
                          <a:pt x="3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89" name="Rectangle 3434"/>
                  <p:cNvSpPr>
                    <a:spLocks noChangeArrowheads="1"/>
                  </p:cNvSpPr>
                  <p:nvPr/>
                </p:nvSpPr>
                <p:spPr bwMode="auto">
                  <a:xfrm>
                    <a:off x="1841" y="413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1073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290" name="Freeform 3435"/>
                  <p:cNvSpPr>
                    <a:spLocks/>
                  </p:cNvSpPr>
                  <p:nvPr/>
                </p:nvSpPr>
                <p:spPr bwMode="auto">
                  <a:xfrm>
                    <a:off x="1671" y="41427"/>
                    <a:ext cx="167" cy="51"/>
                  </a:xfrm>
                  <a:custGeom>
                    <a:avLst/>
                    <a:gdLst>
                      <a:gd name="T0" fmla="*/ 0 w 167"/>
                      <a:gd name="T1" fmla="*/ 51 h 51"/>
                      <a:gd name="T2" fmla="*/ 0 w 167"/>
                      <a:gd name="T3" fmla="*/ 0 h 51"/>
                      <a:gd name="T4" fmla="*/ 167 w 16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6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91" name="Rectangle 3436"/>
                  <p:cNvSpPr>
                    <a:spLocks noChangeArrowheads="1"/>
                  </p:cNvSpPr>
                  <p:nvPr/>
                </p:nvSpPr>
                <p:spPr bwMode="auto">
                  <a:xfrm>
                    <a:off x="1751" y="414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6634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292" name="Freeform 3437"/>
                  <p:cNvSpPr>
                    <a:spLocks/>
                  </p:cNvSpPr>
                  <p:nvPr/>
                </p:nvSpPr>
                <p:spPr bwMode="auto">
                  <a:xfrm>
                    <a:off x="1671" y="41484"/>
                    <a:ext cx="77" cy="51"/>
                  </a:xfrm>
                  <a:custGeom>
                    <a:avLst/>
                    <a:gdLst>
                      <a:gd name="T0" fmla="*/ 0 w 77"/>
                      <a:gd name="T1" fmla="*/ 0 h 51"/>
                      <a:gd name="T2" fmla="*/ 0 w 77"/>
                      <a:gd name="T3" fmla="*/ 51 h 51"/>
                      <a:gd name="T4" fmla="*/ 77 w 7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7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93" name="Freeform 3438"/>
                  <p:cNvSpPr>
                    <a:spLocks/>
                  </p:cNvSpPr>
                  <p:nvPr/>
                </p:nvSpPr>
                <p:spPr bwMode="auto">
                  <a:xfrm>
                    <a:off x="1535" y="41481"/>
                    <a:ext cx="136" cy="118"/>
                  </a:xfrm>
                  <a:custGeom>
                    <a:avLst/>
                    <a:gdLst>
                      <a:gd name="T0" fmla="*/ 0 w 136"/>
                      <a:gd name="T1" fmla="*/ 118 h 118"/>
                      <a:gd name="T2" fmla="*/ 0 w 136"/>
                      <a:gd name="T3" fmla="*/ 0 h 118"/>
                      <a:gd name="T4" fmla="*/ 136 w 136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13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94" name="Rectangle 3439"/>
                  <p:cNvSpPr>
                    <a:spLocks noChangeArrowheads="1"/>
                  </p:cNvSpPr>
                  <p:nvPr/>
                </p:nvSpPr>
                <p:spPr bwMode="auto">
                  <a:xfrm>
                    <a:off x="1883" y="415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2670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295" name="Freeform 3440"/>
                  <p:cNvSpPr>
                    <a:spLocks/>
                  </p:cNvSpPr>
                  <p:nvPr/>
                </p:nvSpPr>
                <p:spPr bwMode="auto">
                  <a:xfrm>
                    <a:off x="1587" y="41643"/>
                    <a:ext cx="293" cy="78"/>
                  </a:xfrm>
                  <a:custGeom>
                    <a:avLst/>
                    <a:gdLst>
                      <a:gd name="T0" fmla="*/ 0 w 293"/>
                      <a:gd name="T1" fmla="*/ 78 h 78"/>
                      <a:gd name="T2" fmla="*/ 0 w 293"/>
                      <a:gd name="T3" fmla="*/ 0 h 78"/>
                      <a:gd name="T4" fmla="*/ 293 w 293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3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9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96" name="Rectangle 3441"/>
                  <p:cNvSpPr>
                    <a:spLocks noChangeArrowheads="1"/>
                  </p:cNvSpPr>
                  <p:nvPr/>
                </p:nvSpPr>
                <p:spPr bwMode="auto">
                  <a:xfrm>
                    <a:off x="1653" y="417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5524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297" name="Freeform 3442"/>
                  <p:cNvSpPr>
                    <a:spLocks/>
                  </p:cNvSpPr>
                  <p:nvPr/>
                </p:nvSpPr>
                <p:spPr bwMode="auto">
                  <a:xfrm>
                    <a:off x="1602" y="41751"/>
                    <a:ext cx="48" cy="51"/>
                  </a:xfrm>
                  <a:custGeom>
                    <a:avLst/>
                    <a:gdLst>
                      <a:gd name="T0" fmla="*/ 0 w 48"/>
                      <a:gd name="T1" fmla="*/ 51 h 51"/>
                      <a:gd name="T2" fmla="*/ 0 w 48"/>
                      <a:gd name="T3" fmla="*/ 0 h 51"/>
                      <a:gd name="T4" fmla="*/ 48 w 4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4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98" name="Rectangle 3443"/>
                  <p:cNvSpPr>
                    <a:spLocks noChangeArrowheads="1"/>
                  </p:cNvSpPr>
                  <p:nvPr/>
                </p:nvSpPr>
                <p:spPr bwMode="auto">
                  <a:xfrm>
                    <a:off x="1679" y="418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5651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299" name="Freeform 3444"/>
                  <p:cNvSpPr>
                    <a:spLocks/>
                  </p:cNvSpPr>
                  <p:nvPr/>
                </p:nvSpPr>
                <p:spPr bwMode="auto">
                  <a:xfrm>
                    <a:off x="1602" y="41808"/>
                    <a:ext cx="74" cy="51"/>
                  </a:xfrm>
                  <a:custGeom>
                    <a:avLst/>
                    <a:gdLst>
                      <a:gd name="T0" fmla="*/ 0 w 74"/>
                      <a:gd name="T1" fmla="*/ 0 h 51"/>
                      <a:gd name="T2" fmla="*/ 0 w 74"/>
                      <a:gd name="T3" fmla="*/ 51 h 51"/>
                      <a:gd name="T4" fmla="*/ 74 w 7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7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00" name="Freeform 3445"/>
                  <p:cNvSpPr>
                    <a:spLocks/>
                  </p:cNvSpPr>
                  <p:nvPr/>
                </p:nvSpPr>
                <p:spPr bwMode="auto">
                  <a:xfrm>
                    <a:off x="1587" y="41727"/>
                    <a:ext cx="15" cy="78"/>
                  </a:xfrm>
                  <a:custGeom>
                    <a:avLst/>
                    <a:gdLst>
                      <a:gd name="T0" fmla="*/ 0 w 15"/>
                      <a:gd name="T1" fmla="*/ 0 h 78"/>
                      <a:gd name="T2" fmla="*/ 0 w 15"/>
                      <a:gd name="T3" fmla="*/ 78 h 78"/>
                      <a:gd name="T4" fmla="*/ 15 w 15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5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01" name="Freeform 3446"/>
                  <p:cNvSpPr>
                    <a:spLocks/>
                  </p:cNvSpPr>
                  <p:nvPr/>
                </p:nvSpPr>
                <p:spPr bwMode="auto">
                  <a:xfrm>
                    <a:off x="1535" y="41605"/>
                    <a:ext cx="52" cy="119"/>
                  </a:xfrm>
                  <a:custGeom>
                    <a:avLst/>
                    <a:gdLst>
                      <a:gd name="T0" fmla="*/ 0 w 52"/>
                      <a:gd name="T1" fmla="*/ 0 h 119"/>
                      <a:gd name="T2" fmla="*/ 0 w 52"/>
                      <a:gd name="T3" fmla="*/ 119 h 119"/>
                      <a:gd name="T4" fmla="*/ 52 w 52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2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52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02" name="Freeform 3447"/>
                  <p:cNvSpPr>
                    <a:spLocks/>
                  </p:cNvSpPr>
                  <p:nvPr/>
                </p:nvSpPr>
                <p:spPr bwMode="auto">
                  <a:xfrm>
                    <a:off x="1523" y="41028"/>
                    <a:ext cx="12" cy="574"/>
                  </a:xfrm>
                  <a:custGeom>
                    <a:avLst/>
                    <a:gdLst>
                      <a:gd name="T0" fmla="*/ 0 w 12"/>
                      <a:gd name="T1" fmla="*/ 0 h 574"/>
                      <a:gd name="T2" fmla="*/ 0 w 12"/>
                      <a:gd name="T3" fmla="*/ 574 h 574"/>
                      <a:gd name="T4" fmla="*/ 12 w 12"/>
                      <a:gd name="T5" fmla="*/ 574 h 5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" h="574">
                        <a:moveTo>
                          <a:pt x="0" y="0"/>
                        </a:moveTo>
                        <a:lnTo>
                          <a:pt x="0" y="574"/>
                        </a:lnTo>
                        <a:lnTo>
                          <a:pt x="12" y="57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03" name="Freeform 3448"/>
                  <p:cNvSpPr>
                    <a:spLocks/>
                  </p:cNvSpPr>
                  <p:nvPr/>
                </p:nvSpPr>
                <p:spPr bwMode="auto">
                  <a:xfrm>
                    <a:off x="1454" y="41025"/>
                    <a:ext cx="69" cy="2577"/>
                  </a:xfrm>
                  <a:custGeom>
                    <a:avLst/>
                    <a:gdLst>
                      <a:gd name="T0" fmla="*/ 0 w 69"/>
                      <a:gd name="T1" fmla="*/ 2577 h 2577"/>
                      <a:gd name="T2" fmla="*/ 0 w 69"/>
                      <a:gd name="T3" fmla="*/ 0 h 2577"/>
                      <a:gd name="T4" fmla="*/ 69 w 69"/>
                      <a:gd name="T5" fmla="*/ 0 h 25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9" h="2577">
                        <a:moveTo>
                          <a:pt x="0" y="2577"/>
                        </a:moveTo>
                        <a:lnTo>
                          <a:pt x="0" y="0"/>
                        </a:lnTo>
                        <a:lnTo>
                          <a:pt x="6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04" name="Rectangle 3449"/>
                  <p:cNvSpPr>
                    <a:spLocks noChangeArrowheads="1"/>
                  </p:cNvSpPr>
                  <p:nvPr/>
                </p:nvSpPr>
                <p:spPr bwMode="auto">
                  <a:xfrm>
                    <a:off x="1833" y="419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3979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05" name="Freeform 3450"/>
                  <p:cNvSpPr>
                    <a:spLocks/>
                  </p:cNvSpPr>
                  <p:nvPr/>
                </p:nvSpPr>
                <p:spPr bwMode="auto">
                  <a:xfrm>
                    <a:off x="1487" y="41967"/>
                    <a:ext cx="343" cy="4216"/>
                  </a:xfrm>
                  <a:custGeom>
                    <a:avLst/>
                    <a:gdLst>
                      <a:gd name="T0" fmla="*/ 0 w 343"/>
                      <a:gd name="T1" fmla="*/ 4216 h 4216"/>
                      <a:gd name="T2" fmla="*/ 0 w 343"/>
                      <a:gd name="T3" fmla="*/ 0 h 4216"/>
                      <a:gd name="T4" fmla="*/ 343 w 343"/>
                      <a:gd name="T5" fmla="*/ 0 h 42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3" h="4216">
                        <a:moveTo>
                          <a:pt x="0" y="4216"/>
                        </a:moveTo>
                        <a:lnTo>
                          <a:pt x="0" y="0"/>
                        </a:lnTo>
                        <a:lnTo>
                          <a:pt x="34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06" name="Rectangle 3451"/>
                  <p:cNvSpPr>
                    <a:spLocks noChangeArrowheads="1"/>
                  </p:cNvSpPr>
                  <p:nvPr/>
                </p:nvSpPr>
                <p:spPr bwMode="auto">
                  <a:xfrm>
                    <a:off x="2214" y="420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6818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07" name="Freeform 3452"/>
                  <p:cNvSpPr>
                    <a:spLocks/>
                  </p:cNvSpPr>
                  <p:nvPr/>
                </p:nvSpPr>
                <p:spPr bwMode="auto">
                  <a:xfrm>
                    <a:off x="2046" y="42075"/>
                    <a:ext cx="165" cy="51"/>
                  </a:xfrm>
                  <a:custGeom>
                    <a:avLst/>
                    <a:gdLst>
                      <a:gd name="T0" fmla="*/ 0 w 165"/>
                      <a:gd name="T1" fmla="*/ 51 h 51"/>
                      <a:gd name="T2" fmla="*/ 0 w 165"/>
                      <a:gd name="T3" fmla="*/ 0 h 51"/>
                      <a:gd name="T4" fmla="*/ 165 w 165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5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6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08" name="Rectangle 3453"/>
                  <p:cNvSpPr>
                    <a:spLocks noChangeArrowheads="1"/>
                  </p:cNvSpPr>
                  <p:nvPr/>
                </p:nvSpPr>
                <p:spPr bwMode="auto">
                  <a:xfrm>
                    <a:off x="2129" y="421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1949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09" name="Freeform 3454"/>
                  <p:cNvSpPr>
                    <a:spLocks/>
                  </p:cNvSpPr>
                  <p:nvPr/>
                </p:nvSpPr>
                <p:spPr bwMode="auto">
                  <a:xfrm>
                    <a:off x="2046" y="42132"/>
                    <a:ext cx="80" cy="51"/>
                  </a:xfrm>
                  <a:custGeom>
                    <a:avLst/>
                    <a:gdLst>
                      <a:gd name="T0" fmla="*/ 0 w 80"/>
                      <a:gd name="T1" fmla="*/ 0 h 51"/>
                      <a:gd name="T2" fmla="*/ 0 w 80"/>
                      <a:gd name="T3" fmla="*/ 51 h 51"/>
                      <a:gd name="T4" fmla="*/ 80 w 8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8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10" name="Freeform 3455"/>
                  <p:cNvSpPr>
                    <a:spLocks/>
                  </p:cNvSpPr>
                  <p:nvPr/>
                </p:nvSpPr>
                <p:spPr bwMode="auto">
                  <a:xfrm>
                    <a:off x="1997" y="42129"/>
                    <a:ext cx="49" cy="78"/>
                  </a:xfrm>
                  <a:custGeom>
                    <a:avLst/>
                    <a:gdLst>
                      <a:gd name="T0" fmla="*/ 0 w 49"/>
                      <a:gd name="T1" fmla="*/ 78 h 78"/>
                      <a:gd name="T2" fmla="*/ 0 w 49"/>
                      <a:gd name="T3" fmla="*/ 0 h 78"/>
                      <a:gd name="T4" fmla="*/ 49 w 49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9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4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11" name="Rectangle 3456"/>
                  <p:cNvSpPr>
                    <a:spLocks noChangeArrowheads="1"/>
                  </p:cNvSpPr>
                  <p:nvPr/>
                </p:nvSpPr>
                <p:spPr bwMode="auto">
                  <a:xfrm>
                    <a:off x="2324" y="422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4825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12" name="Freeform 3457"/>
                  <p:cNvSpPr>
                    <a:spLocks/>
                  </p:cNvSpPr>
                  <p:nvPr/>
                </p:nvSpPr>
                <p:spPr bwMode="auto">
                  <a:xfrm>
                    <a:off x="1997" y="42213"/>
                    <a:ext cx="324" cy="78"/>
                  </a:xfrm>
                  <a:custGeom>
                    <a:avLst/>
                    <a:gdLst>
                      <a:gd name="T0" fmla="*/ 0 w 324"/>
                      <a:gd name="T1" fmla="*/ 0 h 78"/>
                      <a:gd name="T2" fmla="*/ 0 w 324"/>
                      <a:gd name="T3" fmla="*/ 78 h 78"/>
                      <a:gd name="T4" fmla="*/ 324 w 324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24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24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13" name="Freeform 3458"/>
                  <p:cNvSpPr>
                    <a:spLocks/>
                  </p:cNvSpPr>
                  <p:nvPr/>
                </p:nvSpPr>
                <p:spPr bwMode="auto">
                  <a:xfrm>
                    <a:off x="1979" y="42210"/>
                    <a:ext cx="18" cy="118"/>
                  </a:xfrm>
                  <a:custGeom>
                    <a:avLst/>
                    <a:gdLst>
                      <a:gd name="T0" fmla="*/ 0 w 18"/>
                      <a:gd name="T1" fmla="*/ 118 h 118"/>
                      <a:gd name="T2" fmla="*/ 0 w 18"/>
                      <a:gd name="T3" fmla="*/ 0 h 118"/>
                      <a:gd name="T4" fmla="*/ 18 w 18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1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14" name="Rectangle 3459"/>
                  <p:cNvSpPr>
                    <a:spLocks noChangeArrowheads="1"/>
                  </p:cNvSpPr>
                  <p:nvPr/>
                </p:nvSpPr>
                <p:spPr bwMode="auto">
                  <a:xfrm>
                    <a:off x="2244" y="423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1032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15" name="Freeform 3460"/>
                  <p:cNvSpPr>
                    <a:spLocks/>
                  </p:cNvSpPr>
                  <p:nvPr/>
                </p:nvSpPr>
                <p:spPr bwMode="auto">
                  <a:xfrm>
                    <a:off x="2241" y="4239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16" name="Rectangle 3461"/>
                  <p:cNvSpPr>
                    <a:spLocks noChangeArrowheads="1"/>
                  </p:cNvSpPr>
                  <p:nvPr/>
                </p:nvSpPr>
                <p:spPr bwMode="auto">
                  <a:xfrm>
                    <a:off x="2244" y="42458"/>
                    <a:ext cx="1668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CP001101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Chlorobium phaeobacteroides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BS1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17" name="Freeform 3462"/>
                  <p:cNvSpPr>
                    <a:spLocks/>
                  </p:cNvSpPr>
                  <p:nvPr/>
                </p:nvSpPr>
                <p:spPr bwMode="auto">
                  <a:xfrm>
                    <a:off x="2241" y="4245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18" name="Freeform 3463"/>
                  <p:cNvSpPr>
                    <a:spLocks/>
                  </p:cNvSpPr>
                  <p:nvPr/>
                </p:nvSpPr>
                <p:spPr bwMode="auto">
                  <a:xfrm>
                    <a:off x="1979" y="42334"/>
                    <a:ext cx="262" cy="119"/>
                  </a:xfrm>
                  <a:custGeom>
                    <a:avLst/>
                    <a:gdLst>
                      <a:gd name="T0" fmla="*/ 0 w 262"/>
                      <a:gd name="T1" fmla="*/ 0 h 119"/>
                      <a:gd name="T2" fmla="*/ 0 w 262"/>
                      <a:gd name="T3" fmla="*/ 119 h 119"/>
                      <a:gd name="T4" fmla="*/ 262 w 262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2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262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19" name="Freeform 3464"/>
                  <p:cNvSpPr>
                    <a:spLocks/>
                  </p:cNvSpPr>
                  <p:nvPr/>
                </p:nvSpPr>
                <p:spPr bwMode="auto">
                  <a:xfrm>
                    <a:off x="1886" y="42331"/>
                    <a:ext cx="93" cy="165"/>
                  </a:xfrm>
                  <a:custGeom>
                    <a:avLst/>
                    <a:gdLst>
                      <a:gd name="T0" fmla="*/ 0 w 93"/>
                      <a:gd name="T1" fmla="*/ 165 h 165"/>
                      <a:gd name="T2" fmla="*/ 0 w 93"/>
                      <a:gd name="T3" fmla="*/ 0 h 165"/>
                      <a:gd name="T4" fmla="*/ 93 w 93"/>
                      <a:gd name="T5" fmla="*/ 0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3" h="165">
                        <a:moveTo>
                          <a:pt x="0" y="165"/>
                        </a:moveTo>
                        <a:lnTo>
                          <a:pt x="0" y="0"/>
                        </a:lnTo>
                        <a:lnTo>
                          <a:pt x="9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20" name="Rectangle 3465"/>
                  <p:cNvSpPr>
                    <a:spLocks noChangeArrowheads="1"/>
                  </p:cNvSpPr>
                  <p:nvPr/>
                </p:nvSpPr>
                <p:spPr bwMode="auto">
                  <a:xfrm>
                    <a:off x="2258" y="425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6958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21" name="Freeform 3466"/>
                  <p:cNvSpPr>
                    <a:spLocks/>
                  </p:cNvSpPr>
                  <p:nvPr/>
                </p:nvSpPr>
                <p:spPr bwMode="auto">
                  <a:xfrm>
                    <a:off x="1917" y="42615"/>
                    <a:ext cx="338" cy="51"/>
                  </a:xfrm>
                  <a:custGeom>
                    <a:avLst/>
                    <a:gdLst>
                      <a:gd name="T0" fmla="*/ 0 w 338"/>
                      <a:gd name="T1" fmla="*/ 51 h 51"/>
                      <a:gd name="T2" fmla="*/ 0 w 338"/>
                      <a:gd name="T3" fmla="*/ 0 h 51"/>
                      <a:gd name="T4" fmla="*/ 338 w 33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33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22" name="Rectangle 3467"/>
                  <p:cNvSpPr>
                    <a:spLocks noChangeArrowheads="1"/>
                  </p:cNvSpPr>
                  <p:nvPr/>
                </p:nvSpPr>
                <p:spPr bwMode="auto">
                  <a:xfrm>
                    <a:off x="2079" y="426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6167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23" name="Freeform 3468"/>
                  <p:cNvSpPr>
                    <a:spLocks/>
                  </p:cNvSpPr>
                  <p:nvPr/>
                </p:nvSpPr>
                <p:spPr bwMode="auto">
                  <a:xfrm>
                    <a:off x="1917" y="42672"/>
                    <a:ext cx="159" cy="51"/>
                  </a:xfrm>
                  <a:custGeom>
                    <a:avLst/>
                    <a:gdLst>
                      <a:gd name="T0" fmla="*/ 0 w 159"/>
                      <a:gd name="T1" fmla="*/ 0 h 51"/>
                      <a:gd name="T2" fmla="*/ 0 w 159"/>
                      <a:gd name="T3" fmla="*/ 51 h 51"/>
                      <a:gd name="T4" fmla="*/ 159 w 15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5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24" name="Freeform 3469"/>
                  <p:cNvSpPr>
                    <a:spLocks/>
                  </p:cNvSpPr>
                  <p:nvPr/>
                </p:nvSpPr>
                <p:spPr bwMode="auto">
                  <a:xfrm>
                    <a:off x="1886" y="42502"/>
                    <a:ext cx="31" cy="167"/>
                  </a:xfrm>
                  <a:custGeom>
                    <a:avLst/>
                    <a:gdLst>
                      <a:gd name="T0" fmla="*/ 0 w 31"/>
                      <a:gd name="T1" fmla="*/ 0 h 167"/>
                      <a:gd name="T2" fmla="*/ 0 w 31"/>
                      <a:gd name="T3" fmla="*/ 167 h 167"/>
                      <a:gd name="T4" fmla="*/ 31 w 31"/>
                      <a:gd name="T5" fmla="*/ 167 h 1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167">
                        <a:moveTo>
                          <a:pt x="0" y="0"/>
                        </a:moveTo>
                        <a:lnTo>
                          <a:pt x="0" y="167"/>
                        </a:lnTo>
                        <a:lnTo>
                          <a:pt x="31" y="16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25" name="Freeform 3470"/>
                  <p:cNvSpPr>
                    <a:spLocks/>
                  </p:cNvSpPr>
                  <p:nvPr/>
                </p:nvSpPr>
                <p:spPr bwMode="auto">
                  <a:xfrm>
                    <a:off x="1845" y="42499"/>
                    <a:ext cx="41" cy="203"/>
                  </a:xfrm>
                  <a:custGeom>
                    <a:avLst/>
                    <a:gdLst>
                      <a:gd name="T0" fmla="*/ 0 w 41"/>
                      <a:gd name="T1" fmla="*/ 203 h 203"/>
                      <a:gd name="T2" fmla="*/ 0 w 41"/>
                      <a:gd name="T3" fmla="*/ 0 h 203"/>
                      <a:gd name="T4" fmla="*/ 41 w 41"/>
                      <a:gd name="T5" fmla="*/ 0 h 2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203">
                        <a:moveTo>
                          <a:pt x="0" y="203"/>
                        </a:moveTo>
                        <a:lnTo>
                          <a:pt x="0" y="0"/>
                        </a:lnTo>
                        <a:lnTo>
                          <a:pt x="4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26" name="Rectangle 3471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427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6915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27" name="Freeform 3472"/>
                  <p:cNvSpPr>
                    <a:spLocks/>
                  </p:cNvSpPr>
                  <p:nvPr/>
                </p:nvSpPr>
                <p:spPr bwMode="auto">
                  <a:xfrm>
                    <a:off x="1917" y="42831"/>
                    <a:ext cx="234" cy="78"/>
                  </a:xfrm>
                  <a:custGeom>
                    <a:avLst/>
                    <a:gdLst>
                      <a:gd name="T0" fmla="*/ 0 w 234"/>
                      <a:gd name="T1" fmla="*/ 78 h 78"/>
                      <a:gd name="T2" fmla="*/ 0 w 234"/>
                      <a:gd name="T3" fmla="*/ 0 h 78"/>
                      <a:gd name="T4" fmla="*/ 234 w 234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4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3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28" name="Rectangle 3473"/>
                  <p:cNvSpPr>
                    <a:spLocks noChangeArrowheads="1"/>
                  </p:cNvSpPr>
                  <p:nvPr/>
                </p:nvSpPr>
                <p:spPr bwMode="auto">
                  <a:xfrm>
                    <a:off x="2348" y="428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6731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29" name="Freeform 3474"/>
                  <p:cNvSpPr>
                    <a:spLocks/>
                  </p:cNvSpPr>
                  <p:nvPr/>
                </p:nvSpPr>
                <p:spPr bwMode="auto">
                  <a:xfrm>
                    <a:off x="1998" y="42939"/>
                    <a:ext cx="347" cy="51"/>
                  </a:xfrm>
                  <a:custGeom>
                    <a:avLst/>
                    <a:gdLst>
                      <a:gd name="T0" fmla="*/ 0 w 347"/>
                      <a:gd name="T1" fmla="*/ 51 h 51"/>
                      <a:gd name="T2" fmla="*/ 0 w 347"/>
                      <a:gd name="T3" fmla="*/ 0 h 51"/>
                      <a:gd name="T4" fmla="*/ 347 w 34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34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30" name="Rectangle 3475"/>
                  <p:cNvSpPr>
                    <a:spLocks noChangeArrowheads="1"/>
                  </p:cNvSpPr>
                  <p:nvPr/>
                </p:nvSpPr>
                <p:spPr bwMode="auto">
                  <a:xfrm>
                    <a:off x="2150" y="429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3673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31" name="Freeform 3476"/>
                  <p:cNvSpPr>
                    <a:spLocks/>
                  </p:cNvSpPr>
                  <p:nvPr/>
                </p:nvSpPr>
                <p:spPr bwMode="auto">
                  <a:xfrm>
                    <a:off x="1998" y="42996"/>
                    <a:ext cx="149" cy="51"/>
                  </a:xfrm>
                  <a:custGeom>
                    <a:avLst/>
                    <a:gdLst>
                      <a:gd name="T0" fmla="*/ 0 w 149"/>
                      <a:gd name="T1" fmla="*/ 0 h 51"/>
                      <a:gd name="T2" fmla="*/ 0 w 149"/>
                      <a:gd name="T3" fmla="*/ 51 h 51"/>
                      <a:gd name="T4" fmla="*/ 149 w 14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4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32" name="Freeform 3477"/>
                  <p:cNvSpPr>
                    <a:spLocks/>
                  </p:cNvSpPr>
                  <p:nvPr/>
                </p:nvSpPr>
                <p:spPr bwMode="auto">
                  <a:xfrm>
                    <a:off x="1917" y="42915"/>
                    <a:ext cx="81" cy="78"/>
                  </a:xfrm>
                  <a:custGeom>
                    <a:avLst/>
                    <a:gdLst>
                      <a:gd name="T0" fmla="*/ 0 w 81"/>
                      <a:gd name="T1" fmla="*/ 0 h 78"/>
                      <a:gd name="T2" fmla="*/ 0 w 81"/>
                      <a:gd name="T3" fmla="*/ 78 h 78"/>
                      <a:gd name="T4" fmla="*/ 81 w 81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1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81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33" name="Freeform 3478"/>
                  <p:cNvSpPr>
                    <a:spLocks/>
                  </p:cNvSpPr>
                  <p:nvPr/>
                </p:nvSpPr>
                <p:spPr bwMode="auto">
                  <a:xfrm>
                    <a:off x="1845" y="42708"/>
                    <a:ext cx="72" cy="204"/>
                  </a:xfrm>
                  <a:custGeom>
                    <a:avLst/>
                    <a:gdLst>
                      <a:gd name="T0" fmla="*/ 0 w 72"/>
                      <a:gd name="T1" fmla="*/ 0 h 204"/>
                      <a:gd name="T2" fmla="*/ 0 w 72"/>
                      <a:gd name="T3" fmla="*/ 204 h 204"/>
                      <a:gd name="T4" fmla="*/ 72 w 72"/>
                      <a:gd name="T5" fmla="*/ 204 h 2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2" h="204">
                        <a:moveTo>
                          <a:pt x="0" y="0"/>
                        </a:moveTo>
                        <a:lnTo>
                          <a:pt x="0" y="204"/>
                        </a:lnTo>
                        <a:lnTo>
                          <a:pt x="72" y="20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34" name="Freeform 3479"/>
                  <p:cNvSpPr>
                    <a:spLocks/>
                  </p:cNvSpPr>
                  <p:nvPr/>
                </p:nvSpPr>
                <p:spPr bwMode="auto">
                  <a:xfrm>
                    <a:off x="1791" y="42705"/>
                    <a:ext cx="54" cy="309"/>
                  </a:xfrm>
                  <a:custGeom>
                    <a:avLst/>
                    <a:gdLst>
                      <a:gd name="T0" fmla="*/ 0 w 54"/>
                      <a:gd name="T1" fmla="*/ 309 h 309"/>
                      <a:gd name="T2" fmla="*/ 0 w 54"/>
                      <a:gd name="T3" fmla="*/ 0 h 309"/>
                      <a:gd name="T4" fmla="*/ 54 w 54"/>
                      <a:gd name="T5" fmla="*/ 0 h 3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4" h="309">
                        <a:moveTo>
                          <a:pt x="0" y="309"/>
                        </a:moveTo>
                        <a:lnTo>
                          <a:pt x="0" y="0"/>
                        </a:lnTo>
                        <a:lnTo>
                          <a:pt x="5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35" name="Rectangle 3480"/>
                  <p:cNvSpPr>
                    <a:spLocks noChangeArrowheads="1"/>
                  </p:cNvSpPr>
                  <p:nvPr/>
                </p:nvSpPr>
                <p:spPr bwMode="auto">
                  <a:xfrm>
                    <a:off x="2280" y="431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3983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36" name="Freeform 3481"/>
                  <p:cNvSpPr>
                    <a:spLocks/>
                  </p:cNvSpPr>
                  <p:nvPr/>
                </p:nvSpPr>
                <p:spPr bwMode="auto">
                  <a:xfrm>
                    <a:off x="2094" y="43155"/>
                    <a:ext cx="183" cy="51"/>
                  </a:xfrm>
                  <a:custGeom>
                    <a:avLst/>
                    <a:gdLst>
                      <a:gd name="T0" fmla="*/ 0 w 183"/>
                      <a:gd name="T1" fmla="*/ 51 h 51"/>
                      <a:gd name="T2" fmla="*/ 0 w 183"/>
                      <a:gd name="T3" fmla="*/ 0 h 51"/>
                      <a:gd name="T4" fmla="*/ 183 w 18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8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37" name="Rectangle 3482"/>
                  <p:cNvSpPr>
                    <a:spLocks noChangeArrowheads="1"/>
                  </p:cNvSpPr>
                  <p:nvPr/>
                </p:nvSpPr>
                <p:spPr bwMode="auto">
                  <a:xfrm>
                    <a:off x="2157" y="432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4320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38" name="Freeform 3483"/>
                  <p:cNvSpPr>
                    <a:spLocks/>
                  </p:cNvSpPr>
                  <p:nvPr/>
                </p:nvSpPr>
                <p:spPr bwMode="auto">
                  <a:xfrm>
                    <a:off x="2094" y="43212"/>
                    <a:ext cx="60" cy="51"/>
                  </a:xfrm>
                  <a:custGeom>
                    <a:avLst/>
                    <a:gdLst>
                      <a:gd name="T0" fmla="*/ 0 w 60"/>
                      <a:gd name="T1" fmla="*/ 0 h 51"/>
                      <a:gd name="T2" fmla="*/ 0 w 60"/>
                      <a:gd name="T3" fmla="*/ 51 h 51"/>
                      <a:gd name="T4" fmla="*/ 60 w 6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6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39" name="Freeform 3484"/>
                  <p:cNvSpPr>
                    <a:spLocks/>
                  </p:cNvSpPr>
                  <p:nvPr/>
                </p:nvSpPr>
                <p:spPr bwMode="auto">
                  <a:xfrm>
                    <a:off x="1835" y="43209"/>
                    <a:ext cx="259" cy="118"/>
                  </a:xfrm>
                  <a:custGeom>
                    <a:avLst/>
                    <a:gdLst>
                      <a:gd name="T0" fmla="*/ 0 w 259"/>
                      <a:gd name="T1" fmla="*/ 118 h 118"/>
                      <a:gd name="T2" fmla="*/ 0 w 259"/>
                      <a:gd name="T3" fmla="*/ 0 h 118"/>
                      <a:gd name="T4" fmla="*/ 259 w 259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9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25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40" name="Rectangle 3485"/>
                  <p:cNvSpPr>
                    <a:spLocks noChangeArrowheads="1"/>
                  </p:cNvSpPr>
                  <p:nvPr/>
                </p:nvSpPr>
                <p:spPr bwMode="auto">
                  <a:xfrm>
                    <a:off x="2165" y="433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4589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41" name="Freeform 3486"/>
                  <p:cNvSpPr>
                    <a:spLocks/>
                  </p:cNvSpPr>
                  <p:nvPr/>
                </p:nvSpPr>
                <p:spPr bwMode="auto">
                  <a:xfrm>
                    <a:off x="1865" y="43371"/>
                    <a:ext cx="297" cy="78"/>
                  </a:xfrm>
                  <a:custGeom>
                    <a:avLst/>
                    <a:gdLst>
                      <a:gd name="T0" fmla="*/ 0 w 297"/>
                      <a:gd name="T1" fmla="*/ 78 h 78"/>
                      <a:gd name="T2" fmla="*/ 0 w 297"/>
                      <a:gd name="T3" fmla="*/ 0 h 78"/>
                      <a:gd name="T4" fmla="*/ 297 w 297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7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9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42" name="Rectangle 3487"/>
                  <p:cNvSpPr>
                    <a:spLocks noChangeArrowheads="1"/>
                  </p:cNvSpPr>
                  <p:nvPr/>
                </p:nvSpPr>
                <p:spPr bwMode="auto">
                  <a:xfrm>
                    <a:off x="2183" y="434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5582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43" name="Freeform 3488"/>
                  <p:cNvSpPr>
                    <a:spLocks/>
                  </p:cNvSpPr>
                  <p:nvPr/>
                </p:nvSpPr>
                <p:spPr bwMode="auto">
                  <a:xfrm>
                    <a:off x="1943" y="43479"/>
                    <a:ext cx="237" cy="51"/>
                  </a:xfrm>
                  <a:custGeom>
                    <a:avLst/>
                    <a:gdLst>
                      <a:gd name="T0" fmla="*/ 0 w 237"/>
                      <a:gd name="T1" fmla="*/ 51 h 51"/>
                      <a:gd name="T2" fmla="*/ 0 w 237"/>
                      <a:gd name="T3" fmla="*/ 0 h 51"/>
                      <a:gd name="T4" fmla="*/ 237 w 23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3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44" name="Rectangle 3489"/>
                  <p:cNvSpPr>
                    <a:spLocks noChangeArrowheads="1"/>
                  </p:cNvSpPr>
                  <p:nvPr/>
                </p:nvSpPr>
                <p:spPr bwMode="auto">
                  <a:xfrm>
                    <a:off x="2076" y="435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6094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45" name="Freeform 3490"/>
                  <p:cNvSpPr>
                    <a:spLocks/>
                  </p:cNvSpPr>
                  <p:nvPr/>
                </p:nvSpPr>
                <p:spPr bwMode="auto">
                  <a:xfrm>
                    <a:off x="1943" y="43536"/>
                    <a:ext cx="130" cy="51"/>
                  </a:xfrm>
                  <a:custGeom>
                    <a:avLst/>
                    <a:gdLst>
                      <a:gd name="T0" fmla="*/ 0 w 130"/>
                      <a:gd name="T1" fmla="*/ 0 h 51"/>
                      <a:gd name="T2" fmla="*/ 0 w 130"/>
                      <a:gd name="T3" fmla="*/ 51 h 51"/>
                      <a:gd name="T4" fmla="*/ 130 w 13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3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46" name="Freeform 3491"/>
                  <p:cNvSpPr>
                    <a:spLocks/>
                  </p:cNvSpPr>
                  <p:nvPr/>
                </p:nvSpPr>
                <p:spPr bwMode="auto">
                  <a:xfrm>
                    <a:off x="1865" y="43455"/>
                    <a:ext cx="78" cy="78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78 h 78"/>
                      <a:gd name="T4" fmla="*/ 78 w 78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8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78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47" name="Freeform 3492"/>
                  <p:cNvSpPr>
                    <a:spLocks/>
                  </p:cNvSpPr>
                  <p:nvPr/>
                </p:nvSpPr>
                <p:spPr bwMode="auto">
                  <a:xfrm>
                    <a:off x="1835" y="43333"/>
                    <a:ext cx="30" cy="119"/>
                  </a:xfrm>
                  <a:custGeom>
                    <a:avLst/>
                    <a:gdLst>
                      <a:gd name="T0" fmla="*/ 0 w 30"/>
                      <a:gd name="T1" fmla="*/ 0 h 119"/>
                      <a:gd name="T2" fmla="*/ 0 w 30"/>
                      <a:gd name="T3" fmla="*/ 119 h 119"/>
                      <a:gd name="T4" fmla="*/ 30 w 30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30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48" name="Freeform 3493"/>
                  <p:cNvSpPr>
                    <a:spLocks/>
                  </p:cNvSpPr>
                  <p:nvPr/>
                </p:nvSpPr>
                <p:spPr bwMode="auto">
                  <a:xfrm>
                    <a:off x="1791" y="43020"/>
                    <a:ext cx="44" cy="310"/>
                  </a:xfrm>
                  <a:custGeom>
                    <a:avLst/>
                    <a:gdLst>
                      <a:gd name="T0" fmla="*/ 0 w 44"/>
                      <a:gd name="T1" fmla="*/ 0 h 310"/>
                      <a:gd name="T2" fmla="*/ 0 w 44"/>
                      <a:gd name="T3" fmla="*/ 310 h 310"/>
                      <a:gd name="T4" fmla="*/ 44 w 44"/>
                      <a:gd name="T5" fmla="*/ 310 h 3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4" h="310">
                        <a:moveTo>
                          <a:pt x="0" y="0"/>
                        </a:moveTo>
                        <a:lnTo>
                          <a:pt x="0" y="310"/>
                        </a:lnTo>
                        <a:lnTo>
                          <a:pt x="44" y="31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49" name="Freeform 3494"/>
                  <p:cNvSpPr>
                    <a:spLocks/>
                  </p:cNvSpPr>
                  <p:nvPr/>
                </p:nvSpPr>
                <p:spPr bwMode="auto">
                  <a:xfrm>
                    <a:off x="1761" y="43017"/>
                    <a:ext cx="30" cy="508"/>
                  </a:xfrm>
                  <a:custGeom>
                    <a:avLst/>
                    <a:gdLst>
                      <a:gd name="T0" fmla="*/ 0 w 30"/>
                      <a:gd name="T1" fmla="*/ 508 h 508"/>
                      <a:gd name="T2" fmla="*/ 0 w 30"/>
                      <a:gd name="T3" fmla="*/ 0 h 508"/>
                      <a:gd name="T4" fmla="*/ 30 w 30"/>
                      <a:gd name="T5" fmla="*/ 0 h 5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" h="508">
                        <a:moveTo>
                          <a:pt x="0" y="508"/>
                        </a:moveTo>
                        <a:lnTo>
                          <a:pt x="0" y="0"/>
                        </a:lnTo>
                        <a:lnTo>
                          <a:pt x="3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0" name="Rectangle 3495"/>
                  <p:cNvSpPr>
                    <a:spLocks noChangeArrowheads="1"/>
                  </p:cNvSpPr>
                  <p:nvPr/>
                </p:nvSpPr>
                <p:spPr bwMode="auto">
                  <a:xfrm>
                    <a:off x="2255" y="436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2846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51" name="Freeform 3496"/>
                  <p:cNvSpPr>
                    <a:spLocks/>
                  </p:cNvSpPr>
                  <p:nvPr/>
                </p:nvSpPr>
                <p:spPr bwMode="auto">
                  <a:xfrm>
                    <a:off x="1929" y="43695"/>
                    <a:ext cx="323" cy="51"/>
                  </a:xfrm>
                  <a:custGeom>
                    <a:avLst/>
                    <a:gdLst>
                      <a:gd name="T0" fmla="*/ 0 w 323"/>
                      <a:gd name="T1" fmla="*/ 51 h 51"/>
                      <a:gd name="T2" fmla="*/ 0 w 323"/>
                      <a:gd name="T3" fmla="*/ 0 h 51"/>
                      <a:gd name="T4" fmla="*/ 323 w 32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2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32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2" name="Rectangle 3497"/>
                  <p:cNvSpPr>
                    <a:spLocks noChangeArrowheads="1"/>
                  </p:cNvSpPr>
                  <p:nvPr/>
                </p:nvSpPr>
                <p:spPr bwMode="auto">
                  <a:xfrm>
                    <a:off x="2105" y="437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2060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53" name="Freeform 3498"/>
                  <p:cNvSpPr>
                    <a:spLocks/>
                  </p:cNvSpPr>
                  <p:nvPr/>
                </p:nvSpPr>
                <p:spPr bwMode="auto">
                  <a:xfrm>
                    <a:off x="1929" y="43752"/>
                    <a:ext cx="173" cy="51"/>
                  </a:xfrm>
                  <a:custGeom>
                    <a:avLst/>
                    <a:gdLst>
                      <a:gd name="T0" fmla="*/ 0 w 173"/>
                      <a:gd name="T1" fmla="*/ 0 h 51"/>
                      <a:gd name="T2" fmla="*/ 0 w 173"/>
                      <a:gd name="T3" fmla="*/ 51 h 51"/>
                      <a:gd name="T4" fmla="*/ 173 w 17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7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4" name="Freeform 3499"/>
                  <p:cNvSpPr>
                    <a:spLocks/>
                  </p:cNvSpPr>
                  <p:nvPr/>
                </p:nvSpPr>
                <p:spPr bwMode="auto">
                  <a:xfrm>
                    <a:off x="1895" y="43749"/>
                    <a:ext cx="34" cy="105"/>
                  </a:xfrm>
                  <a:custGeom>
                    <a:avLst/>
                    <a:gdLst>
                      <a:gd name="T0" fmla="*/ 0 w 34"/>
                      <a:gd name="T1" fmla="*/ 105 h 105"/>
                      <a:gd name="T2" fmla="*/ 0 w 34"/>
                      <a:gd name="T3" fmla="*/ 0 h 105"/>
                      <a:gd name="T4" fmla="*/ 34 w 34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3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5" name="Rectangle 3500"/>
                  <p:cNvSpPr>
                    <a:spLocks noChangeArrowheads="1"/>
                  </p:cNvSpPr>
                  <p:nvPr/>
                </p:nvSpPr>
                <p:spPr bwMode="auto">
                  <a:xfrm>
                    <a:off x="2247" y="43862"/>
                    <a:ext cx="1580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ADM51366 Salt Marsh rhizosphere JPS8-5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56" name="Freeform 3501"/>
                  <p:cNvSpPr>
                    <a:spLocks/>
                  </p:cNvSpPr>
                  <p:nvPr/>
                </p:nvSpPr>
                <p:spPr bwMode="auto">
                  <a:xfrm>
                    <a:off x="2114" y="43911"/>
                    <a:ext cx="130" cy="51"/>
                  </a:xfrm>
                  <a:custGeom>
                    <a:avLst/>
                    <a:gdLst>
                      <a:gd name="T0" fmla="*/ 0 w 130"/>
                      <a:gd name="T1" fmla="*/ 51 h 51"/>
                      <a:gd name="T2" fmla="*/ 0 w 130"/>
                      <a:gd name="T3" fmla="*/ 0 h 51"/>
                      <a:gd name="T4" fmla="*/ 130 w 130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0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3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7" name="Rectangle 3502"/>
                  <p:cNvSpPr>
                    <a:spLocks noChangeArrowheads="1"/>
                  </p:cNvSpPr>
                  <p:nvPr/>
                </p:nvSpPr>
                <p:spPr bwMode="auto">
                  <a:xfrm>
                    <a:off x="2117" y="439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5107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58" name="Freeform 3503"/>
                  <p:cNvSpPr>
                    <a:spLocks/>
                  </p:cNvSpPr>
                  <p:nvPr/>
                </p:nvSpPr>
                <p:spPr bwMode="auto">
                  <a:xfrm>
                    <a:off x="2114" y="43968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9" name="Freeform 3504"/>
                  <p:cNvSpPr>
                    <a:spLocks/>
                  </p:cNvSpPr>
                  <p:nvPr/>
                </p:nvSpPr>
                <p:spPr bwMode="auto">
                  <a:xfrm>
                    <a:off x="1895" y="43860"/>
                    <a:ext cx="219" cy="105"/>
                  </a:xfrm>
                  <a:custGeom>
                    <a:avLst/>
                    <a:gdLst>
                      <a:gd name="T0" fmla="*/ 0 w 219"/>
                      <a:gd name="T1" fmla="*/ 0 h 105"/>
                      <a:gd name="T2" fmla="*/ 0 w 219"/>
                      <a:gd name="T3" fmla="*/ 105 h 105"/>
                      <a:gd name="T4" fmla="*/ 219 w 219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9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219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60" name="Freeform 3505"/>
                  <p:cNvSpPr>
                    <a:spLocks/>
                  </p:cNvSpPr>
                  <p:nvPr/>
                </p:nvSpPr>
                <p:spPr bwMode="auto">
                  <a:xfrm>
                    <a:off x="1826" y="43857"/>
                    <a:ext cx="69" cy="181"/>
                  </a:xfrm>
                  <a:custGeom>
                    <a:avLst/>
                    <a:gdLst>
                      <a:gd name="T0" fmla="*/ 0 w 69"/>
                      <a:gd name="T1" fmla="*/ 181 h 181"/>
                      <a:gd name="T2" fmla="*/ 0 w 69"/>
                      <a:gd name="T3" fmla="*/ 0 h 181"/>
                      <a:gd name="T4" fmla="*/ 69 w 69"/>
                      <a:gd name="T5" fmla="*/ 0 h 1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9" h="181">
                        <a:moveTo>
                          <a:pt x="0" y="181"/>
                        </a:moveTo>
                        <a:lnTo>
                          <a:pt x="0" y="0"/>
                        </a:lnTo>
                        <a:lnTo>
                          <a:pt x="6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61" name="Rectangle 3506"/>
                  <p:cNvSpPr>
                    <a:spLocks noChangeArrowheads="1"/>
                  </p:cNvSpPr>
                  <p:nvPr/>
                </p:nvSpPr>
                <p:spPr bwMode="auto">
                  <a:xfrm>
                    <a:off x="2171" y="440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5659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62" name="Freeform 3507"/>
                  <p:cNvSpPr>
                    <a:spLocks/>
                  </p:cNvSpPr>
                  <p:nvPr/>
                </p:nvSpPr>
                <p:spPr bwMode="auto">
                  <a:xfrm>
                    <a:off x="1874" y="44127"/>
                    <a:ext cx="294" cy="97"/>
                  </a:xfrm>
                  <a:custGeom>
                    <a:avLst/>
                    <a:gdLst>
                      <a:gd name="T0" fmla="*/ 0 w 294"/>
                      <a:gd name="T1" fmla="*/ 97 h 97"/>
                      <a:gd name="T2" fmla="*/ 0 w 294"/>
                      <a:gd name="T3" fmla="*/ 0 h 97"/>
                      <a:gd name="T4" fmla="*/ 294 w 294"/>
                      <a:gd name="T5" fmla="*/ 0 h 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4" h="97">
                        <a:moveTo>
                          <a:pt x="0" y="97"/>
                        </a:moveTo>
                        <a:lnTo>
                          <a:pt x="0" y="0"/>
                        </a:lnTo>
                        <a:lnTo>
                          <a:pt x="29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63" name="Rectangle 3508"/>
                  <p:cNvSpPr>
                    <a:spLocks noChangeArrowheads="1"/>
                  </p:cNvSpPr>
                  <p:nvPr/>
                </p:nvSpPr>
                <p:spPr bwMode="auto">
                  <a:xfrm>
                    <a:off x="2189" y="44186"/>
                    <a:ext cx="1311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AHN50562 MD soil MDE amb 26g2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64" name="Freeform 3509"/>
                  <p:cNvSpPr>
                    <a:spLocks/>
                  </p:cNvSpPr>
                  <p:nvPr/>
                </p:nvSpPr>
                <p:spPr bwMode="auto">
                  <a:xfrm>
                    <a:off x="1908" y="44235"/>
                    <a:ext cx="278" cy="91"/>
                  </a:xfrm>
                  <a:custGeom>
                    <a:avLst/>
                    <a:gdLst>
                      <a:gd name="T0" fmla="*/ 0 w 278"/>
                      <a:gd name="T1" fmla="*/ 91 h 91"/>
                      <a:gd name="T2" fmla="*/ 0 w 278"/>
                      <a:gd name="T3" fmla="*/ 0 h 91"/>
                      <a:gd name="T4" fmla="*/ 278 w 278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8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27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65" name="Rectangle 3510"/>
                  <p:cNvSpPr>
                    <a:spLocks noChangeArrowheads="1"/>
                  </p:cNvSpPr>
                  <p:nvPr/>
                </p:nvSpPr>
                <p:spPr bwMode="auto">
                  <a:xfrm>
                    <a:off x="2160" y="442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2136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66" name="Freeform 3511"/>
                  <p:cNvSpPr>
                    <a:spLocks/>
                  </p:cNvSpPr>
                  <p:nvPr/>
                </p:nvSpPr>
                <p:spPr bwMode="auto">
                  <a:xfrm>
                    <a:off x="2007" y="44343"/>
                    <a:ext cx="150" cy="78"/>
                  </a:xfrm>
                  <a:custGeom>
                    <a:avLst/>
                    <a:gdLst>
                      <a:gd name="T0" fmla="*/ 0 w 150"/>
                      <a:gd name="T1" fmla="*/ 78 h 78"/>
                      <a:gd name="T2" fmla="*/ 0 w 150"/>
                      <a:gd name="T3" fmla="*/ 0 h 78"/>
                      <a:gd name="T4" fmla="*/ 150 w 150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0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5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67" name="Rectangle 3512"/>
                  <p:cNvSpPr>
                    <a:spLocks noChangeArrowheads="1"/>
                  </p:cNvSpPr>
                  <p:nvPr/>
                </p:nvSpPr>
                <p:spPr bwMode="auto">
                  <a:xfrm>
                    <a:off x="2270" y="444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3177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68" name="Freeform 3513"/>
                  <p:cNvSpPr>
                    <a:spLocks/>
                  </p:cNvSpPr>
                  <p:nvPr/>
                </p:nvSpPr>
                <p:spPr bwMode="auto">
                  <a:xfrm>
                    <a:off x="2042" y="44451"/>
                    <a:ext cx="225" cy="51"/>
                  </a:xfrm>
                  <a:custGeom>
                    <a:avLst/>
                    <a:gdLst>
                      <a:gd name="T0" fmla="*/ 0 w 225"/>
                      <a:gd name="T1" fmla="*/ 51 h 51"/>
                      <a:gd name="T2" fmla="*/ 0 w 225"/>
                      <a:gd name="T3" fmla="*/ 0 h 51"/>
                      <a:gd name="T4" fmla="*/ 225 w 225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5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2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69" name="Rectangle 3514"/>
                  <p:cNvSpPr>
                    <a:spLocks noChangeArrowheads="1"/>
                  </p:cNvSpPr>
                  <p:nvPr/>
                </p:nvSpPr>
                <p:spPr bwMode="auto">
                  <a:xfrm>
                    <a:off x="2315" y="445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2489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70" name="Freeform 3515"/>
                  <p:cNvSpPr>
                    <a:spLocks/>
                  </p:cNvSpPr>
                  <p:nvPr/>
                </p:nvSpPr>
                <p:spPr bwMode="auto">
                  <a:xfrm>
                    <a:off x="2042" y="44508"/>
                    <a:ext cx="270" cy="51"/>
                  </a:xfrm>
                  <a:custGeom>
                    <a:avLst/>
                    <a:gdLst>
                      <a:gd name="T0" fmla="*/ 0 w 270"/>
                      <a:gd name="T1" fmla="*/ 0 h 51"/>
                      <a:gd name="T2" fmla="*/ 0 w 270"/>
                      <a:gd name="T3" fmla="*/ 51 h 51"/>
                      <a:gd name="T4" fmla="*/ 270 w 27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7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71" name="Freeform 3516"/>
                  <p:cNvSpPr>
                    <a:spLocks/>
                  </p:cNvSpPr>
                  <p:nvPr/>
                </p:nvSpPr>
                <p:spPr bwMode="auto">
                  <a:xfrm>
                    <a:off x="2007" y="44427"/>
                    <a:ext cx="35" cy="78"/>
                  </a:xfrm>
                  <a:custGeom>
                    <a:avLst/>
                    <a:gdLst>
                      <a:gd name="T0" fmla="*/ 0 w 35"/>
                      <a:gd name="T1" fmla="*/ 0 h 78"/>
                      <a:gd name="T2" fmla="*/ 0 w 35"/>
                      <a:gd name="T3" fmla="*/ 78 h 78"/>
                      <a:gd name="T4" fmla="*/ 35 w 35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5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5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72" name="Freeform 3517"/>
                  <p:cNvSpPr>
                    <a:spLocks/>
                  </p:cNvSpPr>
                  <p:nvPr/>
                </p:nvSpPr>
                <p:spPr bwMode="auto">
                  <a:xfrm>
                    <a:off x="1908" y="44332"/>
                    <a:ext cx="99" cy="92"/>
                  </a:xfrm>
                  <a:custGeom>
                    <a:avLst/>
                    <a:gdLst>
                      <a:gd name="T0" fmla="*/ 0 w 99"/>
                      <a:gd name="T1" fmla="*/ 0 h 92"/>
                      <a:gd name="T2" fmla="*/ 0 w 99"/>
                      <a:gd name="T3" fmla="*/ 92 h 92"/>
                      <a:gd name="T4" fmla="*/ 99 w 99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9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99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73" name="Freeform 3518"/>
                  <p:cNvSpPr>
                    <a:spLocks/>
                  </p:cNvSpPr>
                  <p:nvPr/>
                </p:nvSpPr>
                <p:spPr bwMode="auto">
                  <a:xfrm>
                    <a:off x="1874" y="44230"/>
                    <a:ext cx="34" cy="99"/>
                  </a:xfrm>
                  <a:custGeom>
                    <a:avLst/>
                    <a:gdLst>
                      <a:gd name="T0" fmla="*/ 0 w 34"/>
                      <a:gd name="T1" fmla="*/ 0 h 99"/>
                      <a:gd name="T2" fmla="*/ 0 w 34"/>
                      <a:gd name="T3" fmla="*/ 99 h 99"/>
                      <a:gd name="T4" fmla="*/ 34 w 34"/>
                      <a:gd name="T5" fmla="*/ 99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" h="99">
                        <a:moveTo>
                          <a:pt x="0" y="0"/>
                        </a:moveTo>
                        <a:lnTo>
                          <a:pt x="0" y="99"/>
                        </a:lnTo>
                        <a:lnTo>
                          <a:pt x="34" y="9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74" name="Freeform 3519"/>
                  <p:cNvSpPr>
                    <a:spLocks/>
                  </p:cNvSpPr>
                  <p:nvPr/>
                </p:nvSpPr>
                <p:spPr bwMode="auto">
                  <a:xfrm>
                    <a:off x="1826" y="44044"/>
                    <a:ext cx="48" cy="183"/>
                  </a:xfrm>
                  <a:custGeom>
                    <a:avLst/>
                    <a:gdLst>
                      <a:gd name="T0" fmla="*/ 0 w 48"/>
                      <a:gd name="T1" fmla="*/ 0 h 183"/>
                      <a:gd name="T2" fmla="*/ 0 w 48"/>
                      <a:gd name="T3" fmla="*/ 183 h 183"/>
                      <a:gd name="T4" fmla="*/ 48 w 48"/>
                      <a:gd name="T5" fmla="*/ 183 h 1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183">
                        <a:moveTo>
                          <a:pt x="0" y="0"/>
                        </a:moveTo>
                        <a:lnTo>
                          <a:pt x="0" y="183"/>
                        </a:lnTo>
                        <a:lnTo>
                          <a:pt x="48" y="18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75" name="Freeform 3520"/>
                  <p:cNvSpPr>
                    <a:spLocks/>
                  </p:cNvSpPr>
                  <p:nvPr/>
                </p:nvSpPr>
                <p:spPr bwMode="auto">
                  <a:xfrm>
                    <a:off x="1761" y="43531"/>
                    <a:ext cx="65" cy="510"/>
                  </a:xfrm>
                  <a:custGeom>
                    <a:avLst/>
                    <a:gdLst>
                      <a:gd name="T0" fmla="*/ 0 w 65"/>
                      <a:gd name="T1" fmla="*/ 0 h 510"/>
                      <a:gd name="T2" fmla="*/ 0 w 65"/>
                      <a:gd name="T3" fmla="*/ 510 h 510"/>
                      <a:gd name="T4" fmla="*/ 65 w 65"/>
                      <a:gd name="T5" fmla="*/ 510 h 5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5" h="510">
                        <a:moveTo>
                          <a:pt x="0" y="0"/>
                        </a:moveTo>
                        <a:lnTo>
                          <a:pt x="0" y="510"/>
                        </a:lnTo>
                        <a:lnTo>
                          <a:pt x="65" y="51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76" name="Freeform 3521"/>
                  <p:cNvSpPr>
                    <a:spLocks/>
                  </p:cNvSpPr>
                  <p:nvPr/>
                </p:nvSpPr>
                <p:spPr bwMode="auto">
                  <a:xfrm>
                    <a:off x="1721" y="43528"/>
                    <a:ext cx="40" cy="606"/>
                  </a:xfrm>
                  <a:custGeom>
                    <a:avLst/>
                    <a:gdLst>
                      <a:gd name="T0" fmla="*/ 0 w 40"/>
                      <a:gd name="T1" fmla="*/ 606 h 606"/>
                      <a:gd name="T2" fmla="*/ 0 w 40"/>
                      <a:gd name="T3" fmla="*/ 0 h 606"/>
                      <a:gd name="T4" fmla="*/ 40 w 40"/>
                      <a:gd name="T5" fmla="*/ 0 h 6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0" h="606">
                        <a:moveTo>
                          <a:pt x="0" y="606"/>
                        </a:moveTo>
                        <a:lnTo>
                          <a:pt x="0" y="0"/>
                        </a:lnTo>
                        <a:lnTo>
                          <a:pt x="4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77" name="Rectangle 3522"/>
                  <p:cNvSpPr>
                    <a:spLocks noChangeArrowheads="1"/>
                  </p:cNvSpPr>
                  <p:nvPr/>
                </p:nvSpPr>
                <p:spPr bwMode="auto">
                  <a:xfrm>
                    <a:off x="2021" y="446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5007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78" name="Freeform 3523"/>
                  <p:cNvSpPr>
                    <a:spLocks/>
                  </p:cNvSpPr>
                  <p:nvPr/>
                </p:nvSpPr>
                <p:spPr bwMode="auto">
                  <a:xfrm>
                    <a:off x="1797" y="44667"/>
                    <a:ext cx="221" cy="78"/>
                  </a:xfrm>
                  <a:custGeom>
                    <a:avLst/>
                    <a:gdLst>
                      <a:gd name="T0" fmla="*/ 0 w 221"/>
                      <a:gd name="T1" fmla="*/ 78 h 78"/>
                      <a:gd name="T2" fmla="*/ 0 w 221"/>
                      <a:gd name="T3" fmla="*/ 0 h 78"/>
                      <a:gd name="T4" fmla="*/ 221 w 221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1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2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79" name="Rectangle 3524"/>
                  <p:cNvSpPr>
                    <a:spLocks noChangeArrowheads="1"/>
                  </p:cNvSpPr>
                  <p:nvPr/>
                </p:nvSpPr>
                <p:spPr bwMode="auto">
                  <a:xfrm>
                    <a:off x="2055" y="44726"/>
                    <a:ext cx="1781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AAZ77198 alt pond microbial mat nif1003308L15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80" name="Freeform 3525"/>
                  <p:cNvSpPr>
                    <a:spLocks/>
                  </p:cNvSpPr>
                  <p:nvPr/>
                </p:nvSpPr>
                <p:spPr bwMode="auto">
                  <a:xfrm>
                    <a:off x="1887" y="44775"/>
                    <a:ext cx="165" cy="51"/>
                  </a:xfrm>
                  <a:custGeom>
                    <a:avLst/>
                    <a:gdLst>
                      <a:gd name="T0" fmla="*/ 0 w 165"/>
                      <a:gd name="T1" fmla="*/ 51 h 51"/>
                      <a:gd name="T2" fmla="*/ 0 w 165"/>
                      <a:gd name="T3" fmla="*/ 0 h 51"/>
                      <a:gd name="T4" fmla="*/ 165 w 165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5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6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81" name="Rectangle 352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448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4889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82" name="Freeform 3527"/>
                  <p:cNvSpPr>
                    <a:spLocks/>
                  </p:cNvSpPr>
                  <p:nvPr/>
                </p:nvSpPr>
                <p:spPr bwMode="auto">
                  <a:xfrm>
                    <a:off x="1887" y="44832"/>
                    <a:ext cx="78" cy="51"/>
                  </a:xfrm>
                  <a:custGeom>
                    <a:avLst/>
                    <a:gdLst>
                      <a:gd name="T0" fmla="*/ 0 w 78"/>
                      <a:gd name="T1" fmla="*/ 0 h 51"/>
                      <a:gd name="T2" fmla="*/ 0 w 78"/>
                      <a:gd name="T3" fmla="*/ 51 h 51"/>
                      <a:gd name="T4" fmla="*/ 78 w 78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8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78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83" name="Freeform 3528"/>
                  <p:cNvSpPr>
                    <a:spLocks/>
                  </p:cNvSpPr>
                  <p:nvPr/>
                </p:nvSpPr>
                <p:spPr bwMode="auto">
                  <a:xfrm>
                    <a:off x="1797" y="44751"/>
                    <a:ext cx="90" cy="78"/>
                  </a:xfrm>
                  <a:custGeom>
                    <a:avLst/>
                    <a:gdLst>
                      <a:gd name="T0" fmla="*/ 0 w 90"/>
                      <a:gd name="T1" fmla="*/ 0 h 78"/>
                      <a:gd name="T2" fmla="*/ 0 w 90"/>
                      <a:gd name="T3" fmla="*/ 78 h 78"/>
                      <a:gd name="T4" fmla="*/ 90 w 90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0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90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84" name="Freeform 3529"/>
                  <p:cNvSpPr>
                    <a:spLocks/>
                  </p:cNvSpPr>
                  <p:nvPr/>
                </p:nvSpPr>
                <p:spPr bwMode="auto">
                  <a:xfrm>
                    <a:off x="1721" y="44140"/>
                    <a:ext cx="76" cy="608"/>
                  </a:xfrm>
                  <a:custGeom>
                    <a:avLst/>
                    <a:gdLst>
                      <a:gd name="T0" fmla="*/ 0 w 76"/>
                      <a:gd name="T1" fmla="*/ 0 h 608"/>
                      <a:gd name="T2" fmla="*/ 0 w 76"/>
                      <a:gd name="T3" fmla="*/ 608 h 608"/>
                      <a:gd name="T4" fmla="*/ 76 w 76"/>
                      <a:gd name="T5" fmla="*/ 608 h 6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608">
                        <a:moveTo>
                          <a:pt x="0" y="0"/>
                        </a:moveTo>
                        <a:lnTo>
                          <a:pt x="0" y="608"/>
                        </a:lnTo>
                        <a:lnTo>
                          <a:pt x="76" y="60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85" name="Freeform 3530"/>
                  <p:cNvSpPr>
                    <a:spLocks/>
                  </p:cNvSpPr>
                  <p:nvPr/>
                </p:nvSpPr>
                <p:spPr bwMode="auto">
                  <a:xfrm>
                    <a:off x="1649" y="44137"/>
                    <a:ext cx="72" cy="464"/>
                  </a:xfrm>
                  <a:custGeom>
                    <a:avLst/>
                    <a:gdLst>
                      <a:gd name="T0" fmla="*/ 0 w 72"/>
                      <a:gd name="T1" fmla="*/ 464 h 464"/>
                      <a:gd name="T2" fmla="*/ 0 w 72"/>
                      <a:gd name="T3" fmla="*/ 0 h 464"/>
                      <a:gd name="T4" fmla="*/ 72 w 72"/>
                      <a:gd name="T5" fmla="*/ 0 h 4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2" h="464">
                        <a:moveTo>
                          <a:pt x="0" y="464"/>
                        </a:moveTo>
                        <a:lnTo>
                          <a:pt x="0" y="0"/>
                        </a:lnTo>
                        <a:lnTo>
                          <a:pt x="7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86" name="Rectangle 3531"/>
                  <p:cNvSpPr>
                    <a:spLocks noChangeArrowheads="1"/>
                  </p:cNvSpPr>
                  <p:nvPr/>
                </p:nvSpPr>
                <p:spPr bwMode="auto">
                  <a:xfrm>
                    <a:off x="1904" y="449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4998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87" name="Freeform 3532"/>
                  <p:cNvSpPr>
                    <a:spLocks/>
                  </p:cNvSpPr>
                  <p:nvPr/>
                </p:nvSpPr>
                <p:spPr bwMode="auto">
                  <a:xfrm>
                    <a:off x="1715" y="44991"/>
                    <a:ext cx="186" cy="78"/>
                  </a:xfrm>
                  <a:custGeom>
                    <a:avLst/>
                    <a:gdLst>
                      <a:gd name="T0" fmla="*/ 0 w 186"/>
                      <a:gd name="T1" fmla="*/ 78 h 78"/>
                      <a:gd name="T2" fmla="*/ 0 w 186"/>
                      <a:gd name="T3" fmla="*/ 0 h 78"/>
                      <a:gd name="T4" fmla="*/ 186 w 186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6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8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88" name="Rectangle 3533"/>
                  <p:cNvSpPr>
                    <a:spLocks noChangeArrowheads="1"/>
                  </p:cNvSpPr>
                  <p:nvPr/>
                </p:nvSpPr>
                <p:spPr bwMode="auto">
                  <a:xfrm>
                    <a:off x="2084" y="450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2738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89" name="Freeform 3534"/>
                  <p:cNvSpPr>
                    <a:spLocks/>
                  </p:cNvSpPr>
                  <p:nvPr/>
                </p:nvSpPr>
                <p:spPr bwMode="auto">
                  <a:xfrm>
                    <a:off x="1778" y="45099"/>
                    <a:ext cx="303" cy="51"/>
                  </a:xfrm>
                  <a:custGeom>
                    <a:avLst/>
                    <a:gdLst>
                      <a:gd name="T0" fmla="*/ 0 w 303"/>
                      <a:gd name="T1" fmla="*/ 51 h 51"/>
                      <a:gd name="T2" fmla="*/ 0 w 303"/>
                      <a:gd name="T3" fmla="*/ 0 h 51"/>
                      <a:gd name="T4" fmla="*/ 303 w 30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30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90" name="Rectangle 3535"/>
                  <p:cNvSpPr>
                    <a:spLocks noChangeArrowheads="1"/>
                  </p:cNvSpPr>
                  <p:nvPr/>
                </p:nvSpPr>
                <p:spPr bwMode="auto">
                  <a:xfrm>
                    <a:off x="1974" y="451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6263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91" name="Freeform 3536"/>
                  <p:cNvSpPr>
                    <a:spLocks/>
                  </p:cNvSpPr>
                  <p:nvPr/>
                </p:nvSpPr>
                <p:spPr bwMode="auto">
                  <a:xfrm>
                    <a:off x="1778" y="45156"/>
                    <a:ext cx="193" cy="51"/>
                  </a:xfrm>
                  <a:custGeom>
                    <a:avLst/>
                    <a:gdLst>
                      <a:gd name="T0" fmla="*/ 0 w 193"/>
                      <a:gd name="T1" fmla="*/ 0 h 51"/>
                      <a:gd name="T2" fmla="*/ 0 w 193"/>
                      <a:gd name="T3" fmla="*/ 51 h 51"/>
                      <a:gd name="T4" fmla="*/ 193 w 19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9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92" name="Freeform 3537"/>
                  <p:cNvSpPr>
                    <a:spLocks/>
                  </p:cNvSpPr>
                  <p:nvPr/>
                </p:nvSpPr>
                <p:spPr bwMode="auto">
                  <a:xfrm>
                    <a:off x="1715" y="45075"/>
                    <a:ext cx="63" cy="78"/>
                  </a:xfrm>
                  <a:custGeom>
                    <a:avLst/>
                    <a:gdLst>
                      <a:gd name="T0" fmla="*/ 0 w 63"/>
                      <a:gd name="T1" fmla="*/ 0 h 78"/>
                      <a:gd name="T2" fmla="*/ 0 w 63"/>
                      <a:gd name="T3" fmla="*/ 78 h 78"/>
                      <a:gd name="T4" fmla="*/ 63 w 63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3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63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93" name="Freeform 3538"/>
                  <p:cNvSpPr>
                    <a:spLocks/>
                  </p:cNvSpPr>
                  <p:nvPr/>
                </p:nvSpPr>
                <p:spPr bwMode="auto">
                  <a:xfrm>
                    <a:off x="1649" y="44607"/>
                    <a:ext cx="66" cy="465"/>
                  </a:xfrm>
                  <a:custGeom>
                    <a:avLst/>
                    <a:gdLst>
                      <a:gd name="T0" fmla="*/ 0 w 66"/>
                      <a:gd name="T1" fmla="*/ 0 h 465"/>
                      <a:gd name="T2" fmla="*/ 0 w 66"/>
                      <a:gd name="T3" fmla="*/ 465 h 465"/>
                      <a:gd name="T4" fmla="*/ 66 w 66"/>
                      <a:gd name="T5" fmla="*/ 465 h 4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6" h="465">
                        <a:moveTo>
                          <a:pt x="0" y="0"/>
                        </a:moveTo>
                        <a:lnTo>
                          <a:pt x="0" y="465"/>
                        </a:lnTo>
                        <a:lnTo>
                          <a:pt x="66" y="46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94" name="Freeform 3539"/>
                  <p:cNvSpPr>
                    <a:spLocks/>
                  </p:cNvSpPr>
                  <p:nvPr/>
                </p:nvSpPr>
                <p:spPr bwMode="auto">
                  <a:xfrm>
                    <a:off x="1599" y="44604"/>
                    <a:ext cx="50" cy="475"/>
                  </a:xfrm>
                  <a:custGeom>
                    <a:avLst/>
                    <a:gdLst>
                      <a:gd name="T0" fmla="*/ 0 w 50"/>
                      <a:gd name="T1" fmla="*/ 475 h 475"/>
                      <a:gd name="T2" fmla="*/ 0 w 50"/>
                      <a:gd name="T3" fmla="*/ 0 h 475"/>
                      <a:gd name="T4" fmla="*/ 50 w 50"/>
                      <a:gd name="T5" fmla="*/ 0 h 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0" h="475">
                        <a:moveTo>
                          <a:pt x="0" y="475"/>
                        </a:moveTo>
                        <a:lnTo>
                          <a:pt x="0" y="0"/>
                        </a:lnTo>
                        <a:lnTo>
                          <a:pt x="5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95" name="Rectangle 3540"/>
                  <p:cNvSpPr>
                    <a:spLocks noChangeArrowheads="1"/>
                  </p:cNvSpPr>
                  <p:nvPr/>
                </p:nvSpPr>
                <p:spPr bwMode="auto">
                  <a:xfrm>
                    <a:off x="2295" y="452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5962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96" name="Freeform 3541"/>
                  <p:cNvSpPr>
                    <a:spLocks/>
                  </p:cNvSpPr>
                  <p:nvPr/>
                </p:nvSpPr>
                <p:spPr bwMode="auto">
                  <a:xfrm>
                    <a:off x="1854" y="45315"/>
                    <a:ext cx="438" cy="243"/>
                  </a:xfrm>
                  <a:custGeom>
                    <a:avLst/>
                    <a:gdLst>
                      <a:gd name="T0" fmla="*/ 0 w 438"/>
                      <a:gd name="T1" fmla="*/ 243 h 243"/>
                      <a:gd name="T2" fmla="*/ 0 w 438"/>
                      <a:gd name="T3" fmla="*/ 0 h 243"/>
                      <a:gd name="T4" fmla="*/ 438 w 438"/>
                      <a:gd name="T5" fmla="*/ 0 h 2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8" h="243">
                        <a:moveTo>
                          <a:pt x="0" y="243"/>
                        </a:moveTo>
                        <a:lnTo>
                          <a:pt x="0" y="0"/>
                        </a:lnTo>
                        <a:lnTo>
                          <a:pt x="43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97" name="Rectangle 3542"/>
                  <p:cNvSpPr>
                    <a:spLocks noChangeArrowheads="1"/>
                  </p:cNvSpPr>
                  <p:nvPr/>
                </p:nvSpPr>
                <p:spPr bwMode="auto">
                  <a:xfrm>
                    <a:off x="2351" y="453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5043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398" name="Freeform 3543"/>
                  <p:cNvSpPr>
                    <a:spLocks/>
                  </p:cNvSpPr>
                  <p:nvPr/>
                </p:nvSpPr>
                <p:spPr bwMode="auto">
                  <a:xfrm>
                    <a:off x="2052" y="45423"/>
                    <a:ext cx="296" cy="51"/>
                  </a:xfrm>
                  <a:custGeom>
                    <a:avLst/>
                    <a:gdLst>
                      <a:gd name="T0" fmla="*/ 0 w 296"/>
                      <a:gd name="T1" fmla="*/ 51 h 51"/>
                      <a:gd name="T2" fmla="*/ 0 w 296"/>
                      <a:gd name="T3" fmla="*/ 0 h 51"/>
                      <a:gd name="T4" fmla="*/ 296 w 29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9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99" name="Rectangle 3544"/>
                  <p:cNvSpPr>
                    <a:spLocks noChangeArrowheads="1"/>
                  </p:cNvSpPr>
                  <p:nvPr/>
                </p:nvSpPr>
                <p:spPr bwMode="auto">
                  <a:xfrm>
                    <a:off x="2384" y="454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4261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00" name="Freeform 3545"/>
                  <p:cNvSpPr>
                    <a:spLocks/>
                  </p:cNvSpPr>
                  <p:nvPr/>
                </p:nvSpPr>
                <p:spPr bwMode="auto">
                  <a:xfrm>
                    <a:off x="2052" y="45480"/>
                    <a:ext cx="329" cy="51"/>
                  </a:xfrm>
                  <a:custGeom>
                    <a:avLst/>
                    <a:gdLst>
                      <a:gd name="T0" fmla="*/ 0 w 329"/>
                      <a:gd name="T1" fmla="*/ 0 h 51"/>
                      <a:gd name="T2" fmla="*/ 0 w 329"/>
                      <a:gd name="T3" fmla="*/ 51 h 51"/>
                      <a:gd name="T4" fmla="*/ 329 w 32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2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32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01" name="Freeform 3546"/>
                  <p:cNvSpPr>
                    <a:spLocks/>
                  </p:cNvSpPr>
                  <p:nvPr/>
                </p:nvSpPr>
                <p:spPr bwMode="auto">
                  <a:xfrm>
                    <a:off x="1962" y="45477"/>
                    <a:ext cx="90" cy="105"/>
                  </a:xfrm>
                  <a:custGeom>
                    <a:avLst/>
                    <a:gdLst>
                      <a:gd name="T0" fmla="*/ 0 w 90"/>
                      <a:gd name="T1" fmla="*/ 105 h 105"/>
                      <a:gd name="T2" fmla="*/ 0 w 90"/>
                      <a:gd name="T3" fmla="*/ 0 h 105"/>
                      <a:gd name="T4" fmla="*/ 90 w 90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0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9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02" name="Rectangle 3547"/>
                  <p:cNvSpPr>
                    <a:spLocks noChangeArrowheads="1"/>
                  </p:cNvSpPr>
                  <p:nvPr/>
                </p:nvSpPr>
                <p:spPr bwMode="auto">
                  <a:xfrm>
                    <a:off x="2367" y="455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5132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03" name="Freeform 3548"/>
                  <p:cNvSpPr>
                    <a:spLocks/>
                  </p:cNvSpPr>
                  <p:nvPr/>
                </p:nvSpPr>
                <p:spPr bwMode="auto">
                  <a:xfrm>
                    <a:off x="2135" y="45639"/>
                    <a:ext cx="229" cy="51"/>
                  </a:xfrm>
                  <a:custGeom>
                    <a:avLst/>
                    <a:gdLst>
                      <a:gd name="T0" fmla="*/ 0 w 229"/>
                      <a:gd name="T1" fmla="*/ 51 h 51"/>
                      <a:gd name="T2" fmla="*/ 0 w 229"/>
                      <a:gd name="T3" fmla="*/ 0 h 51"/>
                      <a:gd name="T4" fmla="*/ 229 w 22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2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04" name="Rectangle 3549"/>
                  <p:cNvSpPr>
                    <a:spLocks noChangeArrowheads="1"/>
                  </p:cNvSpPr>
                  <p:nvPr/>
                </p:nvSpPr>
                <p:spPr bwMode="auto">
                  <a:xfrm>
                    <a:off x="2405" y="456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6726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05" name="Freeform 3550"/>
                  <p:cNvSpPr>
                    <a:spLocks/>
                  </p:cNvSpPr>
                  <p:nvPr/>
                </p:nvSpPr>
                <p:spPr bwMode="auto">
                  <a:xfrm>
                    <a:off x="2135" y="45696"/>
                    <a:ext cx="267" cy="51"/>
                  </a:xfrm>
                  <a:custGeom>
                    <a:avLst/>
                    <a:gdLst>
                      <a:gd name="T0" fmla="*/ 0 w 267"/>
                      <a:gd name="T1" fmla="*/ 0 h 51"/>
                      <a:gd name="T2" fmla="*/ 0 w 267"/>
                      <a:gd name="T3" fmla="*/ 51 h 51"/>
                      <a:gd name="T4" fmla="*/ 267 w 26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6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06" name="Freeform 3551"/>
                  <p:cNvSpPr>
                    <a:spLocks/>
                  </p:cNvSpPr>
                  <p:nvPr/>
                </p:nvSpPr>
                <p:spPr bwMode="auto">
                  <a:xfrm>
                    <a:off x="1962" y="45588"/>
                    <a:ext cx="173" cy="105"/>
                  </a:xfrm>
                  <a:custGeom>
                    <a:avLst/>
                    <a:gdLst>
                      <a:gd name="T0" fmla="*/ 0 w 173"/>
                      <a:gd name="T1" fmla="*/ 0 h 105"/>
                      <a:gd name="T2" fmla="*/ 0 w 173"/>
                      <a:gd name="T3" fmla="*/ 105 h 105"/>
                      <a:gd name="T4" fmla="*/ 173 w 173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3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173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07" name="Freeform 3552"/>
                  <p:cNvSpPr>
                    <a:spLocks/>
                  </p:cNvSpPr>
                  <p:nvPr/>
                </p:nvSpPr>
                <p:spPr bwMode="auto">
                  <a:xfrm>
                    <a:off x="1932" y="45585"/>
                    <a:ext cx="30" cy="219"/>
                  </a:xfrm>
                  <a:custGeom>
                    <a:avLst/>
                    <a:gdLst>
                      <a:gd name="T0" fmla="*/ 0 w 30"/>
                      <a:gd name="T1" fmla="*/ 219 h 219"/>
                      <a:gd name="T2" fmla="*/ 0 w 30"/>
                      <a:gd name="T3" fmla="*/ 0 h 219"/>
                      <a:gd name="T4" fmla="*/ 30 w 30"/>
                      <a:gd name="T5" fmla="*/ 0 h 2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" h="219">
                        <a:moveTo>
                          <a:pt x="0" y="219"/>
                        </a:moveTo>
                        <a:lnTo>
                          <a:pt x="0" y="0"/>
                        </a:lnTo>
                        <a:lnTo>
                          <a:pt x="3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08" name="Rectangle 3553"/>
                  <p:cNvSpPr>
                    <a:spLocks noChangeArrowheads="1"/>
                  </p:cNvSpPr>
                  <p:nvPr/>
                </p:nvSpPr>
                <p:spPr bwMode="auto">
                  <a:xfrm>
                    <a:off x="2369" y="458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4025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09" name="Freeform 3554"/>
                  <p:cNvSpPr>
                    <a:spLocks/>
                  </p:cNvSpPr>
                  <p:nvPr/>
                </p:nvSpPr>
                <p:spPr bwMode="auto">
                  <a:xfrm>
                    <a:off x="2013" y="45855"/>
                    <a:ext cx="353" cy="51"/>
                  </a:xfrm>
                  <a:custGeom>
                    <a:avLst/>
                    <a:gdLst>
                      <a:gd name="T0" fmla="*/ 0 w 353"/>
                      <a:gd name="T1" fmla="*/ 51 h 51"/>
                      <a:gd name="T2" fmla="*/ 0 w 353"/>
                      <a:gd name="T3" fmla="*/ 0 h 51"/>
                      <a:gd name="T4" fmla="*/ 353 w 35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5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35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10" name="Rectangle 3555"/>
                  <p:cNvSpPr>
                    <a:spLocks noChangeArrowheads="1"/>
                  </p:cNvSpPr>
                  <p:nvPr/>
                </p:nvSpPr>
                <p:spPr bwMode="auto">
                  <a:xfrm>
                    <a:off x="2288" y="459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6056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11" name="Freeform 3556"/>
                  <p:cNvSpPr>
                    <a:spLocks/>
                  </p:cNvSpPr>
                  <p:nvPr/>
                </p:nvSpPr>
                <p:spPr bwMode="auto">
                  <a:xfrm>
                    <a:off x="2013" y="45912"/>
                    <a:ext cx="272" cy="51"/>
                  </a:xfrm>
                  <a:custGeom>
                    <a:avLst/>
                    <a:gdLst>
                      <a:gd name="T0" fmla="*/ 0 w 272"/>
                      <a:gd name="T1" fmla="*/ 0 h 51"/>
                      <a:gd name="T2" fmla="*/ 0 w 272"/>
                      <a:gd name="T3" fmla="*/ 51 h 51"/>
                      <a:gd name="T4" fmla="*/ 272 w 27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7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12" name="Freeform 3557"/>
                  <p:cNvSpPr>
                    <a:spLocks/>
                  </p:cNvSpPr>
                  <p:nvPr/>
                </p:nvSpPr>
                <p:spPr bwMode="auto">
                  <a:xfrm>
                    <a:off x="1962" y="45909"/>
                    <a:ext cx="51" cy="118"/>
                  </a:xfrm>
                  <a:custGeom>
                    <a:avLst/>
                    <a:gdLst>
                      <a:gd name="T0" fmla="*/ 0 w 51"/>
                      <a:gd name="T1" fmla="*/ 118 h 118"/>
                      <a:gd name="T2" fmla="*/ 0 w 51"/>
                      <a:gd name="T3" fmla="*/ 0 h 118"/>
                      <a:gd name="T4" fmla="*/ 51 w 51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1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5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13" name="Rectangle 3558"/>
                  <p:cNvSpPr>
                    <a:spLocks noChangeArrowheads="1"/>
                  </p:cNvSpPr>
                  <p:nvPr/>
                </p:nvSpPr>
                <p:spPr bwMode="auto">
                  <a:xfrm>
                    <a:off x="2402" y="460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6058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14" name="Freeform 3559"/>
                  <p:cNvSpPr>
                    <a:spLocks/>
                  </p:cNvSpPr>
                  <p:nvPr/>
                </p:nvSpPr>
                <p:spPr bwMode="auto">
                  <a:xfrm>
                    <a:off x="2174" y="46071"/>
                    <a:ext cx="225" cy="78"/>
                  </a:xfrm>
                  <a:custGeom>
                    <a:avLst/>
                    <a:gdLst>
                      <a:gd name="T0" fmla="*/ 0 w 225"/>
                      <a:gd name="T1" fmla="*/ 78 h 78"/>
                      <a:gd name="T2" fmla="*/ 0 w 225"/>
                      <a:gd name="T3" fmla="*/ 0 h 78"/>
                      <a:gd name="T4" fmla="*/ 225 w 225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5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2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15" name="Rectangle 3560"/>
                  <p:cNvSpPr>
                    <a:spLocks noChangeArrowheads="1"/>
                  </p:cNvSpPr>
                  <p:nvPr/>
                </p:nvSpPr>
                <p:spPr bwMode="auto">
                  <a:xfrm>
                    <a:off x="2447" y="461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2804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16" name="Freeform 3561"/>
                  <p:cNvSpPr>
                    <a:spLocks/>
                  </p:cNvSpPr>
                  <p:nvPr/>
                </p:nvSpPr>
                <p:spPr bwMode="auto">
                  <a:xfrm>
                    <a:off x="2444" y="4617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17" name="Rectangle 3562"/>
                  <p:cNvSpPr>
                    <a:spLocks noChangeArrowheads="1"/>
                  </p:cNvSpPr>
                  <p:nvPr/>
                </p:nvSpPr>
                <p:spPr bwMode="auto">
                  <a:xfrm>
                    <a:off x="2447" y="46238"/>
                    <a:ext cx="1804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ACOK01000116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Ruminococcus flavefaciens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FD-1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18" name="Freeform 3563"/>
                  <p:cNvSpPr>
                    <a:spLocks/>
                  </p:cNvSpPr>
                  <p:nvPr/>
                </p:nvSpPr>
                <p:spPr bwMode="auto">
                  <a:xfrm>
                    <a:off x="2444" y="4623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19" name="Freeform 3564"/>
                  <p:cNvSpPr>
                    <a:spLocks/>
                  </p:cNvSpPr>
                  <p:nvPr/>
                </p:nvSpPr>
                <p:spPr bwMode="auto">
                  <a:xfrm>
                    <a:off x="2174" y="46155"/>
                    <a:ext cx="270" cy="78"/>
                  </a:xfrm>
                  <a:custGeom>
                    <a:avLst/>
                    <a:gdLst>
                      <a:gd name="T0" fmla="*/ 0 w 270"/>
                      <a:gd name="T1" fmla="*/ 0 h 78"/>
                      <a:gd name="T2" fmla="*/ 0 w 270"/>
                      <a:gd name="T3" fmla="*/ 78 h 78"/>
                      <a:gd name="T4" fmla="*/ 270 w 270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0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70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20" name="Freeform 3565"/>
                  <p:cNvSpPr>
                    <a:spLocks/>
                  </p:cNvSpPr>
                  <p:nvPr/>
                </p:nvSpPr>
                <p:spPr bwMode="auto">
                  <a:xfrm>
                    <a:off x="1962" y="46033"/>
                    <a:ext cx="212" cy="119"/>
                  </a:xfrm>
                  <a:custGeom>
                    <a:avLst/>
                    <a:gdLst>
                      <a:gd name="T0" fmla="*/ 0 w 212"/>
                      <a:gd name="T1" fmla="*/ 0 h 119"/>
                      <a:gd name="T2" fmla="*/ 0 w 212"/>
                      <a:gd name="T3" fmla="*/ 119 h 119"/>
                      <a:gd name="T4" fmla="*/ 212 w 212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2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212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21" name="Freeform 3566"/>
                  <p:cNvSpPr>
                    <a:spLocks/>
                  </p:cNvSpPr>
                  <p:nvPr/>
                </p:nvSpPr>
                <p:spPr bwMode="auto">
                  <a:xfrm>
                    <a:off x="1932" y="45810"/>
                    <a:ext cx="30" cy="220"/>
                  </a:xfrm>
                  <a:custGeom>
                    <a:avLst/>
                    <a:gdLst>
                      <a:gd name="T0" fmla="*/ 0 w 30"/>
                      <a:gd name="T1" fmla="*/ 0 h 220"/>
                      <a:gd name="T2" fmla="*/ 0 w 30"/>
                      <a:gd name="T3" fmla="*/ 220 h 220"/>
                      <a:gd name="T4" fmla="*/ 30 w 30"/>
                      <a:gd name="T5" fmla="*/ 220 h 2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" h="220">
                        <a:moveTo>
                          <a:pt x="0" y="0"/>
                        </a:moveTo>
                        <a:lnTo>
                          <a:pt x="0" y="220"/>
                        </a:lnTo>
                        <a:lnTo>
                          <a:pt x="30" y="22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22" name="Freeform 3567"/>
                  <p:cNvSpPr>
                    <a:spLocks/>
                  </p:cNvSpPr>
                  <p:nvPr/>
                </p:nvSpPr>
                <p:spPr bwMode="auto">
                  <a:xfrm>
                    <a:off x="1854" y="45564"/>
                    <a:ext cx="78" cy="243"/>
                  </a:xfrm>
                  <a:custGeom>
                    <a:avLst/>
                    <a:gdLst>
                      <a:gd name="T0" fmla="*/ 0 w 78"/>
                      <a:gd name="T1" fmla="*/ 0 h 243"/>
                      <a:gd name="T2" fmla="*/ 0 w 78"/>
                      <a:gd name="T3" fmla="*/ 243 h 243"/>
                      <a:gd name="T4" fmla="*/ 78 w 78"/>
                      <a:gd name="T5" fmla="*/ 243 h 2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8" h="243">
                        <a:moveTo>
                          <a:pt x="0" y="0"/>
                        </a:moveTo>
                        <a:lnTo>
                          <a:pt x="0" y="243"/>
                        </a:lnTo>
                        <a:lnTo>
                          <a:pt x="78" y="24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23" name="Freeform 3568"/>
                  <p:cNvSpPr>
                    <a:spLocks/>
                  </p:cNvSpPr>
                  <p:nvPr/>
                </p:nvSpPr>
                <p:spPr bwMode="auto">
                  <a:xfrm>
                    <a:off x="1599" y="45085"/>
                    <a:ext cx="255" cy="476"/>
                  </a:xfrm>
                  <a:custGeom>
                    <a:avLst/>
                    <a:gdLst>
                      <a:gd name="T0" fmla="*/ 0 w 255"/>
                      <a:gd name="T1" fmla="*/ 0 h 476"/>
                      <a:gd name="T2" fmla="*/ 0 w 255"/>
                      <a:gd name="T3" fmla="*/ 476 h 476"/>
                      <a:gd name="T4" fmla="*/ 255 w 255"/>
                      <a:gd name="T5" fmla="*/ 476 h 4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5" h="476">
                        <a:moveTo>
                          <a:pt x="0" y="0"/>
                        </a:moveTo>
                        <a:lnTo>
                          <a:pt x="0" y="476"/>
                        </a:lnTo>
                        <a:lnTo>
                          <a:pt x="255" y="47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24" name="Freeform 3569"/>
                  <p:cNvSpPr>
                    <a:spLocks/>
                  </p:cNvSpPr>
                  <p:nvPr/>
                </p:nvSpPr>
                <p:spPr bwMode="auto">
                  <a:xfrm>
                    <a:off x="1541" y="45082"/>
                    <a:ext cx="58" cy="5322"/>
                  </a:xfrm>
                  <a:custGeom>
                    <a:avLst/>
                    <a:gdLst>
                      <a:gd name="T0" fmla="*/ 0 w 58"/>
                      <a:gd name="T1" fmla="*/ 5322 h 5322"/>
                      <a:gd name="T2" fmla="*/ 0 w 58"/>
                      <a:gd name="T3" fmla="*/ 0 h 5322"/>
                      <a:gd name="T4" fmla="*/ 58 w 58"/>
                      <a:gd name="T5" fmla="*/ 0 h 53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5322">
                        <a:moveTo>
                          <a:pt x="0" y="5322"/>
                        </a:moveTo>
                        <a:lnTo>
                          <a:pt x="0" y="0"/>
                        </a:lnTo>
                        <a:lnTo>
                          <a:pt x="5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25" name="Rectangle 3570"/>
                  <p:cNvSpPr>
                    <a:spLocks noChangeArrowheads="1"/>
                  </p:cNvSpPr>
                  <p:nvPr/>
                </p:nvSpPr>
                <p:spPr bwMode="auto">
                  <a:xfrm>
                    <a:off x="2328" y="46346"/>
                    <a:ext cx="175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AAQF01000015 Delta proteobacterium MLMS-1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26" name="Freeform 3571"/>
                  <p:cNvSpPr>
                    <a:spLocks/>
                  </p:cNvSpPr>
                  <p:nvPr/>
                </p:nvSpPr>
                <p:spPr bwMode="auto">
                  <a:xfrm>
                    <a:off x="2325" y="46395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27" name="Rectangle 3572"/>
                  <p:cNvSpPr>
                    <a:spLocks noChangeArrowheads="1"/>
                  </p:cNvSpPr>
                  <p:nvPr/>
                </p:nvSpPr>
                <p:spPr bwMode="auto">
                  <a:xfrm>
                    <a:off x="2328" y="464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3015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28" name="Freeform 3573"/>
                  <p:cNvSpPr>
                    <a:spLocks/>
                  </p:cNvSpPr>
                  <p:nvPr/>
                </p:nvSpPr>
                <p:spPr bwMode="auto">
                  <a:xfrm>
                    <a:off x="2325" y="4645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29" name="Freeform 3574"/>
                  <p:cNvSpPr>
                    <a:spLocks/>
                  </p:cNvSpPr>
                  <p:nvPr/>
                </p:nvSpPr>
                <p:spPr bwMode="auto">
                  <a:xfrm>
                    <a:off x="2078" y="46449"/>
                    <a:ext cx="247" cy="78"/>
                  </a:xfrm>
                  <a:custGeom>
                    <a:avLst/>
                    <a:gdLst>
                      <a:gd name="T0" fmla="*/ 0 w 247"/>
                      <a:gd name="T1" fmla="*/ 78 h 78"/>
                      <a:gd name="T2" fmla="*/ 0 w 247"/>
                      <a:gd name="T3" fmla="*/ 0 h 78"/>
                      <a:gd name="T4" fmla="*/ 247 w 247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7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4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30" name="Rectangle 3575"/>
                  <p:cNvSpPr>
                    <a:spLocks noChangeArrowheads="1"/>
                  </p:cNvSpPr>
                  <p:nvPr/>
                </p:nvSpPr>
                <p:spPr bwMode="auto">
                  <a:xfrm>
                    <a:off x="2202" y="465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3022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31" name="Freeform 3576"/>
                  <p:cNvSpPr>
                    <a:spLocks/>
                  </p:cNvSpPr>
                  <p:nvPr/>
                </p:nvSpPr>
                <p:spPr bwMode="auto">
                  <a:xfrm>
                    <a:off x="2078" y="46533"/>
                    <a:ext cx="121" cy="78"/>
                  </a:xfrm>
                  <a:custGeom>
                    <a:avLst/>
                    <a:gdLst>
                      <a:gd name="T0" fmla="*/ 0 w 121"/>
                      <a:gd name="T1" fmla="*/ 0 h 78"/>
                      <a:gd name="T2" fmla="*/ 0 w 121"/>
                      <a:gd name="T3" fmla="*/ 78 h 78"/>
                      <a:gd name="T4" fmla="*/ 121 w 121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1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21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32" name="Freeform 3577"/>
                  <p:cNvSpPr>
                    <a:spLocks/>
                  </p:cNvSpPr>
                  <p:nvPr/>
                </p:nvSpPr>
                <p:spPr bwMode="auto">
                  <a:xfrm>
                    <a:off x="1956" y="46530"/>
                    <a:ext cx="122" cy="91"/>
                  </a:xfrm>
                  <a:custGeom>
                    <a:avLst/>
                    <a:gdLst>
                      <a:gd name="T0" fmla="*/ 0 w 122"/>
                      <a:gd name="T1" fmla="*/ 91 h 91"/>
                      <a:gd name="T2" fmla="*/ 0 w 122"/>
                      <a:gd name="T3" fmla="*/ 0 h 91"/>
                      <a:gd name="T4" fmla="*/ 122 w 122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2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12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33" name="Rectangle 3578"/>
                  <p:cNvSpPr>
                    <a:spLocks noChangeArrowheads="1"/>
                  </p:cNvSpPr>
                  <p:nvPr/>
                </p:nvSpPr>
                <p:spPr bwMode="auto">
                  <a:xfrm>
                    <a:off x="2022" y="466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6021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34" name="Freeform 3579"/>
                  <p:cNvSpPr>
                    <a:spLocks/>
                  </p:cNvSpPr>
                  <p:nvPr/>
                </p:nvSpPr>
                <p:spPr bwMode="auto">
                  <a:xfrm>
                    <a:off x="1956" y="46627"/>
                    <a:ext cx="63" cy="92"/>
                  </a:xfrm>
                  <a:custGeom>
                    <a:avLst/>
                    <a:gdLst>
                      <a:gd name="T0" fmla="*/ 0 w 63"/>
                      <a:gd name="T1" fmla="*/ 0 h 92"/>
                      <a:gd name="T2" fmla="*/ 0 w 63"/>
                      <a:gd name="T3" fmla="*/ 92 h 92"/>
                      <a:gd name="T4" fmla="*/ 63 w 63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3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63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35" name="Freeform 3580"/>
                  <p:cNvSpPr>
                    <a:spLocks/>
                  </p:cNvSpPr>
                  <p:nvPr/>
                </p:nvSpPr>
                <p:spPr bwMode="auto">
                  <a:xfrm>
                    <a:off x="1889" y="46624"/>
                    <a:ext cx="67" cy="138"/>
                  </a:xfrm>
                  <a:custGeom>
                    <a:avLst/>
                    <a:gdLst>
                      <a:gd name="T0" fmla="*/ 0 w 67"/>
                      <a:gd name="T1" fmla="*/ 138 h 138"/>
                      <a:gd name="T2" fmla="*/ 0 w 67"/>
                      <a:gd name="T3" fmla="*/ 0 h 138"/>
                      <a:gd name="T4" fmla="*/ 67 w 67"/>
                      <a:gd name="T5" fmla="*/ 0 h 1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7" h="138">
                        <a:moveTo>
                          <a:pt x="0" y="138"/>
                        </a:moveTo>
                        <a:lnTo>
                          <a:pt x="0" y="0"/>
                        </a:lnTo>
                        <a:lnTo>
                          <a:pt x="6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36" name="Rectangle 3581"/>
                  <p:cNvSpPr>
                    <a:spLocks noChangeArrowheads="1"/>
                  </p:cNvSpPr>
                  <p:nvPr/>
                </p:nvSpPr>
                <p:spPr bwMode="auto">
                  <a:xfrm>
                    <a:off x="2012" y="467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6775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37" name="Freeform 3582"/>
                  <p:cNvSpPr>
                    <a:spLocks/>
                  </p:cNvSpPr>
                  <p:nvPr/>
                </p:nvSpPr>
                <p:spPr bwMode="auto">
                  <a:xfrm>
                    <a:off x="1946" y="46827"/>
                    <a:ext cx="63" cy="78"/>
                  </a:xfrm>
                  <a:custGeom>
                    <a:avLst/>
                    <a:gdLst>
                      <a:gd name="T0" fmla="*/ 0 w 63"/>
                      <a:gd name="T1" fmla="*/ 78 h 78"/>
                      <a:gd name="T2" fmla="*/ 0 w 63"/>
                      <a:gd name="T3" fmla="*/ 0 h 78"/>
                      <a:gd name="T4" fmla="*/ 63 w 63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3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6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38" name="Rectangle 3583"/>
                  <p:cNvSpPr>
                    <a:spLocks noChangeArrowheads="1"/>
                  </p:cNvSpPr>
                  <p:nvPr/>
                </p:nvSpPr>
                <p:spPr bwMode="auto">
                  <a:xfrm>
                    <a:off x="2006" y="468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3378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39" name="Freeform 3584"/>
                  <p:cNvSpPr>
                    <a:spLocks/>
                  </p:cNvSpPr>
                  <p:nvPr/>
                </p:nvSpPr>
                <p:spPr bwMode="auto">
                  <a:xfrm>
                    <a:off x="2003" y="46935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40" name="Rectangle 3585"/>
                  <p:cNvSpPr>
                    <a:spLocks noChangeArrowheads="1"/>
                  </p:cNvSpPr>
                  <p:nvPr/>
                </p:nvSpPr>
                <p:spPr bwMode="auto">
                  <a:xfrm>
                    <a:off x="2006" y="469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6420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41" name="Freeform 3586"/>
                  <p:cNvSpPr>
                    <a:spLocks/>
                  </p:cNvSpPr>
                  <p:nvPr/>
                </p:nvSpPr>
                <p:spPr bwMode="auto">
                  <a:xfrm>
                    <a:off x="2003" y="4699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42" name="Freeform 3587"/>
                  <p:cNvSpPr>
                    <a:spLocks/>
                  </p:cNvSpPr>
                  <p:nvPr/>
                </p:nvSpPr>
                <p:spPr bwMode="auto">
                  <a:xfrm>
                    <a:off x="1946" y="46911"/>
                    <a:ext cx="57" cy="78"/>
                  </a:xfrm>
                  <a:custGeom>
                    <a:avLst/>
                    <a:gdLst>
                      <a:gd name="T0" fmla="*/ 0 w 57"/>
                      <a:gd name="T1" fmla="*/ 0 h 78"/>
                      <a:gd name="T2" fmla="*/ 0 w 57"/>
                      <a:gd name="T3" fmla="*/ 78 h 78"/>
                      <a:gd name="T4" fmla="*/ 57 w 57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57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43" name="Freeform 3588"/>
                  <p:cNvSpPr>
                    <a:spLocks/>
                  </p:cNvSpPr>
                  <p:nvPr/>
                </p:nvSpPr>
                <p:spPr bwMode="auto">
                  <a:xfrm>
                    <a:off x="1889" y="46768"/>
                    <a:ext cx="57" cy="140"/>
                  </a:xfrm>
                  <a:custGeom>
                    <a:avLst/>
                    <a:gdLst>
                      <a:gd name="T0" fmla="*/ 0 w 57"/>
                      <a:gd name="T1" fmla="*/ 0 h 140"/>
                      <a:gd name="T2" fmla="*/ 0 w 57"/>
                      <a:gd name="T3" fmla="*/ 140 h 140"/>
                      <a:gd name="T4" fmla="*/ 57 w 57"/>
                      <a:gd name="T5" fmla="*/ 140 h 1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140">
                        <a:moveTo>
                          <a:pt x="0" y="0"/>
                        </a:moveTo>
                        <a:lnTo>
                          <a:pt x="0" y="140"/>
                        </a:lnTo>
                        <a:lnTo>
                          <a:pt x="57" y="14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44" name="Freeform 3589"/>
                  <p:cNvSpPr>
                    <a:spLocks/>
                  </p:cNvSpPr>
                  <p:nvPr/>
                </p:nvSpPr>
                <p:spPr bwMode="auto">
                  <a:xfrm>
                    <a:off x="1866" y="46765"/>
                    <a:ext cx="23" cy="237"/>
                  </a:xfrm>
                  <a:custGeom>
                    <a:avLst/>
                    <a:gdLst>
                      <a:gd name="T0" fmla="*/ 0 w 23"/>
                      <a:gd name="T1" fmla="*/ 237 h 237"/>
                      <a:gd name="T2" fmla="*/ 0 w 23"/>
                      <a:gd name="T3" fmla="*/ 0 h 237"/>
                      <a:gd name="T4" fmla="*/ 23 w 23"/>
                      <a:gd name="T5" fmla="*/ 0 h 2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" h="237">
                        <a:moveTo>
                          <a:pt x="0" y="237"/>
                        </a:moveTo>
                        <a:lnTo>
                          <a:pt x="0" y="0"/>
                        </a:lnTo>
                        <a:lnTo>
                          <a:pt x="2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45" name="Rectangle 3590"/>
                  <p:cNvSpPr>
                    <a:spLocks noChangeArrowheads="1"/>
                  </p:cNvSpPr>
                  <p:nvPr/>
                </p:nvSpPr>
                <p:spPr bwMode="auto">
                  <a:xfrm>
                    <a:off x="2111" y="471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4517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46" name="Freeform 3591"/>
                  <p:cNvSpPr>
                    <a:spLocks/>
                  </p:cNvSpPr>
                  <p:nvPr/>
                </p:nvSpPr>
                <p:spPr bwMode="auto">
                  <a:xfrm>
                    <a:off x="1914" y="47151"/>
                    <a:ext cx="194" cy="91"/>
                  </a:xfrm>
                  <a:custGeom>
                    <a:avLst/>
                    <a:gdLst>
                      <a:gd name="T0" fmla="*/ 0 w 194"/>
                      <a:gd name="T1" fmla="*/ 91 h 91"/>
                      <a:gd name="T2" fmla="*/ 0 w 194"/>
                      <a:gd name="T3" fmla="*/ 0 h 91"/>
                      <a:gd name="T4" fmla="*/ 194 w 194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4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19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47" name="Rectangle 3592"/>
                  <p:cNvSpPr>
                    <a:spLocks noChangeArrowheads="1"/>
                  </p:cNvSpPr>
                  <p:nvPr/>
                </p:nvSpPr>
                <p:spPr bwMode="auto">
                  <a:xfrm>
                    <a:off x="2097" y="472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2477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48" name="Freeform 3593"/>
                  <p:cNvSpPr>
                    <a:spLocks/>
                  </p:cNvSpPr>
                  <p:nvPr/>
                </p:nvSpPr>
                <p:spPr bwMode="auto">
                  <a:xfrm>
                    <a:off x="1968" y="47259"/>
                    <a:ext cx="126" cy="78"/>
                  </a:xfrm>
                  <a:custGeom>
                    <a:avLst/>
                    <a:gdLst>
                      <a:gd name="T0" fmla="*/ 0 w 126"/>
                      <a:gd name="T1" fmla="*/ 78 h 78"/>
                      <a:gd name="T2" fmla="*/ 0 w 126"/>
                      <a:gd name="T3" fmla="*/ 0 h 78"/>
                      <a:gd name="T4" fmla="*/ 126 w 126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6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2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49" name="Rectangle 3594"/>
                  <p:cNvSpPr>
                    <a:spLocks noChangeArrowheads="1"/>
                  </p:cNvSpPr>
                  <p:nvPr/>
                </p:nvSpPr>
                <p:spPr bwMode="auto">
                  <a:xfrm>
                    <a:off x="2151" y="473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3787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50" name="Freeform 3595"/>
                  <p:cNvSpPr>
                    <a:spLocks/>
                  </p:cNvSpPr>
                  <p:nvPr/>
                </p:nvSpPr>
                <p:spPr bwMode="auto">
                  <a:xfrm>
                    <a:off x="2088" y="47367"/>
                    <a:ext cx="60" cy="51"/>
                  </a:xfrm>
                  <a:custGeom>
                    <a:avLst/>
                    <a:gdLst>
                      <a:gd name="T0" fmla="*/ 0 w 60"/>
                      <a:gd name="T1" fmla="*/ 51 h 51"/>
                      <a:gd name="T2" fmla="*/ 0 w 60"/>
                      <a:gd name="T3" fmla="*/ 0 h 51"/>
                      <a:gd name="T4" fmla="*/ 60 w 60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6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51" name="Rectangle 3596"/>
                  <p:cNvSpPr>
                    <a:spLocks noChangeArrowheads="1"/>
                  </p:cNvSpPr>
                  <p:nvPr/>
                </p:nvSpPr>
                <p:spPr bwMode="auto">
                  <a:xfrm>
                    <a:off x="2151" y="474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4648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52" name="Freeform 3597"/>
                  <p:cNvSpPr>
                    <a:spLocks/>
                  </p:cNvSpPr>
                  <p:nvPr/>
                </p:nvSpPr>
                <p:spPr bwMode="auto">
                  <a:xfrm>
                    <a:off x="2088" y="47424"/>
                    <a:ext cx="60" cy="51"/>
                  </a:xfrm>
                  <a:custGeom>
                    <a:avLst/>
                    <a:gdLst>
                      <a:gd name="T0" fmla="*/ 0 w 60"/>
                      <a:gd name="T1" fmla="*/ 0 h 51"/>
                      <a:gd name="T2" fmla="*/ 0 w 60"/>
                      <a:gd name="T3" fmla="*/ 51 h 51"/>
                      <a:gd name="T4" fmla="*/ 60 w 6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6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53" name="Freeform 3598"/>
                  <p:cNvSpPr>
                    <a:spLocks/>
                  </p:cNvSpPr>
                  <p:nvPr/>
                </p:nvSpPr>
                <p:spPr bwMode="auto">
                  <a:xfrm>
                    <a:off x="1968" y="47343"/>
                    <a:ext cx="120" cy="78"/>
                  </a:xfrm>
                  <a:custGeom>
                    <a:avLst/>
                    <a:gdLst>
                      <a:gd name="T0" fmla="*/ 0 w 120"/>
                      <a:gd name="T1" fmla="*/ 0 h 78"/>
                      <a:gd name="T2" fmla="*/ 0 w 120"/>
                      <a:gd name="T3" fmla="*/ 78 h 78"/>
                      <a:gd name="T4" fmla="*/ 120 w 120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0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20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54" name="Freeform 3599"/>
                  <p:cNvSpPr>
                    <a:spLocks/>
                  </p:cNvSpPr>
                  <p:nvPr/>
                </p:nvSpPr>
                <p:spPr bwMode="auto">
                  <a:xfrm>
                    <a:off x="1914" y="47248"/>
                    <a:ext cx="54" cy="92"/>
                  </a:xfrm>
                  <a:custGeom>
                    <a:avLst/>
                    <a:gdLst>
                      <a:gd name="T0" fmla="*/ 0 w 54"/>
                      <a:gd name="T1" fmla="*/ 0 h 92"/>
                      <a:gd name="T2" fmla="*/ 0 w 54"/>
                      <a:gd name="T3" fmla="*/ 92 h 92"/>
                      <a:gd name="T4" fmla="*/ 54 w 54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4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54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55" name="Freeform 3600"/>
                  <p:cNvSpPr>
                    <a:spLocks/>
                  </p:cNvSpPr>
                  <p:nvPr/>
                </p:nvSpPr>
                <p:spPr bwMode="auto">
                  <a:xfrm>
                    <a:off x="1866" y="47008"/>
                    <a:ext cx="48" cy="237"/>
                  </a:xfrm>
                  <a:custGeom>
                    <a:avLst/>
                    <a:gdLst>
                      <a:gd name="T0" fmla="*/ 0 w 48"/>
                      <a:gd name="T1" fmla="*/ 0 h 237"/>
                      <a:gd name="T2" fmla="*/ 0 w 48"/>
                      <a:gd name="T3" fmla="*/ 237 h 237"/>
                      <a:gd name="T4" fmla="*/ 48 w 48"/>
                      <a:gd name="T5" fmla="*/ 237 h 2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237">
                        <a:moveTo>
                          <a:pt x="0" y="0"/>
                        </a:moveTo>
                        <a:lnTo>
                          <a:pt x="0" y="237"/>
                        </a:lnTo>
                        <a:lnTo>
                          <a:pt x="48" y="23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56" name="Freeform 3601"/>
                  <p:cNvSpPr>
                    <a:spLocks/>
                  </p:cNvSpPr>
                  <p:nvPr/>
                </p:nvSpPr>
                <p:spPr bwMode="auto">
                  <a:xfrm>
                    <a:off x="1823" y="47005"/>
                    <a:ext cx="43" cy="333"/>
                  </a:xfrm>
                  <a:custGeom>
                    <a:avLst/>
                    <a:gdLst>
                      <a:gd name="T0" fmla="*/ 0 w 43"/>
                      <a:gd name="T1" fmla="*/ 333 h 333"/>
                      <a:gd name="T2" fmla="*/ 0 w 43"/>
                      <a:gd name="T3" fmla="*/ 0 h 333"/>
                      <a:gd name="T4" fmla="*/ 43 w 43"/>
                      <a:gd name="T5" fmla="*/ 0 h 3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" h="333">
                        <a:moveTo>
                          <a:pt x="0" y="333"/>
                        </a:moveTo>
                        <a:lnTo>
                          <a:pt x="0" y="0"/>
                        </a:lnTo>
                        <a:lnTo>
                          <a:pt x="4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57" name="Rectangle 3602"/>
                  <p:cNvSpPr>
                    <a:spLocks noChangeArrowheads="1"/>
                  </p:cNvSpPr>
                  <p:nvPr/>
                </p:nvSpPr>
                <p:spPr bwMode="auto">
                  <a:xfrm>
                    <a:off x="2069" y="475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5890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58" name="Freeform 3603"/>
                  <p:cNvSpPr>
                    <a:spLocks/>
                  </p:cNvSpPr>
                  <p:nvPr/>
                </p:nvSpPr>
                <p:spPr bwMode="auto">
                  <a:xfrm>
                    <a:off x="1871" y="47583"/>
                    <a:ext cx="195" cy="91"/>
                  </a:xfrm>
                  <a:custGeom>
                    <a:avLst/>
                    <a:gdLst>
                      <a:gd name="T0" fmla="*/ 0 w 195"/>
                      <a:gd name="T1" fmla="*/ 91 h 91"/>
                      <a:gd name="T2" fmla="*/ 0 w 195"/>
                      <a:gd name="T3" fmla="*/ 0 h 91"/>
                      <a:gd name="T4" fmla="*/ 195 w 195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5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19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59" name="Rectangle 3604"/>
                  <p:cNvSpPr>
                    <a:spLocks noChangeArrowheads="1"/>
                  </p:cNvSpPr>
                  <p:nvPr/>
                </p:nvSpPr>
                <p:spPr bwMode="auto">
                  <a:xfrm>
                    <a:off x="2145" y="476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3522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60" name="Freeform 3605"/>
                  <p:cNvSpPr>
                    <a:spLocks/>
                  </p:cNvSpPr>
                  <p:nvPr/>
                </p:nvSpPr>
                <p:spPr bwMode="auto">
                  <a:xfrm>
                    <a:off x="1955" y="47691"/>
                    <a:ext cx="187" cy="78"/>
                  </a:xfrm>
                  <a:custGeom>
                    <a:avLst/>
                    <a:gdLst>
                      <a:gd name="T0" fmla="*/ 0 w 187"/>
                      <a:gd name="T1" fmla="*/ 78 h 78"/>
                      <a:gd name="T2" fmla="*/ 0 w 187"/>
                      <a:gd name="T3" fmla="*/ 0 h 78"/>
                      <a:gd name="T4" fmla="*/ 187 w 187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7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8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61" name="Rectangle 3606"/>
                  <p:cNvSpPr>
                    <a:spLocks noChangeArrowheads="1"/>
                  </p:cNvSpPr>
                  <p:nvPr/>
                </p:nvSpPr>
                <p:spPr bwMode="auto">
                  <a:xfrm>
                    <a:off x="2177" y="477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5680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62" name="Freeform 3607"/>
                  <p:cNvSpPr>
                    <a:spLocks/>
                  </p:cNvSpPr>
                  <p:nvPr/>
                </p:nvSpPr>
                <p:spPr bwMode="auto">
                  <a:xfrm>
                    <a:off x="2013" y="47799"/>
                    <a:ext cx="161" cy="51"/>
                  </a:xfrm>
                  <a:custGeom>
                    <a:avLst/>
                    <a:gdLst>
                      <a:gd name="T0" fmla="*/ 0 w 161"/>
                      <a:gd name="T1" fmla="*/ 51 h 51"/>
                      <a:gd name="T2" fmla="*/ 0 w 161"/>
                      <a:gd name="T3" fmla="*/ 0 h 51"/>
                      <a:gd name="T4" fmla="*/ 161 w 16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6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63" name="Rectangle 3608"/>
                  <p:cNvSpPr>
                    <a:spLocks noChangeArrowheads="1"/>
                  </p:cNvSpPr>
                  <p:nvPr/>
                </p:nvSpPr>
                <p:spPr bwMode="auto">
                  <a:xfrm>
                    <a:off x="2100" y="47858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604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64" name="Freeform 3609"/>
                  <p:cNvSpPr>
                    <a:spLocks/>
                  </p:cNvSpPr>
                  <p:nvPr/>
                </p:nvSpPr>
                <p:spPr bwMode="auto">
                  <a:xfrm>
                    <a:off x="2013" y="47856"/>
                    <a:ext cx="84" cy="51"/>
                  </a:xfrm>
                  <a:custGeom>
                    <a:avLst/>
                    <a:gdLst>
                      <a:gd name="T0" fmla="*/ 0 w 84"/>
                      <a:gd name="T1" fmla="*/ 0 h 51"/>
                      <a:gd name="T2" fmla="*/ 0 w 84"/>
                      <a:gd name="T3" fmla="*/ 51 h 51"/>
                      <a:gd name="T4" fmla="*/ 84 w 8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8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65" name="Freeform 3610"/>
                  <p:cNvSpPr>
                    <a:spLocks/>
                  </p:cNvSpPr>
                  <p:nvPr/>
                </p:nvSpPr>
                <p:spPr bwMode="auto">
                  <a:xfrm>
                    <a:off x="1955" y="47775"/>
                    <a:ext cx="58" cy="78"/>
                  </a:xfrm>
                  <a:custGeom>
                    <a:avLst/>
                    <a:gdLst>
                      <a:gd name="T0" fmla="*/ 0 w 58"/>
                      <a:gd name="T1" fmla="*/ 0 h 78"/>
                      <a:gd name="T2" fmla="*/ 0 w 58"/>
                      <a:gd name="T3" fmla="*/ 78 h 78"/>
                      <a:gd name="T4" fmla="*/ 58 w 58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58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66" name="Freeform 3611"/>
                  <p:cNvSpPr>
                    <a:spLocks/>
                  </p:cNvSpPr>
                  <p:nvPr/>
                </p:nvSpPr>
                <p:spPr bwMode="auto">
                  <a:xfrm>
                    <a:off x="1871" y="47680"/>
                    <a:ext cx="84" cy="92"/>
                  </a:xfrm>
                  <a:custGeom>
                    <a:avLst/>
                    <a:gdLst>
                      <a:gd name="T0" fmla="*/ 0 w 84"/>
                      <a:gd name="T1" fmla="*/ 0 h 92"/>
                      <a:gd name="T2" fmla="*/ 0 w 84"/>
                      <a:gd name="T3" fmla="*/ 92 h 92"/>
                      <a:gd name="T4" fmla="*/ 84 w 84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4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84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67" name="Freeform 3612"/>
                  <p:cNvSpPr>
                    <a:spLocks/>
                  </p:cNvSpPr>
                  <p:nvPr/>
                </p:nvSpPr>
                <p:spPr bwMode="auto">
                  <a:xfrm>
                    <a:off x="1823" y="47344"/>
                    <a:ext cx="48" cy="333"/>
                  </a:xfrm>
                  <a:custGeom>
                    <a:avLst/>
                    <a:gdLst>
                      <a:gd name="T0" fmla="*/ 0 w 48"/>
                      <a:gd name="T1" fmla="*/ 0 h 333"/>
                      <a:gd name="T2" fmla="*/ 0 w 48"/>
                      <a:gd name="T3" fmla="*/ 333 h 333"/>
                      <a:gd name="T4" fmla="*/ 48 w 48"/>
                      <a:gd name="T5" fmla="*/ 333 h 3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333">
                        <a:moveTo>
                          <a:pt x="0" y="0"/>
                        </a:moveTo>
                        <a:lnTo>
                          <a:pt x="0" y="333"/>
                        </a:lnTo>
                        <a:lnTo>
                          <a:pt x="48" y="33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68" name="Freeform 3613"/>
                  <p:cNvSpPr>
                    <a:spLocks/>
                  </p:cNvSpPr>
                  <p:nvPr/>
                </p:nvSpPr>
                <p:spPr bwMode="auto">
                  <a:xfrm>
                    <a:off x="1785" y="47341"/>
                    <a:ext cx="38" cy="522"/>
                  </a:xfrm>
                  <a:custGeom>
                    <a:avLst/>
                    <a:gdLst>
                      <a:gd name="T0" fmla="*/ 0 w 38"/>
                      <a:gd name="T1" fmla="*/ 522 h 522"/>
                      <a:gd name="T2" fmla="*/ 0 w 38"/>
                      <a:gd name="T3" fmla="*/ 0 h 522"/>
                      <a:gd name="T4" fmla="*/ 38 w 38"/>
                      <a:gd name="T5" fmla="*/ 0 h 5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8" h="522">
                        <a:moveTo>
                          <a:pt x="0" y="522"/>
                        </a:moveTo>
                        <a:lnTo>
                          <a:pt x="0" y="0"/>
                        </a:lnTo>
                        <a:lnTo>
                          <a:pt x="3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69" name="Rectangle 3614"/>
                  <p:cNvSpPr>
                    <a:spLocks noChangeArrowheads="1"/>
                  </p:cNvSpPr>
                  <p:nvPr/>
                </p:nvSpPr>
                <p:spPr bwMode="auto">
                  <a:xfrm>
                    <a:off x="2349" y="479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1080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70" name="Freeform 3615"/>
                  <p:cNvSpPr>
                    <a:spLocks/>
                  </p:cNvSpPr>
                  <p:nvPr/>
                </p:nvSpPr>
                <p:spPr bwMode="auto">
                  <a:xfrm>
                    <a:off x="2225" y="48015"/>
                    <a:ext cx="121" cy="51"/>
                  </a:xfrm>
                  <a:custGeom>
                    <a:avLst/>
                    <a:gdLst>
                      <a:gd name="T0" fmla="*/ 0 w 121"/>
                      <a:gd name="T1" fmla="*/ 51 h 51"/>
                      <a:gd name="T2" fmla="*/ 0 w 121"/>
                      <a:gd name="T3" fmla="*/ 0 h 51"/>
                      <a:gd name="T4" fmla="*/ 121 w 12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2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71" name="Rectangle 3616"/>
                  <p:cNvSpPr>
                    <a:spLocks noChangeArrowheads="1"/>
                  </p:cNvSpPr>
                  <p:nvPr/>
                </p:nvSpPr>
                <p:spPr bwMode="auto">
                  <a:xfrm>
                    <a:off x="2349" y="480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5438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72" name="Freeform 3617"/>
                  <p:cNvSpPr>
                    <a:spLocks/>
                  </p:cNvSpPr>
                  <p:nvPr/>
                </p:nvSpPr>
                <p:spPr bwMode="auto">
                  <a:xfrm>
                    <a:off x="2225" y="48072"/>
                    <a:ext cx="121" cy="51"/>
                  </a:xfrm>
                  <a:custGeom>
                    <a:avLst/>
                    <a:gdLst>
                      <a:gd name="T0" fmla="*/ 0 w 121"/>
                      <a:gd name="T1" fmla="*/ 0 h 51"/>
                      <a:gd name="T2" fmla="*/ 0 w 121"/>
                      <a:gd name="T3" fmla="*/ 51 h 51"/>
                      <a:gd name="T4" fmla="*/ 121 w 121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1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21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73" name="Freeform 3618"/>
                  <p:cNvSpPr>
                    <a:spLocks/>
                  </p:cNvSpPr>
                  <p:nvPr/>
                </p:nvSpPr>
                <p:spPr bwMode="auto">
                  <a:xfrm>
                    <a:off x="2159" y="48069"/>
                    <a:ext cx="66" cy="78"/>
                  </a:xfrm>
                  <a:custGeom>
                    <a:avLst/>
                    <a:gdLst>
                      <a:gd name="T0" fmla="*/ 0 w 66"/>
                      <a:gd name="T1" fmla="*/ 78 h 78"/>
                      <a:gd name="T2" fmla="*/ 0 w 66"/>
                      <a:gd name="T3" fmla="*/ 0 h 78"/>
                      <a:gd name="T4" fmla="*/ 66 w 66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6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6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74" name="Rectangle 3619"/>
                  <p:cNvSpPr>
                    <a:spLocks noChangeArrowheads="1"/>
                  </p:cNvSpPr>
                  <p:nvPr/>
                </p:nvSpPr>
                <p:spPr bwMode="auto">
                  <a:xfrm>
                    <a:off x="2406" y="481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3514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75" name="Freeform 3620"/>
                  <p:cNvSpPr>
                    <a:spLocks/>
                  </p:cNvSpPr>
                  <p:nvPr/>
                </p:nvSpPr>
                <p:spPr bwMode="auto">
                  <a:xfrm>
                    <a:off x="2159" y="48153"/>
                    <a:ext cx="244" cy="78"/>
                  </a:xfrm>
                  <a:custGeom>
                    <a:avLst/>
                    <a:gdLst>
                      <a:gd name="T0" fmla="*/ 0 w 244"/>
                      <a:gd name="T1" fmla="*/ 0 h 78"/>
                      <a:gd name="T2" fmla="*/ 0 w 244"/>
                      <a:gd name="T3" fmla="*/ 78 h 78"/>
                      <a:gd name="T4" fmla="*/ 244 w 244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4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44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76" name="Freeform 3621"/>
                  <p:cNvSpPr>
                    <a:spLocks/>
                  </p:cNvSpPr>
                  <p:nvPr/>
                </p:nvSpPr>
                <p:spPr bwMode="auto">
                  <a:xfrm>
                    <a:off x="1998" y="48150"/>
                    <a:ext cx="161" cy="238"/>
                  </a:xfrm>
                  <a:custGeom>
                    <a:avLst/>
                    <a:gdLst>
                      <a:gd name="T0" fmla="*/ 0 w 161"/>
                      <a:gd name="T1" fmla="*/ 238 h 238"/>
                      <a:gd name="T2" fmla="*/ 0 w 161"/>
                      <a:gd name="T3" fmla="*/ 0 h 238"/>
                      <a:gd name="T4" fmla="*/ 161 w 161"/>
                      <a:gd name="T5" fmla="*/ 0 h 2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1" h="238">
                        <a:moveTo>
                          <a:pt x="0" y="238"/>
                        </a:moveTo>
                        <a:lnTo>
                          <a:pt x="0" y="0"/>
                        </a:lnTo>
                        <a:lnTo>
                          <a:pt x="16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77" name="Rectangle 3622"/>
                  <p:cNvSpPr>
                    <a:spLocks noChangeArrowheads="1"/>
                  </p:cNvSpPr>
                  <p:nvPr/>
                </p:nvSpPr>
                <p:spPr bwMode="auto">
                  <a:xfrm>
                    <a:off x="2625" y="482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5280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78" name="Freeform 3623"/>
                  <p:cNvSpPr>
                    <a:spLocks/>
                  </p:cNvSpPr>
                  <p:nvPr/>
                </p:nvSpPr>
                <p:spPr bwMode="auto">
                  <a:xfrm>
                    <a:off x="2426" y="48339"/>
                    <a:ext cx="196" cy="51"/>
                  </a:xfrm>
                  <a:custGeom>
                    <a:avLst/>
                    <a:gdLst>
                      <a:gd name="T0" fmla="*/ 0 w 196"/>
                      <a:gd name="T1" fmla="*/ 51 h 51"/>
                      <a:gd name="T2" fmla="*/ 0 w 196"/>
                      <a:gd name="T3" fmla="*/ 0 h 51"/>
                      <a:gd name="T4" fmla="*/ 196 w 19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9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79" name="Rectangle 3624"/>
                  <p:cNvSpPr>
                    <a:spLocks noChangeArrowheads="1"/>
                  </p:cNvSpPr>
                  <p:nvPr/>
                </p:nvSpPr>
                <p:spPr bwMode="auto">
                  <a:xfrm>
                    <a:off x="2727" y="483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2983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480" name="Freeform 3625"/>
                  <p:cNvSpPr>
                    <a:spLocks/>
                  </p:cNvSpPr>
                  <p:nvPr/>
                </p:nvSpPr>
                <p:spPr bwMode="auto">
                  <a:xfrm>
                    <a:off x="2426" y="48396"/>
                    <a:ext cx="298" cy="51"/>
                  </a:xfrm>
                  <a:custGeom>
                    <a:avLst/>
                    <a:gdLst>
                      <a:gd name="T0" fmla="*/ 0 w 298"/>
                      <a:gd name="T1" fmla="*/ 0 h 51"/>
                      <a:gd name="T2" fmla="*/ 0 w 298"/>
                      <a:gd name="T3" fmla="*/ 51 h 51"/>
                      <a:gd name="T4" fmla="*/ 298 w 298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8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98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4" name="Group 3827"/>
                <p:cNvGrpSpPr>
                  <a:grpSpLocks/>
                </p:cNvGrpSpPr>
                <p:nvPr/>
              </p:nvGrpSpPr>
              <p:grpSpPr bwMode="auto">
                <a:xfrm>
                  <a:off x="1563" y="47866"/>
                  <a:ext cx="3021" cy="11823"/>
                  <a:chOff x="1563" y="47866"/>
                  <a:chExt cx="3021" cy="11823"/>
                </a:xfrm>
              </p:grpSpPr>
              <p:sp>
                <p:nvSpPr>
                  <p:cNvPr id="2081" name="Freeform 3627"/>
                  <p:cNvSpPr>
                    <a:spLocks/>
                  </p:cNvSpPr>
                  <p:nvPr/>
                </p:nvSpPr>
                <p:spPr bwMode="auto">
                  <a:xfrm>
                    <a:off x="2072" y="48393"/>
                    <a:ext cx="354" cy="237"/>
                  </a:xfrm>
                  <a:custGeom>
                    <a:avLst/>
                    <a:gdLst>
                      <a:gd name="T0" fmla="*/ 0 w 354"/>
                      <a:gd name="T1" fmla="*/ 237 h 237"/>
                      <a:gd name="T2" fmla="*/ 0 w 354"/>
                      <a:gd name="T3" fmla="*/ 0 h 237"/>
                      <a:gd name="T4" fmla="*/ 354 w 354"/>
                      <a:gd name="T5" fmla="*/ 0 h 2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54" h="237">
                        <a:moveTo>
                          <a:pt x="0" y="237"/>
                        </a:moveTo>
                        <a:lnTo>
                          <a:pt x="0" y="0"/>
                        </a:lnTo>
                        <a:lnTo>
                          <a:pt x="35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82" name="Rectangle 3628"/>
                  <p:cNvSpPr>
                    <a:spLocks noChangeArrowheads="1"/>
                  </p:cNvSpPr>
                  <p:nvPr/>
                </p:nvSpPr>
                <p:spPr bwMode="auto">
                  <a:xfrm>
                    <a:off x="2980" y="485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4714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083" name="Freeform 3629"/>
                  <p:cNvSpPr>
                    <a:spLocks/>
                  </p:cNvSpPr>
                  <p:nvPr/>
                </p:nvSpPr>
                <p:spPr bwMode="auto">
                  <a:xfrm>
                    <a:off x="2755" y="48555"/>
                    <a:ext cx="222" cy="51"/>
                  </a:xfrm>
                  <a:custGeom>
                    <a:avLst/>
                    <a:gdLst>
                      <a:gd name="T0" fmla="*/ 0 w 222"/>
                      <a:gd name="T1" fmla="*/ 51 h 51"/>
                      <a:gd name="T2" fmla="*/ 0 w 222"/>
                      <a:gd name="T3" fmla="*/ 0 h 51"/>
                      <a:gd name="T4" fmla="*/ 222 w 22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2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84" name="Rectangle 3630"/>
                  <p:cNvSpPr>
                    <a:spLocks noChangeArrowheads="1"/>
                  </p:cNvSpPr>
                  <p:nvPr/>
                </p:nvSpPr>
                <p:spPr bwMode="auto">
                  <a:xfrm>
                    <a:off x="2905" y="486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2624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085" name="Freeform 3631"/>
                  <p:cNvSpPr>
                    <a:spLocks/>
                  </p:cNvSpPr>
                  <p:nvPr/>
                </p:nvSpPr>
                <p:spPr bwMode="auto">
                  <a:xfrm>
                    <a:off x="2755" y="48612"/>
                    <a:ext cx="147" cy="51"/>
                  </a:xfrm>
                  <a:custGeom>
                    <a:avLst/>
                    <a:gdLst>
                      <a:gd name="T0" fmla="*/ 0 w 147"/>
                      <a:gd name="T1" fmla="*/ 0 h 51"/>
                      <a:gd name="T2" fmla="*/ 0 w 147"/>
                      <a:gd name="T3" fmla="*/ 51 h 51"/>
                      <a:gd name="T4" fmla="*/ 147 w 14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4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86" name="Freeform 3632"/>
                  <p:cNvSpPr>
                    <a:spLocks/>
                  </p:cNvSpPr>
                  <p:nvPr/>
                </p:nvSpPr>
                <p:spPr bwMode="auto">
                  <a:xfrm>
                    <a:off x="2728" y="48609"/>
                    <a:ext cx="27" cy="78"/>
                  </a:xfrm>
                  <a:custGeom>
                    <a:avLst/>
                    <a:gdLst>
                      <a:gd name="T0" fmla="*/ 0 w 27"/>
                      <a:gd name="T1" fmla="*/ 78 h 78"/>
                      <a:gd name="T2" fmla="*/ 0 w 27"/>
                      <a:gd name="T3" fmla="*/ 0 h 78"/>
                      <a:gd name="T4" fmla="*/ 27 w 27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87" name="Rectangle 3633"/>
                  <p:cNvSpPr>
                    <a:spLocks noChangeArrowheads="1"/>
                  </p:cNvSpPr>
                  <p:nvPr/>
                </p:nvSpPr>
                <p:spPr bwMode="auto">
                  <a:xfrm>
                    <a:off x="2826" y="487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2156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088" name="Freeform 3634"/>
                  <p:cNvSpPr>
                    <a:spLocks/>
                  </p:cNvSpPr>
                  <p:nvPr/>
                </p:nvSpPr>
                <p:spPr bwMode="auto">
                  <a:xfrm>
                    <a:off x="2728" y="48693"/>
                    <a:ext cx="95" cy="78"/>
                  </a:xfrm>
                  <a:custGeom>
                    <a:avLst/>
                    <a:gdLst>
                      <a:gd name="T0" fmla="*/ 0 w 95"/>
                      <a:gd name="T1" fmla="*/ 0 h 78"/>
                      <a:gd name="T2" fmla="*/ 0 w 95"/>
                      <a:gd name="T3" fmla="*/ 78 h 78"/>
                      <a:gd name="T4" fmla="*/ 95 w 95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5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95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89" name="Freeform 3635"/>
                  <p:cNvSpPr>
                    <a:spLocks/>
                  </p:cNvSpPr>
                  <p:nvPr/>
                </p:nvSpPr>
                <p:spPr bwMode="auto">
                  <a:xfrm>
                    <a:off x="2590" y="48690"/>
                    <a:ext cx="138" cy="181"/>
                  </a:xfrm>
                  <a:custGeom>
                    <a:avLst/>
                    <a:gdLst>
                      <a:gd name="T0" fmla="*/ 0 w 138"/>
                      <a:gd name="T1" fmla="*/ 181 h 181"/>
                      <a:gd name="T2" fmla="*/ 0 w 138"/>
                      <a:gd name="T3" fmla="*/ 0 h 181"/>
                      <a:gd name="T4" fmla="*/ 138 w 138"/>
                      <a:gd name="T5" fmla="*/ 0 h 1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8" h="181">
                        <a:moveTo>
                          <a:pt x="0" y="181"/>
                        </a:moveTo>
                        <a:lnTo>
                          <a:pt x="0" y="0"/>
                        </a:lnTo>
                        <a:lnTo>
                          <a:pt x="13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90" name="Rectangle 3636"/>
                  <p:cNvSpPr>
                    <a:spLocks noChangeArrowheads="1"/>
                  </p:cNvSpPr>
                  <p:nvPr/>
                </p:nvSpPr>
                <p:spPr bwMode="auto">
                  <a:xfrm>
                    <a:off x="2808" y="48830"/>
                    <a:ext cx="1776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CP000478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Syntrophobacter fumaroxidans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MPOB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091" name="Freeform 3637"/>
                  <p:cNvSpPr>
                    <a:spLocks/>
                  </p:cNvSpPr>
                  <p:nvPr/>
                </p:nvSpPr>
                <p:spPr bwMode="auto">
                  <a:xfrm>
                    <a:off x="2805" y="4887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92" name="Rectangle 3638"/>
                  <p:cNvSpPr>
                    <a:spLocks noChangeArrowheads="1"/>
                  </p:cNvSpPr>
                  <p:nvPr/>
                </p:nvSpPr>
                <p:spPr bwMode="auto">
                  <a:xfrm>
                    <a:off x="2808" y="489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5197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093" name="Freeform 3639"/>
                  <p:cNvSpPr>
                    <a:spLocks/>
                  </p:cNvSpPr>
                  <p:nvPr/>
                </p:nvSpPr>
                <p:spPr bwMode="auto">
                  <a:xfrm>
                    <a:off x="2805" y="4893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94" name="Freeform 3640"/>
                  <p:cNvSpPr>
                    <a:spLocks/>
                  </p:cNvSpPr>
                  <p:nvPr/>
                </p:nvSpPr>
                <p:spPr bwMode="auto">
                  <a:xfrm>
                    <a:off x="2632" y="48933"/>
                    <a:ext cx="173" cy="124"/>
                  </a:xfrm>
                  <a:custGeom>
                    <a:avLst/>
                    <a:gdLst>
                      <a:gd name="T0" fmla="*/ 0 w 173"/>
                      <a:gd name="T1" fmla="*/ 124 h 124"/>
                      <a:gd name="T2" fmla="*/ 0 w 173"/>
                      <a:gd name="T3" fmla="*/ 0 h 124"/>
                      <a:gd name="T4" fmla="*/ 173 w 173"/>
                      <a:gd name="T5" fmla="*/ 0 h 1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3" h="124">
                        <a:moveTo>
                          <a:pt x="0" y="124"/>
                        </a:moveTo>
                        <a:lnTo>
                          <a:pt x="0" y="0"/>
                        </a:lnTo>
                        <a:lnTo>
                          <a:pt x="17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95" name="Rectangle 3641"/>
                  <p:cNvSpPr>
                    <a:spLocks noChangeArrowheads="1"/>
                  </p:cNvSpPr>
                  <p:nvPr/>
                </p:nvSpPr>
                <p:spPr bwMode="auto">
                  <a:xfrm>
                    <a:off x="2938" y="490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2291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096" name="Freeform 3642"/>
                  <p:cNvSpPr>
                    <a:spLocks/>
                  </p:cNvSpPr>
                  <p:nvPr/>
                </p:nvSpPr>
                <p:spPr bwMode="auto">
                  <a:xfrm>
                    <a:off x="2644" y="49095"/>
                    <a:ext cx="291" cy="91"/>
                  </a:xfrm>
                  <a:custGeom>
                    <a:avLst/>
                    <a:gdLst>
                      <a:gd name="T0" fmla="*/ 0 w 291"/>
                      <a:gd name="T1" fmla="*/ 91 h 91"/>
                      <a:gd name="T2" fmla="*/ 0 w 291"/>
                      <a:gd name="T3" fmla="*/ 0 h 91"/>
                      <a:gd name="T4" fmla="*/ 291 w 291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1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29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97" name="Rectangle 3643"/>
                  <p:cNvSpPr>
                    <a:spLocks noChangeArrowheads="1"/>
                  </p:cNvSpPr>
                  <p:nvPr/>
                </p:nvSpPr>
                <p:spPr bwMode="auto">
                  <a:xfrm>
                    <a:off x="2919" y="491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5271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098" name="Freeform 3644"/>
                  <p:cNvSpPr>
                    <a:spLocks/>
                  </p:cNvSpPr>
                  <p:nvPr/>
                </p:nvSpPr>
                <p:spPr bwMode="auto">
                  <a:xfrm>
                    <a:off x="2761" y="49203"/>
                    <a:ext cx="155" cy="78"/>
                  </a:xfrm>
                  <a:custGeom>
                    <a:avLst/>
                    <a:gdLst>
                      <a:gd name="T0" fmla="*/ 0 w 155"/>
                      <a:gd name="T1" fmla="*/ 78 h 78"/>
                      <a:gd name="T2" fmla="*/ 0 w 155"/>
                      <a:gd name="T3" fmla="*/ 0 h 78"/>
                      <a:gd name="T4" fmla="*/ 155 w 155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5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5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99" name="Rectangle 3645"/>
                  <p:cNvSpPr>
                    <a:spLocks noChangeArrowheads="1"/>
                  </p:cNvSpPr>
                  <p:nvPr/>
                </p:nvSpPr>
                <p:spPr bwMode="auto">
                  <a:xfrm>
                    <a:off x="3048" y="492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6469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00" name="Freeform 3646"/>
                  <p:cNvSpPr>
                    <a:spLocks/>
                  </p:cNvSpPr>
                  <p:nvPr/>
                </p:nvSpPr>
                <p:spPr bwMode="auto">
                  <a:xfrm>
                    <a:off x="2791" y="49311"/>
                    <a:ext cx="254" cy="51"/>
                  </a:xfrm>
                  <a:custGeom>
                    <a:avLst/>
                    <a:gdLst>
                      <a:gd name="T0" fmla="*/ 0 w 254"/>
                      <a:gd name="T1" fmla="*/ 51 h 51"/>
                      <a:gd name="T2" fmla="*/ 0 w 254"/>
                      <a:gd name="T3" fmla="*/ 0 h 51"/>
                      <a:gd name="T4" fmla="*/ 254 w 254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4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5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01" name="Rectangle 364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493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1088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02" name="Freeform 3648"/>
                  <p:cNvSpPr>
                    <a:spLocks/>
                  </p:cNvSpPr>
                  <p:nvPr/>
                </p:nvSpPr>
                <p:spPr bwMode="auto">
                  <a:xfrm>
                    <a:off x="2791" y="49368"/>
                    <a:ext cx="243" cy="51"/>
                  </a:xfrm>
                  <a:custGeom>
                    <a:avLst/>
                    <a:gdLst>
                      <a:gd name="T0" fmla="*/ 0 w 243"/>
                      <a:gd name="T1" fmla="*/ 0 h 51"/>
                      <a:gd name="T2" fmla="*/ 0 w 243"/>
                      <a:gd name="T3" fmla="*/ 51 h 51"/>
                      <a:gd name="T4" fmla="*/ 243 w 24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4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03" name="Freeform 3649"/>
                  <p:cNvSpPr>
                    <a:spLocks/>
                  </p:cNvSpPr>
                  <p:nvPr/>
                </p:nvSpPr>
                <p:spPr bwMode="auto">
                  <a:xfrm>
                    <a:off x="2761" y="49287"/>
                    <a:ext cx="30" cy="78"/>
                  </a:xfrm>
                  <a:custGeom>
                    <a:avLst/>
                    <a:gdLst>
                      <a:gd name="T0" fmla="*/ 0 w 30"/>
                      <a:gd name="T1" fmla="*/ 0 h 78"/>
                      <a:gd name="T2" fmla="*/ 0 w 30"/>
                      <a:gd name="T3" fmla="*/ 78 h 78"/>
                      <a:gd name="T4" fmla="*/ 30 w 30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0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04" name="Freeform 3650"/>
                  <p:cNvSpPr>
                    <a:spLocks/>
                  </p:cNvSpPr>
                  <p:nvPr/>
                </p:nvSpPr>
                <p:spPr bwMode="auto">
                  <a:xfrm>
                    <a:off x="2644" y="49192"/>
                    <a:ext cx="117" cy="92"/>
                  </a:xfrm>
                  <a:custGeom>
                    <a:avLst/>
                    <a:gdLst>
                      <a:gd name="T0" fmla="*/ 0 w 117"/>
                      <a:gd name="T1" fmla="*/ 0 h 92"/>
                      <a:gd name="T2" fmla="*/ 0 w 117"/>
                      <a:gd name="T3" fmla="*/ 92 h 92"/>
                      <a:gd name="T4" fmla="*/ 117 w 117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7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117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05" name="Freeform 3651"/>
                  <p:cNvSpPr>
                    <a:spLocks/>
                  </p:cNvSpPr>
                  <p:nvPr/>
                </p:nvSpPr>
                <p:spPr bwMode="auto">
                  <a:xfrm>
                    <a:off x="2632" y="49063"/>
                    <a:ext cx="12" cy="126"/>
                  </a:xfrm>
                  <a:custGeom>
                    <a:avLst/>
                    <a:gdLst>
                      <a:gd name="T0" fmla="*/ 0 w 12"/>
                      <a:gd name="T1" fmla="*/ 0 h 126"/>
                      <a:gd name="T2" fmla="*/ 0 w 12"/>
                      <a:gd name="T3" fmla="*/ 126 h 126"/>
                      <a:gd name="T4" fmla="*/ 12 w 12"/>
                      <a:gd name="T5" fmla="*/ 126 h 1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" h="126">
                        <a:moveTo>
                          <a:pt x="0" y="0"/>
                        </a:moveTo>
                        <a:lnTo>
                          <a:pt x="0" y="126"/>
                        </a:lnTo>
                        <a:lnTo>
                          <a:pt x="12" y="12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06" name="Freeform 3652"/>
                  <p:cNvSpPr>
                    <a:spLocks/>
                  </p:cNvSpPr>
                  <p:nvPr/>
                </p:nvSpPr>
                <p:spPr bwMode="auto">
                  <a:xfrm>
                    <a:off x="2590" y="48877"/>
                    <a:ext cx="42" cy="183"/>
                  </a:xfrm>
                  <a:custGeom>
                    <a:avLst/>
                    <a:gdLst>
                      <a:gd name="T0" fmla="*/ 0 w 42"/>
                      <a:gd name="T1" fmla="*/ 0 h 183"/>
                      <a:gd name="T2" fmla="*/ 0 w 42"/>
                      <a:gd name="T3" fmla="*/ 183 h 183"/>
                      <a:gd name="T4" fmla="*/ 42 w 42"/>
                      <a:gd name="T5" fmla="*/ 183 h 1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183">
                        <a:moveTo>
                          <a:pt x="0" y="0"/>
                        </a:moveTo>
                        <a:lnTo>
                          <a:pt x="0" y="183"/>
                        </a:lnTo>
                        <a:lnTo>
                          <a:pt x="42" y="18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07" name="Freeform 3653"/>
                  <p:cNvSpPr>
                    <a:spLocks/>
                  </p:cNvSpPr>
                  <p:nvPr/>
                </p:nvSpPr>
                <p:spPr bwMode="auto">
                  <a:xfrm>
                    <a:off x="2072" y="48636"/>
                    <a:ext cx="518" cy="238"/>
                  </a:xfrm>
                  <a:custGeom>
                    <a:avLst/>
                    <a:gdLst>
                      <a:gd name="T0" fmla="*/ 0 w 518"/>
                      <a:gd name="T1" fmla="*/ 0 h 238"/>
                      <a:gd name="T2" fmla="*/ 0 w 518"/>
                      <a:gd name="T3" fmla="*/ 238 h 238"/>
                      <a:gd name="T4" fmla="*/ 518 w 518"/>
                      <a:gd name="T5" fmla="*/ 238 h 2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18" h="238">
                        <a:moveTo>
                          <a:pt x="0" y="0"/>
                        </a:moveTo>
                        <a:lnTo>
                          <a:pt x="0" y="238"/>
                        </a:lnTo>
                        <a:lnTo>
                          <a:pt x="518" y="23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08" name="Freeform 3654"/>
                  <p:cNvSpPr>
                    <a:spLocks/>
                  </p:cNvSpPr>
                  <p:nvPr/>
                </p:nvSpPr>
                <p:spPr bwMode="auto">
                  <a:xfrm>
                    <a:off x="1998" y="48394"/>
                    <a:ext cx="74" cy="239"/>
                  </a:xfrm>
                  <a:custGeom>
                    <a:avLst/>
                    <a:gdLst>
                      <a:gd name="T0" fmla="*/ 0 w 74"/>
                      <a:gd name="T1" fmla="*/ 0 h 239"/>
                      <a:gd name="T2" fmla="*/ 0 w 74"/>
                      <a:gd name="T3" fmla="*/ 239 h 239"/>
                      <a:gd name="T4" fmla="*/ 74 w 74"/>
                      <a:gd name="T5" fmla="*/ 239 h 2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4" h="239">
                        <a:moveTo>
                          <a:pt x="0" y="0"/>
                        </a:moveTo>
                        <a:lnTo>
                          <a:pt x="0" y="239"/>
                        </a:lnTo>
                        <a:lnTo>
                          <a:pt x="74" y="23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09" name="Freeform 3655"/>
                  <p:cNvSpPr>
                    <a:spLocks/>
                  </p:cNvSpPr>
                  <p:nvPr/>
                </p:nvSpPr>
                <p:spPr bwMode="auto">
                  <a:xfrm>
                    <a:off x="1785" y="47869"/>
                    <a:ext cx="213" cy="522"/>
                  </a:xfrm>
                  <a:custGeom>
                    <a:avLst/>
                    <a:gdLst>
                      <a:gd name="T0" fmla="*/ 0 w 213"/>
                      <a:gd name="T1" fmla="*/ 0 h 522"/>
                      <a:gd name="T2" fmla="*/ 0 w 213"/>
                      <a:gd name="T3" fmla="*/ 522 h 522"/>
                      <a:gd name="T4" fmla="*/ 213 w 213"/>
                      <a:gd name="T5" fmla="*/ 522 h 5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3" h="522">
                        <a:moveTo>
                          <a:pt x="0" y="0"/>
                        </a:moveTo>
                        <a:lnTo>
                          <a:pt x="0" y="522"/>
                        </a:lnTo>
                        <a:lnTo>
                          <a:pt x="213" y="52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10" name="Freeform 3656"/>
                  <p:cNvSpPr>
                    <a:spLocks/>
                  </p:cNvSpPr>
                  <p:nvPr/>
                </p:nvSpPr>
                <p:spPr bwMode="auto">
                  <a:xfrm>
                    <a:off x="1764" y="47866"/>
                    <a:ext cx="21" cy="1125"/>
                  </a:xfrm>
                  <a:custGeom>
                    <a:avLst/>
                    <a:gdLst>
                      <a:gd name="T0" fmla="*/ 0 w 21"/>
                      <a:gd name="T1" fmla="*/ 1125 h 1125"/>
                      <a:gd name="T2" fmla="*/ 0 w 21"/>
                      <a:gd name="T3" fmla="*/ 0 h 1125"/>
                      <a:gd name="T4" fmla="*/ 21 w 21"/>
                      <a:gd name="T5" fmla="*/ 0 h 11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" h="1125">
                        <a:moveTo>
                          <a:pt x="0" y="1125"/>
                        </a:moveTo>
                        <a:lnTo>
                          <a:pt x="0" y="0"/>
                        </a:lnTo>
                        <a:lnTo>
                          <a:pt x="2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11" name="Rectangle 3657"/>
                  <p:cNvSpPr>
                    <a:spLocks noChangeArrowheads="1"/>
                  </p:cNvSpPr>
                  <p:nvPr/>
                </p:nvSpPr>
                <p:spPr bwMode="auto">
                  <a:xfrm>
                    <a:off x="2190" y="494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4621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12" name="Freeform 3658"/>
                  <p:cNvSpPr>
                    <a:spLocks/>
                  </p:cNvSpPr>
                  <p:nvPr/>
                </p:nvSpPr>
                <p:spPr bwMode="auto">
                  <a:xfrm>
                    <a:off x="2067" y="49527"/>
                    <a:ext cx="120" cy="51"/>
                  </a:xfrm>
                  <a:custGeom>
                    <a:avLst/>
                    <a:gdLst>
                      <a:gd name="T0" fmla="*/ 0 w 120"/>
                      <a:gd name="T1" fmla="*/ 51 h 51"/>
                      <a:gd name="T2" fmla="*/ 0 w 120"/>
                      <a:gd name="T3" fmla="*/ 0 h 51"/>
                      <a:gd name="T4" fmla="*/ 120 w 120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0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2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13" name="Rectangle 3659"/>
                  <p:cNvSpPr>
                    <a:spLocks noChangeArrowheads="1"/>
                  </p:cNvSpPr>
                  <p:nvPr/>
                </p:nvSpPr>
                <p:spPr bwMode="auto">
                  <a:xfrm>
                    <a:off x="2195" y="495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4691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14" name="Freeform 3660"/>
                  <p:cNvSpPr>
                    <a:spLocks/>
                  </p:cNvSpPr>
                  <p:nvPr/>
                </p:nvSpPr>
                <p:spPr bwMode="auto">
                  <a:xfrm>
                    <a:off x="2067" y="49584"/>
                    <a:ext cx="125" cy="51"/>
                  </a:xfrm>
                  <a:custGeom>
                    <a:avLst/>
                    <a:gdLst>
                      <a:gd name="T0" fmla="*/ 0 w 125"/>
                      <a:gd name="T1" fmla="*/ 0 h 51"/>
                      <a:gd name="T2" fmla="*/ 0 w 125"/>
                      <a:gd name="T3" fmla="*/ 51 h 51"/>
                      <a:gd name="T4" fmla="*/ 125 w 125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5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25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15" name="Freeform 3661"/>
                  <p:cNvSpPr>
                    <a:spLocks/>
                  </p:cNvSpPr>
                  <p:nvPr/>
                </p:nvSpPr>
                <p:spPr bwMode="auto">
                  <a:xfrm>
                    <a:off x="2007" y="49581"/>
                    <a:ext cx="60" cy="78"/>
                  </a:xfrm>
                  <a:custGeom>
                    <a:avLst/>
                    <a:gdLst>
                      <a:gd name="T0" fmla="*/ 0 w 60"/>
                      <a:gd name="T1" fmla="*/ 78 h 78"/>
                      <a:gd name="T2" fmla="*/ 0 w 60"/>
                      <a:gd name="T3" fmla="*/ 0 h 78"/>
                      <a:gd name="T4" fmla="*/ 60 w 60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6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16" name="Rectangle 3662"/>
                  <p:cNvSpPr>
                    <a:spLocks noChangeArrowheads="1"/>
                  </p:cNvSpPr>
                  <p:nvPr/>
                </p:nvSpPr>
                <p:spPr bwMode="auto">
                  <a:xfrm>
                    <a:off x="2135" y="496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2871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17" name="Freeform 3663"/>
                  <p:cNvSpPr>
                    <a:spLocks/>
                  </p:cNvSpPr>
                  <p:nvPr/>
                </p:nvSpPr>
                <p:spPr bwMode="auto">
                  <a:xfrm>
                    <a:off x="2007" y="49665"/>
                    <a:ext cx="125" cy="78"/>
                  </a:xfrm>
                  <a:custGeom>
                    <a:avLst/>
                    <a:gdLst>
                      <a:gd name="T0" fmla="*/ 0 w 125"/>
                      <a:gd name="T1" fmla="*/ 0 h 78"/>
                      <a:gd name="T2" fmla="*/ 0 w 125"/>
                      <a:gd name="T3" fmla="*/ 78 h 78"/>
                      <a:gd name="T4" fmla="*/ 125 w 125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5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25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18" name="Freeform 3664"/>
                  <p:cNvSpPr>
                    <a:spLocks/>
                  </p:cNvSpPr>
                  <p:nvPr/>
                </p:nvSpPr>
                <p:spPr bwMode="auto">
                  <a:xfrm>
                    <a:off x="1919" y="49662"/>
                    <a:ext cx="88" cy="91"/>
                  </a:xfrm>
                  <a:custGeom>
                    <a:avLst/>
                    <a:gdLst>
                      <a:gd name="T0" fmla="*/ 0 w 88"/>
                      <a:gd name="T1" fmla="*/ 91 h 91"/>
                      <a:gd name="T2" fmla="*/ 0 w 88"/>
                      <a:gd name="T3" fmla="*/ 0 h 91"/>
                      <a:gd name="T4" fmla="*/ 88 w 88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8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19" name="Rectangle 3665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49802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776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20" name="Freeform 3666"/>
                  <p:cNvSpPr>
                    <a:spLocks/>
                  </p:cNvSpPr>
                  <p:nvPr/>
                </p:nvSpPr>
                <p:spPr bwMode="auto">
                  <a:xfrm>
                    <a:off x="1919" y="49759"/>
                    <a:ext cx="286" cy="92"/>
                  </a:xfrm>
                  <a:custGeom>
                    <a:avLst/>
                    <a:gdLst>
                      <a:gd name="T0" fmla="*/ 0 w 286"/>
                      <a:gd name="T1" fmla="*/ 0 h 92"/>
                      <a:gd name="T2" fmla="*/ 0 w 286"/>
                      <a:gd name="T3" fmla="*/ 92 h 92"/>
                      <a:gd name="T4" fmla="*/ 286 w 286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86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286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21" name="Freeform 3667"/>
                  <p:cNvSpPr>
                    <a:spLocks/>
                  </p:cNvSpPr>
                  <p:nvPr/>
                </p:nvSpPr>
                <p:spPr bwMode="auto">
                  <a:xfrm>
                    <a:off x="1871" y="49756"/>
                    <a:ext cx="48" cy="98"/>
                  </a:xfrm>
                  <a:custGeom>
                    <a:avLst/>
                    <a:gdLst>
                      <a:gd name="T0" fmla="*/ 0 w 48"/>
                      <a:gd name="T1" fmla="*/ 98 h 98"/>
                      <a:gd name="T2" fmla="*/ 0 w 48"/>
                      <a:gd name="T3" fmla="*/ 0 h 98"/>
                      <a:gd name="T4" fmla="*/ 48 w 48"/>
                      <a:gd name="T5" fmla="*/ 0 h 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98">
                        <a:moveTo>
                          <a:pt x="0" y="98"/>
                        </a:moveTo>
                        <a:lnTo>
                          <a:pt x="0" y="0"/>
                        </a:lnTo>
                        <a:lnTo>
                          <a:pt x="4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22" name="Rectangle 3668"/>
                  <p:cNvSpPr>
                    <a:spLocks noChangeArrowheads="1"/>
                  </p:cNvSpPr>
                  <p:nvPr/>
                </p:nvSpPr>
                <p:spPr bwMode="auto">
                  <a:xfrm>
                    <a:off x="2204" y="499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2331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23" name="Freeform 3669"/>
                  <p:cNvSpPr>
                    <a:spLocks/>
                  </p:cNvSpPr>
                  <p:nvPr/>
                </p:nvSpPr>
                <p:spPr bwMode="auto">
                  <a:xfrm>
                    <a:off x="1871" y="49860"/>
                    <a:ext cx="330" cy="99"/>
                  </a:xfrm>
                  <a:custGeom>
                    <a:avLst/>
                    <a:gdLst>
                      <a:gd name="T0" fmla="*/ 0 w 330"/>
                      <a:gd name="T1" fmla="*/ 0 h 99"/>
                      <a:gd name="T2" fmla="*/ 0 w 330"/>
                      <a:gd name="T3" fmla="*/ 99 h 99"/>
                      <a:gd name="T4" fmla="*/ 330 w 330"/>
                      <a:gd name="T5" fmla="*/ 99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0" h="99">
                        <a:moveTo>
                          <a:pt x="0" y="0"/>
                        </a:moveTo>
                        <a:lnTo>
                          <a:pt x="0" y="99"/>
                        </a:lnTo>
                        <a:lnTo>
                          <a:pt x="330" y="9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24" name="Freeform 3670"/>
                  <p:cNvSpPr>
                    <a:spLocks/>
                  </p:cNvSpPr>
                  <p:nvPr/>
                </p:nvSpPr>
                <p:spPr bwMode="auto">
                  <a:xfrm>
                    <a:off x="1832" y="49857"/>
                    <a:ext cx="39" cy="264"/>
                  </a:xfrm>
                  <a:custGeom>
                    <a:avLst/>
                    <a:gdLst>
                      <a:gd name="T0" fmla="*/ 0 w 39"/>
                      <a:gd name="T1" fmla="*/ 264 h 264"/>
                      <a:gd name="T2" fmla="*/ 0 w 39"/>
                      <a:gd name="T3" fmla="*/ 0 h 264"/>
                      <a:gd name="T4" fmla="*/ 39 w 39"/>
                      <a:gd name="T5" fmla="*/ 0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264">
                        <a:moveTo>
                          <a:pt x="0" y="264"/>
                        </a:moveTo>
                        <a:lnTo>
                          <a:pt x="0" y="0"/>
                        </a:lnTo>
                        <a:lnTo>
                          <a:pt x="3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25" name="Rectangle 3671"/>
                  <p:cNvSpPr>
                    <a:spLocks noChangeArrowheads="1"/>
                  </p:cNvSpPr>
                  <p:nvPr/>
                </p:nvSpPr>
                <p:spPr bwMode="auto">
                  <a:xfrm>
                    <a:off x="2330" y="500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5176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26" name="Freeform 3672"/>
                  <p:cNvSpPr>
                    <a:spLocks/>
                  </p:cNvSpPr>
                  <p:nvPr/>
                </p:nvSpPr>
                <p:spPr bwMode="auto">
                  <a:xfrm>
                    <a:off x="1917" y="50067"/>
                    <a:ext cx="410" cy="322"/>
                  </a:xfrm>
                  <a:custGeom>
                    <a:avLst/>
                    <a:gdLst>
                      <a:gd name="T0" fmla="*/ 0 w 410"/>
                      <a:gd name="T1" fmla="*/ 322 h 322"/>
                      <a:gd name="T2" fmla="*/ 0 w 410"/>
                      <a:gd name="T3" fmla="*/ 0 h 322"/>
                      <a:gd name="T4" fmla="*/ 410 w 410"/>
                      <a:gd name="T5" fmla="*/ 0 h 3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0" h="322">
                        <a:moveTo>
                          <a:pt x="0" y="322"/>
                        </a:moveTo>
                        <a:lnTo>
                          <a:pt x="0" y="0"/>
                        </a:lnTo>
                        <a:lnTo>
                          <a:pt x="41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27" name="Rectangle 3673"/>
                  <p:cNvSpPr>
                    <a:spLocks noChangeArrowheads="1"/>
                  </p:cNvSpPr>
                  <p:nvPr/>
                </p:nvSpPr>
                <p:spPr bwMode="auto">
                  <a:xfrm>
                    <a:off x="2252" y="501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2159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28" name="Freeform 3674"/>
                  <p:cNvSpPr>
                    <a:spLocks/>
                  </p:cNvSpPr>
                  <p:nvPr/>
                </p:nvSpPr>
                <p:spPr bwMode="auto">
                  <a:xfrm>
                    <a:off x="2202" y="50175"/>
                    <a:ext cx="47" cy="51"/>
                  </a:xfrm>
                  <a:custGeom>
                    <a:avLst/>
                    <a:gdLst>
                      <a:gd name="T0" fmla="*/ 0 w 47"/>
                      <a:gd name="T1" fmla="*/ 51 h 51"/>
                      <a:gd name="T2" fmla="*/ 0 w 47"/>
                      <a:gd name="T3" fmla="*/ 0 h 51"/>
                      <a:gd name="T4" fmla="*/ 47 w 4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4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29" name="Rectangle 3675"/>
                  <p:cNvSpPr>
                    <a:spLocks noChangeArrowheads="1"/>
                  </p:cNvSpPr>
                  <p:nvPr/>
                </p:nvSpPr>
                <p:spPr bwMode="auto">
                  <a:xfrm>
                    <a:off x="2279" y="502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3695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30" name="Freeform 3676"/>
                  <p:cNvSpPr>
                    <a:spLocks/>
                  </p:cNvSpPr>
                  <p:nvPr/>
                </p:nvSpPr>
                <p:spPr bwMode="auto">
                  <a:xfrm>
                    <a:off x="2202" y="50232"/>
                    <a:ext cx="74" cy="51"/>
                  </a:xfrm>
                  <a:custGeom>
                    <a:avLst/>
                    <a:gdLst>
                      <a:gd name="T0" fmla="*/ 0 w 74"/>
                      <a:gd name="T1" fmla="*/ 0 h 51"/>
                      <a:gd name="T2" fmla="*/ 0 w 74"/>
                      <a:gd name="T3" fmla="*/ 51 h 51"/>
                      <a:gd name="T4" fmla="*/ 74 w 7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7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31" name="Freeform 3677"/>
                  <p:cNvSpPr>
                    <a:spLocks/>
                  </p:cNvSpPr>
                  <p:nvPr/>
                </p:nvSpPr>
                <p:spPr bwMode="auto">
                  <a:xfrm>
                    <a:off x="2139" y="50229"/>
                    <a:ext cx="63" cy="78"/>
                  </a:xfrm>
                  <a:custGeom>
                    <a:avLst/>
                    <a:gdLst>
                      <a:gd name="T0" fmla="*/ 0 w 63"/>
                      <a:gd name="T1" fmla="*/ 78 h 78"/>
                      <a:gd name="T2" fmla="*/ 0 w 63"/>
                      <a:gd name="T3" fmla="*/ 0 h 78"/>
                      <a:gd name="T4" fmla="*/ 63 w 63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3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6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32" name="Rectangle 3678"/>
                  <p:cNvSpPr>
                    <a:spLocks noChangeArrowheads="1"/>
                  </p:cNvSpPr>
                  <p:nvPr/>
                </p:nvSpPr>
                <p:spPr bwMode="auto">
                  <a:xfrm>
                    <a:off x="2201" y="50342"/>
                    <a:ext cx="1746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ABD74347 smooth cordgrass rhizosphere N069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33" name="Freeform 3679"/>
                  <p:cNvSpPr>
                    <a:spLocks/>
                  </p:cNvSpPr>
                  <p:nvPr/>
                </p:nvSpPr>
                <p:spPr bwMode="auto">
                  <a:xfrm>
                    <a:off x="2139" y="50313"/>
                    <a:ext cx="59" cy="78"/>
                  </a:xfrm>
                  <a:custGeom>
                    <a:avLst/>
                    <a:gdLst>
                      <a:gd name="T0" fmla="*/ 0 w 59"/>
                      <a:gd name="T1" fmla="*/ 0 h 78"/>
                      <a:gd name="T2" fmla="*/ 0 w 59"/>
                      <a:gd name="T3" fmla="*/ 78 h 78"/>
                      <a:gd name="T4" fmla="*/ 59 w 59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59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34" name="Freeform 3680"/>
                  <p:cNvSpPr>
                    <a:spLocks/>
                  </p:cNvSpPr>
                  <p:nvPr/>
                </p:nvSpPr>
                <p:spPr bwMode="auto">
                  <a:xfrm>
                    <a:off x="2109" y="50310"/>
                    <a:ext cx="30" cy="91"/>
                  </a:xfrm>
                  <a:custGeom>
                    <a:avLst/>
                    <a:gdLst>
                      <a:gd name="T0" fmla="*/ 0 w 30"/>
                      <a:gd name="T1" fmla="*/ 91 h 91"/>
                      <a:gd name="T2" fmla="*/ 0 w 30"/>
                      <a:gd name="T3" fmla="*/ 0 h 91"/>
                      <a:gd name="T4" fmla="*/ 30 w 30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3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35" name="Rectangle 3681"/>
                  <p:cNvSpPr>
                    <a:spLocks noChangeArrowheads="1"/>
                  </p:cNvSpPr>
                  <p:nvPr/>
                </p:nvSpPr>
                <p:spPr bwMode="auto">
                  <a:xfrm>
                    <a:off x="2360" y="504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5273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36" name="Freeform 3682"/>
                  <p:cNvSpPr>
                    <a:spLocks/>
                  </p:cNvSpPr>
                  <p:nvPr/>
                </p:nvSpPr>
                <p:spPr bwMode="auto">
                  <a:xfrm>
                    <a:off x="2109" y="50407"/>
                    <a:ext cx="248" cy="92"/>
                  </a:xfrm>
                  <a:custGeom>
                    <a:avLst/>
                    <a:gdLst>
                      <a:gd name="T0" fmla="*/ 0 w 248"/>
                      <a:gd name="T1" fmla="*/ 0 h 92"/>
                      <a:gd name="T2" fmla="*/ 0 w 248"/>
                      <a:gd name="T3" fmla="*/ 92 h 92"/>
                      <a:gd name="T4" fmla="*/ 248 w 248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8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248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37" name="Freeform 3683"/>
                  <p:cNvSpPr>
                    <a:spLocks/>
                  </p:cNvSpPr>
                  <p:nvPr/>
                </p:nvSpPr>
                <p:spPr bwMode="auto">
                  <a:xfrm>
                    <a:off x="2046" y="50404"/>
                    <a:ext cx="63" cy="98"/>
                  </a:xfrm>
                  <a:custGeom>
                    <a:avLst/>
                    <a:gdLst>
                      <a:gd name="T0" fmla="*/ 0 w 63"/>
                      <a:gd name="T1" fmla="*/ 98 h 98"/>
                      <a:gd name="T2" fmla="*/ 0 w 63"/>
                      <a:gd name="T3" fmla="*/ 0 h 98"/>
                      <a:gd name="T4" fmla="*/ 63 w 63"/>
                      <a:gd name="T5" fmla="*/ 0 h 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3" h="98">
                        <a:moveTo>
                          <a:pt x="0" y="98"/>
                        </a:moveTo>
                        <a:lnTo>
                          <a:pt x="0" y="0"/>
                        </a:lnTo>
                        <a:lnTo>
                          <a:pt x="6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38" name="Rectangle 3684"/>
                  <p:cNvSpPr>
                    <a:spLocks noChangeArrowheads="1"/>
                  </p:cNvSpPr>
                  <p:nvPr/>
                </p:nvSpPr>
                <p:spPr bwMode="auto">
                  <a:xfrm>
                    <a:off x="2459" y="505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5272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39" name="Freeform 3685"/>
                  <p:cNvSpPr>
                    <a:spLocks/>
                  </p:cNvSpPr>
                  <p:nvPr/>
                </p:nvSpPr>
                <p:spPr bwMode="auto">
                  <a:xfrm>
                    <a:off x="2046" y="50508"/>
                    <a:ext cx="410" cy="99"/>
                  </a:xfrm>
                  <a:custGeom>
                    <a:avLst/>
                    <a:gdLst>
                      <a:gd name="T0" fmla="*/ 0 w 410"/>
                      <a:gd name="T1" fmla="*/ 0 h 99"/>
                      <a:gd name="T2" fmla="*/ 0 w 410"/>
                      <a:gd name="T3" fmla="*/ 99 h 99"/>
                      <a:gd name="T4" fmla="*/ 410 w 410"/>
                      <a:gd name="T5" fmla="*/ 99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0" h="99">
                        <a:moveTo>
                          <a:pt x="0" y="0"/>
                        </a:moveTo>
                        <a:lnTo>
                          <a:pt x="0" y="99"/>
                        </a:lnTo>
                        <a:lnTo>
                          <a:pt x="410" y="9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40" name="Freeform 3686"/>
                  <p:cNvSpPr>
                    <a:spLocks/>
                  </p:cNvSpPr>
                  <p:nvPr/>
                </p:nvSpPr>
                <p:spPr bwMode="auto">
                  <a:xfrm>
                    <a:off x="2024" y="50505"/>
                    <a:ext cx="22" cy="210"/>
                  </a:xfrm>
                  <a:custGeom>
                    <a:avLst/>
                    <a:gdLst>
                      <a:gd name="T0" fmla="*/ 0 w 22"/>
                      <a:gd name="T1" fmla="*/ 210 h 210"/>
                      <a:gd name="T2" fmla="*/ 0 w 22"/>
                      <a:gd name="T3" fmla="*/ 0 h 210"/>
                      <a:gd name="T4" fmla="*/ 22 w 22"/>
                      <a:gd name="T5" fmla="*/ 0 h 2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" h="210">
                        <a:moveTo>
                          <a:pt x="0" y="210"/>
                        </a:moveTo>
                        <a:lnTo>
                          <a:pt x="0" y="0"/>
                        </a:lnTo>
                        <a:lnTo>
                          <a:pt x="2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41" name="Rectangle 3687"/>
                  <p:cNvSpPr>
                    <a:spLocks noChangeArrowheads="1"/>
                  </p:cNvSpPr>
                  <p:nvPr/>
                </p:nvSpPr>
                <p:spPr bwMode="auto">
                  <a:xfrm>
                    <a:off x="2312" y="506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5569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42" name="Freeform 3688"/>
                  <p:cNvSpPr>
                    <a:spLocks/>
                  </p:cNvSpPr>
                  <p:nvPr/>
                </p:nvSpPr>
                <p:spPr bwMode="auto">
                  <a:xfrm>
                    <a:off x="2136" y="50715"/>
                    <a:ext cx="173" cy="51"/>
                  </a:xfrm>
                  <a:custGeom>
                    <a:avLst/>
                    <a:gdLst>
                      <a:gd name="T0" fmla="*/ 0 w 173"/>
                      <a:gd name="T1" fmla="*/ 51 h 51"/>
                      <a:gd name="T2" fmla="*/ 0 w 173"/>
                      <a:gd name="T3" fmla="*/ 0 h 51"/>
                      <a:gd name="T4" fmla="*/ 173 w 17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7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43" name="Rectangle 3689"/>
                  <p:cNvSpPr>
                    <a:spLocks noChangeArrowheads="1"/>
                  </p:cNvSpPr>
                  <p:nvPr/>
                </p:nvSpPr>
                <p:spPr bwMode="auto">
                  <a:xfrm>
                    <a:off x="2336" y="507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2310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44" name="Freeform 3690"/>
                  <p:cNvSpPr>
                    <a:spLocks/>
                  </p:cNvSpPr>
                  <p:nvPr/>
                </p:nvSpPr>
                <p:spPr bwMode="auto">
                  <a:xfrm>
                    <a:off x="2136" y="50772"/>
                    <a:ext cx="197" cy="51"/>
                  </a:xfrm>
                  <a:custGeom>
                    <a:avLst/>
                    <a:gdLst>
                      <a:gd name="T0" fmla="*/ 0 w 197"/>
                      <a:gd name="T1" fmla="*/ 0 h 51"/>
                      <a:gd name="T2" fmla="*/ 0 w 197"/>
                      <a:gd name="T3" fmla="*/ 51 h 51"/>
                      <a:gd name="T4" fmla="*/ 197 w 19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9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45" name="Freeform 3691"/>
                  <p:cNvSpPr>
                    <a:spLocks/>
                  </p:cNvSpPr>
                  <p:nvPr/>
                </p:nvSpPr>
                <p:spPr bwMode="auto">
                  <a:xfrm>
                    <a:off x="2042" y="50769"/>
                    <a:ext cx="94" cy="159"/>
                  </a:xfrm>
                  <a:custGeom>
                    <a:avLst/>
                    <a:gdLst>
                      <a:gd name="T0" fmla="*/ 0 w 94"/>
                      <a:gd name="T1" fmla="*/ 159 h 159"/>
                      <a:gd name="T2" fmla="*/ 0 w 94"/>
                      <a:gd name="T3" fmla="*/ 0 h 159"/>
                      <a:gd name="T4" fmla="*/ 94 w 94"/>
                      <a:gd name="T5" fmla="*/ 0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4" h="159">
                        <a:moveTo>
                          <a:pt x="0" y="159"/>
                        </a:moveTo>
                        <a:lnTo>
                          <a:pt x="0" y="0"/>
                        </a:lnTo>
                        <a:lnTo>
                          <a:pt x="9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46" name="Rectangle 369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508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3324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47" name="Freeform 3693"/>
                  <p:cNvSpPr>
                    <a:spLocks/>
                  </p:cNvSpPr>
                  <p:nvPr/>
                </p:nvSpPr>
                <p:spPr bwMode="auto">
                  <a:xfrm>
                    <a:off x="2204" y="50931"/>
                    <a:ext cx="106" cy="51"/>
                  </a:xfrm>
                  <a:custGeom>
                    <a:avLst/>
                    <a:gdLst>
                      <a:gd name="T0" fmla="*/ 0 w 106"/>
                      <a:gd name="T1" fmla="*/ 51 h 51"/>
                      <a:gd name="T2" fmla="*/ 0 w 106"/>
                      <a:gd name="T3" fmla="*/ 0 h 51"/>
                      <a:gd name="T4" fmla="*/ 106 w 10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0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48" name="Rectangle 3694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509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5121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49" name="Freeform 3695"/>
                  <p:cNvSpPr>
                    <a:spLocks/>
                  </p:cNvSpPr>
                  <p:nvPr/>
                </p:nvSpPr>
                <p:spPr bwMode="auto">
                  <a:xfrm>
                    <a:off x="2204" y="50988"/>
                    <a:ext cx="136" cy="51"/>
                  </a:xfrm>
                  <a:custGeom>
                    <a:avLst/>
                    <a:gdLst>
                      <a:gd name="T0" fmla="*/ 0 w 136"/>
                      <a:gd name="T1" fmla="*/ 0 h 51"/>
                      <a:gd name="T2" fmla="*/ 0 w 136"/>
                      <a:gd name="T3" fmla="*/ 51 h 51"/>
                      <a:gd name="T4" fmla="*/ 136 w 136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36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0" name="Freeform 3696"/>
                  <p:cNvSpPr>
                    <a:spLocks/>
                  </p:cNvSpPr>
                  <p:nvPr/>
                </p:nvSpPr>
                <p:spPr bwMode="auto">
                  <a:xfrm>
                    <a:off x="2108" y="50985"/>
                    <a:ext cx="96" cy="105"/>
                  </a:xfrm>
                  <a:custGeom>
                    <a:avLst/>
                    <a:gdLst>
                      <a:gd name="T0" fmla="*/ 0 w 96"/>
                      <a:gd name="T1" fmla="*/ 105 h 105"/>
                      <a:gd name="T2" fmla="*/ 0 w 96"/>
                      <a:gd name="T3" fmla="*/ 0 h 105"/>
                      <a:gd name="T4" fmla="*/ 96 w 96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6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9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1" name="Rectangle 3697"/>
                  <p:cNvSpPr>
                    <a:spLocks noChangeArrowheads="1"/>
                  </p:cNvSpPr>
                  <p:nvPr/>
                </p:nvSpPr>
                <p:spPr bwMode="auto">
                  <a:xfrm>
                    <a:off x="2262" y="510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4748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52" name="Freeform 3698"/>
                  <p:cNvSpPr>
                    <a:spLocks/>
                  </p:cNvSpPr>
                  <p:nvPr/>
                </p:nvSpPr>
                <p:spPr bwMode="auto">
                  <a:xfrm>
                    <a:off x="2198" y="51147"/>
                    <a:ext cx="61" cy="51"/>
                  </a:xfrm>
                  <a:custGeom>
                    <a:avLst/>
                    <a:gdLst>
                      <a:gd name="T0" fmla="*/ 0 w 61"/>
                      <a:gd name="T1" fmla="*/ 51 h 51"/>
                      <a:gd name="T2" fmla="*/ 0 w 61"/>
                      <a:gd name="T3" fmla="*/ 0 h 51"/>
                      <a:gd name="T4" fmla="*/ 61 w 6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6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3" name="Rectangle 3699"/>
                  <p:cNvSpPr>
                    <a:spLocks noChangeArrowheads="1"/>
                  </p:cNvSpPr>
                  <p:nvPr/>
                </p:nvSpPr>
                <p:spPr bwMode="auto">
                  <a:xfrm>
                    <a:off x="2261" y="512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4250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54" name="Freeform 3700"/>
                  <p:cNvSpPr>
                    <a:spLocks/>
                  </p:cNvSpPr>
                  <p:nvPr/>
                </p:nvSpPr>
                <p:spPr bwMode="auto">
                  <a:xfrm>
                    <a:off x="2198" y="51204"/>
                    <a:ext cx="60" cy="51"/>
                  </a:xfrm>
                  <a:custGeom>
                    <a:avLst/>
                    <a:gdLst>
                      <a:gd name="T0" fmla="*/ 0 w 60"/>
                      <a:gd name="T1" fmla="*/ 0 h 51"/>
                      <a:gd name="T2" fmla="*/ 0 w 60"/>
                      <a:gd name="T3" fmla="*/ 51 h 51"/>
                      <a:gd name="T4" fmla="*/ 60 w 6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6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5" name="Freeform 3701"/>
                  <p:cNvSpPr>
                    <a:spLocks/>
                  </p:cNvSpPr>
                  <p:nvPr/>
                </p:nvSpPr>
                <p:spPr bwMode="auto">
                  <a:xfrm>
                    <a:off x="2108" y="51096"/>
                    <a:ext cx="90" cy="105"/>
                  </a:xfrm>
                  <a:custGeom>
                    <a:avLst/>
                    <a:gdLst>
                      <a:gd name="T0" fmla="*/ 0 w 90"/>
                      <a:gd name="T1" fmla="*/ 0 h 105"/>
                      <a:gd name="T2" fmla="*/ 0 w 90"/>
                      <a:gd name="T3" fmla="*/ 105 h 105"/>
                      <a:gd name="T4" fmla="*/ 90 w 90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0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90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6" name="Freeform 3702"/>
                  <p:cNvSpPr>
                    <a:spLocks/>
                  </p:cNvSpPr>
                  <p:nvPr/>
                </p:nvSpPr>
                <p:spPr bwMode="auto">
                  <a:xfrm>
                    <a:off x="2042" y="50934"/>
                    <a:ext cx="66" cy="159"/>
                  </a:xfrm>
                  <a:custGeom>
                    <a:avLst/>
                    <a:gdLst>
                      <a:gd name="T0" fmla="*/ 0 w 66"/>
                      <a:gd name="T1" fmla="*/ 0 h 159"/>
                      <a:gd name="T2" fmla="*/ 0 w 66"/>
                      <a:gd name="T3" fmla="*/ 159 h 159"/>
                      <a:gd name="T4" fmla="*/ 66 w 66"/>
                      <a:gd name="T5" fmla="*/ 159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6" h="159">
                        <a:moveTo>
                          <a:pt x="0" y="0"/>
                        </a:moveTo>
                        <a:lnTo>
                          <a:pt x="0" y="159"/>
                        </a:lnTo>
                        <a:lnTo>
                          <a:pt x="66" y="15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7" name="Freeform 3703"/>
                  <p:cNvSpPr>
                    <a:spLocks/>
                  </p:cNvSpPr>
                  <p:nvPr/>
                </p:nvSpPr>
                <p:spPr bwMode="auto">
                  <a:xfrm>
                    <a:off x="2024" y="50721"/>
                    <a:ext cx="18" cy="210"/>
                  </a:xfrm>
                  <a:custGeom>
                    <a:avLst/>
                    <a:gdLst>
                      <a:gd name="T0" fmla="*/ 0 w 18"/>
                      <a:gd name="T1" fmla="*/ 0 h 210"/>
                      <a:gd name="T2" fmla="*/ 0 w 18"/>
                      <a:gd name="T3" fmla="*/ 210 h 210"/>
                      <a:gd name="T4" fmla="*/ 18 w 18"/>
                      <a:gd name="T5" fmla="*/ 210 h 2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" h="210">
                        <a:moveTo>
                          <a:pt x="0" y="0"/>
                        </a:moveTo>
                        <a:lnTo>
                          <a:pt x="0" y="210"/>
                        </a:lnTo>
                        <a:lnTo>
                          <a:pt x="18" y="21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8" name="Freeform 3704"/>
                  <p:cNvSpPr>
                    <a:spLocks/>
                  </p:cNvSpPr>
                  <p:nvPr/>
                </p:nvSpPr>
                <p:spPr bwMode="auto">
                  <a:xfrm>
                    <a:off x="1917" y="50395"/>
                    <a:ext cx="107" cy="323"/>
                  </a:xfrm>
                  <a:custGeom>
                    <a:avLst/>
                    <a:gdLst>
                      <a:gd name="T0" fmla="*/ 0 w 107"/>
                      <a:gd name="T1" fmla="*/ 0 h 323"/>
                      <a:gd name="T2" fmla="*/ 0 w 107"/>
                      <a:gd name="T3" fmla="*/ 323 h 323"/>
                      <a:gd name="T4" fmla="*/ 107 w 107"/>
                      <a:gd name="T5" fmla="*/ 323 h 3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7" h="323">
                        <a:moveTo>
                          <a:pt x="0" y="0"/>
                        </a:moveTo>
                        <a:lnTo>
                          <a:pt x="0" y="323"/>
                        </a:lnTo>
                        <a:lnTo>
                          <a:pt x="107" y="32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9" name="Freeform 3705"/>
                  <p:cNvSpPr>
                    <a:spLocks/>
                  </p:cNvSpPr>
                  <p:nvPr/>
                </p:nvSpPr>
                <p:spPr bwMode="auto">
                  <a:xfrm>
                    <a:off x="1832" y="50127"/>
                    <a:ext cx="85" cy="265"/>
                  </a:xfrm>
                  <a:custGeom>
                    <a:avLst/>
                    <a:gdLst>
                      <a:gd name="T0" fmla="*/ 0 w 85"/>
                      <a:gd name="T1" fmla="*/ 0 h 265"/>
                      <a:gd name="T2" fmla="*/ 0 w 85"/>
                      <a:gd name="T3" fmla="*/ 265 h 265"/>
                      <a:gd name="T4" fmla="*/ 85 w 85"/>
                      <a:gd name="T5" fmla="*/ 265 h 2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5" h="265">
                        <a:moveTo>
                          <a:pt x="0" y="0"/>
                        </a:moveTo>
                        <a:lnTo>
                          <a:pt x="0" y="265"/>
                        </a:lnTo>
                        <a:lnTo>
                          <a:pt x="85" y="26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60" name="Freeform 3706"/>
                  <p:cNvSpPr>
                    <a:spLocks/>
                  </p:cNvSpPr>
                  <p:nvPr/>
                </p:nvSpPr>
                <p:spPr bwMode="auto">
                  <a:xfrm>
                    <a:off x="1764" y="48997"/>
                    <a:ext cx="68" cy="1127"/>
                  </a:xfrm>
                  <a:custGeom>
                    <a:avLst/>
                    <a:gdLst>
                      <a:gd name="T0" fmla="*/ 0 w 68"/>
                      <a:gd name="T1" fmla="*/ 0 h 1127"/>
                      <a:gd name="T2" fmla="*/ 0 w 68"/>
                      <a:gd name="T3" fmla="*/ 1127 h 1127"/>
                      <a:gd name="T4" fmla="*/ 68 w 68"/>
                      <a:gd name="T5" fmla="*/ 1127 h 11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8" h="1127">
                        <a:moveTo>
                          <a:pt x="0" y="0"/>
                        </a:moveTo>
                        <a:lnTo>
                          <a:pt x="0" y="1127"/>
                        </a:lnTo>
                        <a:lnTo>
                          <a:pt x="68" y="112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61" name="Freeform 3707"/>
                  <p:cNvSpPr>
                    <a:spLocks/>
                  </p:cNvSpPr>
                  <p:nvPr/>
                </p:nvSpPr>
                <p:spPr bwMode="auto">
                  <a:xfrm>
                    <a:off x="1703" y="48994"/>
                    <a:ext cx="61" cy="1181"/>
                  </a:xfrm>
                  <a:custGeom>
                    <a:avLst/>
                    <a:gdLst>
                      <a:gd name="T0" fmla="*/ 0 w 61"/>
                      <a:gd name="T1" fmla="*/ 1181 h 1181"/>
                      <a:gd name="T2" fmla="*/ 0 w 61"/>
                      <a:gd name="T3" fmla="*/ 0 h 1181"/>
                      <a:gd name="T4" fmla="*/ 61 w 61"/>
                      <a:gd name="T5" fmla="*/ 0 h 11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1" h="1181">
                        <a:moveTo>
                          <a:pt x="0" y="1181"/>
                        </a:moveTo>
                        <a:lnTo>
                          <a:pt x="0" y="0"/>
                        </a:lnTo>
                        <a:lnTo>
                          <a:pt x="6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62" name="Rectangle 3708"/>
                  <p:cNvSpPr>
                    <a:spLocks noChangeArrowheads="1"/>
                  </p:cNvSpPr>
                  <p:nvPr/>
                </p:nvSpPr>
                <p:spPr bwMode="auto">
                  <a:xfrm>
                    <a:off x="2018" y="513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7038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63" name="Freeform 3709"/>
                  <p:cNvSpPr>
                    <a:spLocks/>
                  </p:cNvSpPr>
                  <p:nvPr/>
                </p:nvSpPr>
                <p:spPr bwMode="auto">
                  <a:xfrm>
                    <a:off x="1703" y="50181"/>
                    <a:ext cx="312" cy="1182"/>
                  </a:xfrm>
                  <a:custGeom>
                    <a:avLst/>
                    <a:gdLst>
                      <a:gd name="T0" fmla="*/ 0 w 312"/>
                      <a:gd name="T1" fmla="*/ 0 h 1182"/>
                      <a:gd name="T2" fmla="*/ 0 w 312"/>
                      <a:gd name="T3" fmla="*/ 1182 h 1182"/>
                      <a:gd name="T4" fmla="*/ 312 w 312"/>
                      <a:gd name="T5" fmla="*/ 1182 h 11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2" h="1182">
                        <a:moveTo>
                          <a:pt x="0" y="0"/>
                        </a:moveTo>
                        <a:lnTo>
                          <a:pt x="0" y="1182"/>
                        </a:lnTo>
                        <a:lnTo>
                          <a:pt x="312" y="118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64" name="Freeform 3710"/>
                  <p:cNvSpPr>
                    <a:spLocks/>
                  </p:cNvSpPr>
                  <p:nvPr/>
                </p:nvSpPr>
                <p:spPr bwMode="auto">
                  <a:xfrm>
                    <a:off x="1676" y="50178"/>
                    <a:ext cx="27" cy="690"/>
                  </a:xfrm>
                  <a:custGeom>
                    <a:avLst/>
                    <a:gdLst>
                      <a:gd name="T0" fmla="*/ 0 w 27"/>
                      <a:gd name="T1" fmla="*/ 690 h 690"/>
                      <a:gd name="T2" fmla="*/ 0 w 27"/>
                      <a:gd name="T3" fmla="*/ 0 h 690"/>
                      <a:gd name="T4" fmla="*/ 27 w 27"/>
                      <a:gd name="T5" fmla="*/ 0 h 6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" h="690">
                        <a:moveTo>
                          <a:pt x="0" y="690"/>
                        </a:moveTo>
                        <a:lnTo>
                          <a:pt x="0" y="0"/>
                        </a:lnTo>
                        <a:lnTo>
                          <a:pt x="2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65" name="Rectangle 3711"/>
                  <p:cNvSpPr>
                    <a:spLocks noChangeArrowheads="1"/>
                  </p:cNvSpPr>
                  <p:nvPr/>
                </p:nvSpPr>
                <p:spPr bwMode="auto">
                  <a:xfrm>
                    <a:off x="1787" y="514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3805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66" name="Freeform 3712"/>
                  <p:cNvSpPr>
                    <a:spLocks/>
                  </p:cNvSpPr>
                  <p:nvPr/>
                </p:nvSpPr>
                <p:spPr bwMode="auto">
                  <a:xfrm>
                    <a:off x="1730" y="51471"/>
                    <a:ext cx="54" cy="91"/>
                  </a:xfrm>
                  <a:custGeom>
                    <a:avLst/>
                    <a:gdLst>
                      <a:gd name="T0" fmla="*/ 0 w 54"/>
                      <a:gd name="T1" fmla="*/ 91 h 91"/>
                      <a:gd name="T2" fmla="*/ 0 w 54"/>
                      <a:gd name="T3" fmla="*/ 0 h 91"/>
                      <a:gd name="T4" fmla="*/ 54 w 54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4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5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67" name="Rectangle 3713"/>
                  <p:cNvSpPr>
                    <a:spLocks noChangeArrowheads="1"/>
                  </p:cNvSpPr>
                  <p:nvPr/>
                </p:nvSpPr>
                <p:spPr bwMode="auto">
                  <a:xfrm>
                    <a:off x="1917" y="515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4674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68" name="Freeform 3714"/>
                  <p:cNvSpPr>
                    <a:spLocks/>
                  </p:cNvSpPr>
                  <p:nvPr/>
                </p:nvSpPr>
                <p:spPr bwMode="auto">
                  <a:xfrm>
                    <a:off x="1766" y="51579"/>
                    <a:ext cx="148" cy="78"/>
                  </a:xfrm>
                  <a:custGeom>
                    <a:avLst/>
                    <a:gdLst>
                      <a:gd name="T0" fmla="*/ 0 w 148"/>
                      <a:gd name="T1" fmla="*/ 78 h 78"/>
                      <a:gd name="T2" fmla="*/ 0 w 148"/>
                      <a:gd name="T3" fmla="*/ 0 h 78"/>
                      <a:gd name="T4" fmla="*/ 148 w 148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8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4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69" name="Rectangle 3715"/>
                  <p:cNvSpPr>
                    <a:spLocks noChangeArrowheads="1"/>
                  </p:cNvSpPr>
                  <p:nvPr/>
                </p:nvSpPr>
                <p:spPr bwMode="auto">
                  <a:xfrm>
                    <a:off x="1994" y="516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2573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70" name="Freeform 3716"/>
                  <p:cNvSpPr>
                    <a:spLocks/>
                  </p:cNvSpPr>
                  <p:nvPr/>
                </p:nvSpPr>
                <p:spPr bwMode="auto">
                  <a:xfrm>
                    <a:off x="1802" y="51687"/>
                    <a:ext cx="189" cy="51"/>
                  </a:xfrm>
                  <a:custGeom>
                    <a:avLst/>
                    <a:gdLst>
                      <a:gd name="T0" fmla="*/ 0 w 189"/>
                      <a:gd name="T1" fmla="*/ 51 h 51"/>
                      <a:gd name="T2" fmla="*/ 0 w 189"/>
                      <a:gd name="T3" fmla="*/ 0 h 51"/>
                      <a:gd name="T4" fmla="*/ 189 w 18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8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71" name="Rectangle 3717"/>
                  <p:cNvSpPr>
                    <a:spLocks noChangeArrowheads="1"/>
                  </p:cNvSpPr>
                  <p:nvPr/>
                </p:nvSpPr>
                <p:spPr bwMode="auto">
                  <a:xfrm>
                    <a:off x="2111" y="517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5694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72" name="Freeform 3718"/>
                  <p:cNvSpPr>
                    <a:spLocks/>
                  </p:cNvSpPr>
                  <p:nvPr/>
                </p:nvSpPr>
                <p:spPr bwMode="auto">
                  <a:xfrm>
                    <a:off x="1802" y="51744"/>
                    <a:ext cx="306" cy="51"/>
                  </a:xfrm>
                  <a:custGeom>
                    <a:avLst/>
                    <a:gdLst>
                      <a:gd name="T0" fmla="*/ 0 w 306"/>
                      <a:gd name="T1" fmla="*/ 0 h 51"/>
                      <a:gd name="T2" fmla="*/ 0 w 306"/>
                      <a:gd name="T3" fmla="*/ 51 h 51"/>
                      <a:gd name="T4" fmla="*/ 306 w 306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6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306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73" name="Freeform 3719"/>
                  <p:cNvSpPr>
                    <a:spLocks/>
                  </p:cNvSpPr>
                  <p:nvPr/>
                </p:nvSpPr>
                <p:spPr bwMode="auto">
                  <a:xfrm>
                    <a:off x="1766" y="51663"/>
                    <a:ext cx="36" cy="78"/>
                  </a:xfrm>
                  <a:custGeom>
                    <a:avLst/>
                    <a:gdLst>
                      <a:gd name="T0" fmla="*/ 0 w 36"/>
                      <a:gd name="T1" fmla="*/ 0 h 78"/>
                      <a:gd name="T2" fmla="*/ 0 w 36"/>
                      <a:gd name="T3" fmla="*/ 78 h 78"/>
                      <a:gd name="T4" fmla="*/ 36 w 36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6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74" name="Freeform 3720"/>
                  <p:cNvSpPr>
                    <a:spLocks/>
                  </p:cNvSpPr>
                  <p:nvPr/>
                </p:nvSpPr>
                <p:spPr bwMode="auto">
                  <a:xfrm>
                    <a:off x="1730" y="51568"/>
                    <a:ext cx="36" cy="92"/>
                  </a:xfrm>
                  <a:custGeom>
                    <a:avLst/>
                    <a:gdLst>
                      <a:gd name="T0" fmla="*/ 0 w 36"/>
                      <a:gd name="T1" fmla="*/ 0 h 92"/>
                      <a:gd name="T2" fmla="*/ 0 w 36"/>
                      <a:gd name="T3" fmla="*/ 92 h 92"/>
                      <a:gd name="T4" fmla="*/ 36 w 36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36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75" name="Freeform 3721"/>
                  <p:cNvSpPr>
                    <a:spLocks/>
                  </p:cNvSpPr>
                  <p:nvPr/>
                </p:nvSpPr>
                <p:spPr bwMode="auto">
                  <a:xfrm>
                    <a:off x="1676" y="50874"/>
                    <a:ext cx="54" cy="691"/>
                  </a:xfrm>
                  <a:custGeom>
                    <a:avLst/>
                    <a:gdLst>
                      <a:gd name="T0" fmla="*/ 0 w 54"/>
                      <a:gd name="T1" fmla="*/ 0 h 691"/>
                      <a:gd name="T2" fmla="*/ 0 w 54"/>
                      <a:gd name="T3" fmla="*/ 691 h 691"/>
                      <a:gd name="T4" fmla="*/ 54 w 54"/>
                      <a:gd name="T5" fmla="*/ 691 h 6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4" h="691">
                        <a:moveTo>
                          <a:pt x="0" y="0"/>
                        </a:moveTo>
                        <a:lnTo>
                          <a:pt x="0" y="691"/>
                        </a:lnTo>
                        <a:lnTo>
                          <a:pt x="54" y="69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76" name="Freeform 3722"/>
                  <p:cNvSpPr>
                    <a:spLocks/>
                  </p:cNvSpPr>
                  <p:nvPr/>
                </p:nvSpPr>
                <p:spPr bwMode="auto">
                  <a:xfrm>
                    <a:off x="1619" y="50871"/>
                    <a:ext cx="57" cy="513"/>
                  </a:xfrm>
                  <a:custGeom>
                    <a:avLst/>
                    <a:gdLst>
                      <a:gd name="T0" fmla="*/ 0 w 57"/>
                      <a:gd name="T1" fmla="*/ 513 h 513"/>
                      <a:gd name="T2" fmla="*/ 0 w 57"/>
                      <a:gd name="T3" fmla="*/ 0 h 513"/>
                      <a:gd name="T4" fmla="*/ 57 w 57"/>
                      <a:gd name="T5" fmla="*/ 0 h 5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513">
                        <a:moveTo>
                          <a:pt x="0" y="513"/>
                        </a:moveTo>
                        <a:lnTo>
                          <a:pt x="0" y="0"/>
                        </a:lnTo>
                        <a:lnTo>
                          <a:pt x="5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77" name="Rectangle 3723"/>
                  <p:cNvSpPr>
                    <a:spLocks noChangeArrowheads="1"/>
                  </p:cNvSpPr>
                  <p:nvPr/>
                </p:nvSpPr>
                <p:spPr bwMode="auto">
                  <a:xfrm>
                    <a:off x="1863" y="518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6869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78" name="Freeform 3724"/>
                  <p:cNvSpPr>
                    <a:spLocks/>
                  </p:cNvSpPr>
                  <p:nvPr/>
                </p:nvSpPr>
                <p:spPr bwMode="auto">
                  <a:xfrm>
                    <a:off x="1619" y="51390"/>
                    <a:ext cx="241" cy="513"/>
                  </a:xfrm>
                  <a:custGeom>
                    <a:avLst/>
                    <a:gdLst>
                      <a:gd name="T0" fmla="*/ 0 w 241"/>
                      <a:gd name="T1" fmla="*/ 0 h 513"/>
                      <a:gd name="T2" fmla="*/ 0 w 241"/>
                      <a:gd name="T3" fmla="*/ 513 h 513"/>
                      <a:gd name="T4" fmla="*/ 241 w 241"/>
                      <a:gd name="T5" fmla="*/ 513 h 5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1" h="513">
                        <a:moveTo>
                          <a:pt x="0" y="0"/>
                        </a:moveTo>
                        <a:lnTo>
                          <a:pt x="0" y="513"/>
                        </a:lnTo>
                        <a:lnTo>
                          <a:pt x="241" y="51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79" name="Freeform 3725"/>
                  <p:cNvSpPr>
                    <a:spLocks/>
                  </p:cNvSpPr>
                  <p:nvPr/>
                </p:nvSpPr>
                <p:spPr bwMode="auto">
                  <a:xfrm>
                    <a:off x="1601" y="51387"/>
                    <a:ext cx="18" cy="384"/>
                  </a:xfrm>
                  <a:custGeom>
                    <a:avLst/>
                    <a:gdLst>
                      <a:gd name="T0" fmla="*/ 0 w 18"/>
                      <a:gd name="T1" fmla="*/ 384 h 384"/>
                      <a:gd name="T2" fmla="*/ 0 w 18"/>
                      <a:gd name="T3" fmla="*/ 0 h 384"/>
                      <a:gd name="T4" fmla="*/ 18 w 18"/>
                      <a:gd name="T5" fmla="*/ 0 h 3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" h="384">
                        <a:moveTo>
                          <a:pt x="0" y="384"/>
                        </a:moveTo>
                        <a:lnTo>
                          <a:pt x="0" y="0"/>
                        </a:lnTo>
                        <a:lnTo>
                          <a:pt x="1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80" name="Rectangle 3726"/>
                  <p:cNvSpPr>
                    <a:spLocks noChangeArrowheads="1"/>
                  </p:cNvSpPr>
                  <p:nvPr/>
                </p:nvSpPr>
                <p:spPr bwMode="auto">
                  <a:xfrm>
                    <a:off x="1985" y="51962"/>
                    <a:ext cx="1746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ABD74383 smooth cordgrass rhizosphere N105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81" name="Freeform 3727"/>
                  <p:cNvSpPr>
                    <a:spLocks/>
                  </p:cNvSpPr>
                  <p:nvPr/>
                </p:nvSpPr>
                <p:spPr bwMode="auto">
                  <a:xfrm>
                    <a:off x="1646" y="52011"/>
                    <a:ext cx="336" cy="147"/>
                  </a:xfrm>
                  <a:custGeom>
                    <a:avLst/>
                    <a:gdLst>
                      <a:gd name="T0" fmla="*/ 0 w 336"/>
                      <a:gd name="T1" fmla="*/ 147 h 147"/>
                      <a:gd name="T2" fmla="*/ 0 w 336"/>
                      <a:gd name="T3" fmla="*/ 0 h 147"/>
                      <a:gd name="T4" fmla="*/ 336 w 336"/>
                      <a:gd name="T5" fmla="*/ 0 h 1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6" h="147">
                        <a:moveTo>
                          <a:pt x="0" y="147"/>
                        </a:moveTo>
                        <a:lnTo>
                          <a:pt x="0" y="0"/>
                        </a:lnTo>
                        <a:lnTo>
                          <a:pt x="33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82" name="Rectangle 3728"/>
                  <p:cNvSpPr>
                    <a:spLocks noChangeArrowheads="1"/>
                  </p:cNvSpPr>
                  <p:nvPr/>
                </p:nvSpPr>
                <p:spPr bwMode="auto">
                  <a:xfrm>
                    <a:off x="2019" y="520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6602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83" name="Freeform 3729"/>
                  <p:cNvSpPr>
                    <a:spLocks/>
                  </p:cNvSpPr>
                  <p:nvPr/>
                </p:nvSpPr>
                <p:spPr bwMode="auto">
                  <a:xfrm>
                    <a:off x="1799" y="52119"/>
                    <a:ext cx="217" cy="51"/>
                  </a:xfrm>
                  <a:custGeom>
                    <a:avLst/>
                    <a:gdLst>
                      <a:gd name="T0" fmla="*/ 0 w 217"/>
                      <a:gd name="T1" fmla="*/ 51 h 51"/>
                      <a:gd name="T2" fmla="*/ 0 w 217"/>
                      <a:gd name="T3" fmla="*/ 0 h 51"/>
                      <a:gd name="T4" fmla="*/ 217 w 21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1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84" name="Rectangle 3730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521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5221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85" name="Freeform 3731"/>
                  <p:cNvSpPr>
                    <a:spLocks/>
                  </p:cNvSpPr>
                  <p:nvPr/>
                </p:nvSpPr>
                <p:spPr bwMode="auto">
                  <a:xfrm>
                    <a:off x="1799" y="52176"/>
                    <a:ext cx="406" cy="51"/>
                  </a:xfrm>
                  <a:custGeom>
                    <a:avLst/>
                    <a:gdLst>
                      <a:gd name="T0" fmla="*/ 0 w 406"/>
                      <a:gd name="T1" fmla="*/ 0 h 51"/>
                      <a:gd name="T2" fmla="*/ 0 w 406"/>
                      <a:gd name="T3" fmla="*/ 51 h 51"/>
                      <a:gd name="T4" fmla="*/ 406 w 406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06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406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86" name="Freeform 3732"/>
                  <p:cNvSpPr>
                    <a:spLocks/>
                  </p:cNvSpPr>
                  <p:nvPr/>
                </p:nvSpPr>
                <p:spPr bwMode="auto">
                  <a:xfrm>
                    <a:off x="1727" y="52173"/>
                    <a:ext cx="72" cy="136"/>
                  </a:xfrm>
                  <a:custGeom>
                    <a:avLst/>
                    <a:gdLst>
                      <a:gd name="T0" fmla="*/ 0 w 72"/>
                      <a:gd name="T1" fmla="*/ 136 h 136"/>
                      <a:gd name="T2" fmla="*/ 0 w 72"/>
                      <a:gd name="T3" fmla="*/ 0 h 136"/>
                      <a:gd name="T4" fmla="*/ 72 w 72"/>
                      <a:gd name="T5" fmla="*/ 0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2" h="136">
                        <a:moveTo>
                          <a:pt x="0" y="136"/>
                        </a:moveTo>
                        <a:lnTo>
                          <a:pt x="0" y="0"/>
                        </a:lnTo>
                        <a:lnTo>
                          <a:pt x="7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87" name="Rectangle 3733"/>
                  <p:cNvSpPr>
                    <a:spLocks noChangeArrowheads="1"/>
                  </p:cNvSpPr>
                  <p:nvPr/>
                </p:nvSpPr>
                <p:spPr bwMode="auto">
                  <a:xfrm>
                    <a:off x="2183" y="522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4987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88" name="Freeform 3734"/>
                  <p:cNvSpPr>
                    <a:spLocks/>
                  </p:cNvSpPr>
                  <p:nvPr/>
                </p:nvSpPr>
                <p:spPr bwMode="auto">
                  <a:xfrm>
                    <a:off x="1763" y="52335"/>
                    <a:ext cx="417" cy="114"/>
                  </a:xfrm>
                  <a:custGeom>
                    <a:avLst/>
                    <a:gdLst>
                      <a:gd name="T0" fmla="*/ 0 w 417"/>
                      <a:gd name="T1" fmla="*/ 114 h 114"/>
                      <a:gd name="T2" fmla="*/ 0 w 417"/>
                      <a:gd name="T3" fmla="*/ 0 h 114"/>
                      <a:gd name="T4" fmla="*/ 417 w 417"/>
                      <a:gd name="T5" fmla="*/ 0 h 1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7" h="114">
                        <a:moveTo>
                          <a:pt x="0" y="114"/>
                        </a:moveTo>
                        <a:lnTo>
                          <a:pt x="0" y="0"/>
                        </a:lnTo>
                        <a:lnTo>
                          <a:pt x="41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89" name="Rectangle 3735"/>
                  <p:cNvSpPr>
                    <a:spLocks noChangeArrowheads="1"/>
                  </p:cNvSpPr>
                  <p:nvPr/>
                </p:nvSpPr>
                <p:spPr bwMode="auto">
                  <a:xfrm>
                    <a:off x="2111" y="523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1689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90" name="Freeform 3736"/>
                  <p:cNvSpPr>
                    <a:spLocks/>
                  </p:cNvSpPr>
                  <p:nvPr/>
                </p:nvSpPr>
                <p:spPr bwMode="auto">
                  <a:xfrm>
                    <a:off x="1872" y="52443"/>
                    <a:ext cx="236" cy="124"/>
                  </a:xfrm>
                  <a:custGeom>
                    <a:avLst/>
                    <a:gdLst>
                      <a:gd name="T0" fmla="*/ 0 w 236"/>
                      <a:gd name="T1" fmla="*/ 124 h 124"/>
                      <a:gd name="T2" fmla="*/ 0 w 236"/>
                      <a:gd name="T3" fmla="*/ 0 h 124"/>
                      <a:gd name="T4" fmla="*/ 236 w 236"/>
                      <a:gd name="T5" fmla="*/ 0 h 1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6" h="124">
                        <a:moveTo>
                          <a:pt x="0" y="124"/>
                        </a:moveTo>
                        <a:lnTo>
                          <a:pt x="0" y="0"/>
                        </a:lnTo>
                        <a:lnTo>
                          <a:pt x="23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91" name="Rectangle 3737"/>
                  <p:cNvSpPr>
                    <a:spLocks noChangeArrowheads="1"/>
                  </p:cNvSpPr>
                  <p:nvPr/>
                </p:nvSpPr>
                <p:spPr bwMode="auto">
                  <a:xfrm>
                    <a:off x="2346" y="525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3201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92" name="Freeform 3738"/>
                  <p:cNvSpPr>
                    <a:spLocks/>
                  </p:cNvSpPr>
                  <p:nvPr/>
                </p:nvSpPr>
                <p:spPr bwMode="auto">
                  <a:xfrm>
                    <a:off x="1953" y="52551"/>
                    <a:ext cx="390" cy="144"/>
                  </a:xfrm>
                  <a:custGeom>
                    <a:avLst/>
                    <a:gdLst>
                      <a:gd name="T0" fmla="*/ 0 w 390"/>
                      <a:gd name="T1" fmla="*/ 144 h 144"/>
                      <a:gd name="T2" fmla="*/ 0 w 390"/>
                      <a:gd name="T3" fmla="*/ 0 h 144"/>
                      <a:gd name="T4" fmla="*/ 390 w 390"/>
                      <a:gd name="T5" fmla="*/ 0 h 1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0" h="144">
                        <a:moveTo>
                          <a:pt x="0" y="144"/>
                        </a:moveTo>
                        <a:lnTo>
                          <a:pt x="0" y="0"/>
                        </a:lnTo>
                        <a:lnTo>
                          <a:pt x="39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93" name="Rectangle 3739"/>
                  <p:cNvSpPr>
                    <a:spLocks noChangeArrowheads="1"/>
                  </p:cNvSpPr>
                  <p:nvPr/>
                </p:nvSpPr>
                <p:spPr bwMode="auto">
                  <a:xfrm>
                    <a:off x="2319" y="52610"/>
                    <a:ext cx="1928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AAZ77253 hypersaline microbial mat nif1003301M02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94" name="Freeform 3740"/>
                  <p:cNvSpPr>
                    <a:spLocks/>
                  </p:cNvSpPr>
                  <p:nvPr/>
                </p:nvSpPr>
                <p:spPr bwMode="auto">
                  <a:xfrm>
                    <a:off x="2115" y="52659"/>
                    <a:ext cx="201" cy="51"/>
                  </a:xfrm>
                  <a:custGeom>
                    <a:avLst/>
                    <a:gdLst>
                      <a:gd name="T0" fmla="*/ 0 w 201"/>
                      <a:gd name="T1" fmla="*/ 51 h 51"/>
                      <a:gd name="T2" fmla="*/ 0 w 201"/>
                      <a:gd name="T3" fmla="*/ 0 h 51"/>
                      <a:gd name="T4" fmla="*/ 201 w 20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0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95" name="Rectangle 3741"/>
                  <p:cNvSpPr>
                    <a:spLocks noChangeArrowheads="1"/>
                  </p:cNvSpPr>
                  <p:nvPr/>
                </p:nvSpPr>
                <p:spPr bwMode="auto">
                  <a:xfrm>
                    <a:off x="2414" y="527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3248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96" name="Freeform 3742"/>
                  <p:cNvSpPr>
                    <a:spLocks/>
                  </p:cNvSpPr>
                  <p:nvPr/>
                </p:nvSpPr>
                <p:spPr bwMode="auto">
                  <a:xfrm>
                    <a:off x="2115" y="52716"/>
                    <a:ext cx="296" cy="51"/>
                  </a:xfrm>
                  <a:custGeom>
                    <a:avLst/>
                    <a:gdLst>
                      <a:gd name="T0" fmla="*/ 0 w 296"/>
                      <a:gd name="T1" fmla="*/ 0 h 51"/>
                      <a:gd name="T2" fmla="*/ 0 w 296"/>
                      <a:gd name="T3" fmla="*/ 51 h 51"/>
                      <a:gd name="T4" fmla="*/ 296 w 296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6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96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97" name="Freeform 3743"/>
                  <p:cNvSpPr>
                    <a:spLocks/>
                  </p:cNvSpPr>
                  <p:nvPr/>
                </p:nvSpPr>
                <p:spPr bwMode="auto">
                  <a:xfrm>
                    <a:off x="1997" y="52713"/>
                    <a:ext cx="118" cy="130"/>
                  </a:xfrm>
                  <a:custGeom>
                    <a:avLst/>
                    <a:gdLst>
                      <a:gd name="T0" fmla="*/ 0 w 118"/>
                      <a:gd name="T1" fmla="*/ 130 h 130"/>
                      <a:gd name="T2" fmla="*/ 0 w 118"/>
                      <a:gd name="T3" fmla="*/ 0 h 130"/>
                      <a:gd name="T4" fmla="*/ 118 w 118"/>
                      <a:gd name="T5" fmla="*/ 0 h 1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8" h="130">
                        <a:moveTo>
                          <a:pt x="0" y="130"/>
                        </a:moveTo>
                        <a:lnTo>
                          <a:pt x="0" y="0"/>
                        </a:lnTo>
                        <a:lnTo>
                          <a:pt x="11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98" name="Rectangle 3744"/>
                  <p:cNvSpPr>
                    <a:spLocks noChangeArrowheads="1"/>
                  </p:cNvSpPr>
                  <p:nvPr/>
                </p:nvSpPr>
                <p:spPr bwMode="auto">
                  <a:xfrm>
                    <a:off x="2264" y="528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6945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199" name="Freeform 3745"/>
                  <p:cNvSpPr>
                    <a:spLocks/>
                  </p:cNvSpPr>
                  <p:nvPr/>
                </p:nvSpPr>
                <p:spPr bwMode="auto">
                  <a:xfrm>
                    <a:off x="2019" y="52875"/>
                    <a:ext cx="242" cy="102"/>
                  </a:xfrm>
                  <a:custGeom>
                    <a:avLst/>
                    <a:gdLst>
                      <a:gd name="T0" fmla="*/ 0 w 242"/>
                      <a:gd name="T1" fmla="*/ 102 h 102"/>
                      <a:gd name="T2" fmla="*/ 0 w 242"/>
                      <a:gd name="T3" fmla="*/ 0 h 102"/>
                      <a:gd name="T4" fmla="*/ 242 w 242"/>
                      <a:gd name="T5" fmla="*/ 0 h 1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2" h="102">
                        <a:moveTo>
                          <a:pt x="0" y="102"/>
                        </a:moveTo>
                        <a:lnTo>
                          <a:pt x="0" y="0"/>
                        </a:lnTo>
                        <a:lnTo>
                          <a:pt x="24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00" name="Rectangle 3746"/>
                  <p:cNvSpPr>
                    <a:spLocks noChangeArrowheads="1"/>
                  </p:cNvSpPr>
                  <p:nvPr/>
                </p:nvSpPr>
                <p:spPr bwMode="auto">
                  <a:xfrm>
                    <a:off x="2357" y="529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5279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201" name="Freeform 3747"/>
                  <p:cNvSpPr>
                    <a:spLocks/>
                  </p:cNvSpPr>
                  <p:nvPr/>
                </p:nvSpPr>
                <p:spPr bwMode="auto">
                  <a:xfrm>
                    <a:off x="2067" y="52983"/>
                    <a:ext cx="287" cy="100"/>
                  </a:xfrm>
                  <a:custGeom>
                    <a:avLst/>
                    <a:gdLst>
                      <a:gd name="T0" fmla="*/ 0 w 287"/>
                      <a:gd name="T1" fmla="*/ 100 h 100"/>
                      <a:gd name="T2" fmla="*/ 0 w 287"/>
                      <a:gd name="T3" fmla="*/ 0 h 100"/>
                      <a:gd name="T4" fmla="*/ 287 w 287"/>
                      <a:gd name="T5" fmla="*/ 0 h 1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87" h="100">
                        <a:moveTo>
                          <a:pt x="0" y="100"/>
                        </a:moveTo>
                        <a:lnTo>
                          <a:pt x="0" y="0"/>
                        </a:lnTo>
                        <a:lnTo>
                          <a:pt x="28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02" name="Rectangle 3748"/>
                  <p:cNvSpPr>
                    <a:spLocks noChangeArrowheads="1"/>
                  </p:cNvSpPr>
                  <p:nvPr/>
                </p:nvSpPr>
                <p:spPr bwMode="auto">
                  <a:xfrm>
                    <a:off x="2235" y="530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5233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203" name="Freeform 3749"/>
                  <p:cNvSpPr>
                    <a:spLocks/>
                  </p:cNvSpPr>
                  <p:nvPr/>
                </p:nvSpPr>
                <p:spPr bwMode="auto">
                  <a:xfrm>
                    <a:off x="2106" y="53091"/>
                    <a:ext cx="126" cy="97"/>
                  </a:xfrm>
                  <a:custGeom>
                    <a:avLst/>
                    <a:gdLst>
                      <a:gd name="T0" fmla="*/ 0 w 126"/>
                      <a:gd name="T1" fmla="*/ 97 h 97"/>
                      <a:gd name="T2" fmla="*/ 0 w 126"/>
                      <a:gd name="T3" fmla="*/ 0 h 97"/>
                      <a:gd name="T4" fmla="*/ 126 w 126"/>
                      <a:gd name="T5" fmla="*/ 0 h 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6" h="97">
                        <a:moveTo>
                          <a:pt x="0" y="97"/>
                        </a:moveTo>
                        <a:lnTo>
                          <a:pt x="0" y="0"/>
                        </a:lnTo>
                        <a:lnTo>
                          <a:pt x="12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04" name="Rectangle 3750"/>
                  <p:cNvSpPr>
                    <a:spLocks noChangeArrowheads="1"/>
                  </p:cNvSpPr>
                  <p:nvPr/>
                </p:nvSpPr>
                <p:spPr bwMode="auto">
                  <a:xfrm>
                    <a:off x="2306" y="53150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862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205" name="Freeform 3751"/>
                  <p:cNvSpPr>
                    <a:spLocks/>
                  </p:cNvSpPr>
                  <p:nvPr/>
                </p:nvSpPr>
                <p:spPr bwMode="auto">
                  <a:xfrm>
                    <a:off x="2166" y="53199"/>
                    <a:ext cx="137" cy="91"/>
                  </a:xfrm>
                  <a:custGeom>
                    <a:avLst/>
                    <a:gdLst>
                      <a:gd name="T0" fmla="*/ 0 w 137"/>
                      <a:gd name="T1" fmla="*/ 91 h 91"/>
                      <a:gd name="T2" fmla="*/ 0 w 137"/>
                      <a:gd name="T3" fmla="*/ 0 h 91"/>
                      <a:gd name="T4" fmla="*/ 137 w 137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7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06" name="Rectangle 3752"/>
                  <p:cNvSpPr>
                    <a:spLocks noChangeArrowheads="1"/>
                  </p:cNvSpPr>
                  <p:nvPr/>
                </p:nvSpPr>
                <p:spPr bwMode="auto">
                  <a:xfrm>
                    <a:off x="2418" y="532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4972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207" name="Freeform 3753"/>
                  <p:cNvSpPr>
                    <a:spLocks/>
                  </p:cNvSpPr>
                  <p:nvPr/>
                </p:nvSpPr>
                <p:spPr bwMode="auto">
                  <a:xfrm>
                    <a:off x="2214" y="53307"/>
                    <a:ext cx="201" cy="78"/>
                  </a:xfrm>
                  <a:custGeom>
                    <a:avLst/>
                    <a:gdLst>
                      <a:gd name="T0" fmla="*/ 0 w 201"/>
                      <a:gd name="T1" fmla="*/ 78 h 78"/>
                      <a:gd name="T2" fmla="*/ 0 w 201"/>
                      <a:gd name="T3" fmla="*/ 0 h 78"/>
                      <a:gd name="T4" fmla="*/ 201 w 201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1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0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08" name="Rectangle 3754"/>
                  <p:cNvSpPr>
                    <a:spLocks noChangeArrowheads="1"/>
                  </p:cNvSpPr>
                  <p:nvPr/>
                </p:nvSpPr>
                <p:spPr bwMode="auto">
                  <a:xfrm>
                    <a:off x="2306" y="533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3366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209" name="Freeform 3755"/>
                  <p:cNvSpPr>
                    <a:spLocks/>
                  </p:cNvSpPr>
                  <p:nvPr/>
                </p:nvSpPr>
                <p:spPr bwMode="auto">
                  <a:xfrm>
                    <a:off x="2261" y="53415"/>
                    <a:ext cx="42" cy="51"/>
                  </a:xfrm>
                  <a:custGeom>
                    <a:avLst/>
                    <a:gdLst>
                      <a:gd name="T0" fmla="*/ 0 w 42"/>
                      <a:gd name="T1" fmla="*/ 51 h 51"/>
                      <a:gd name="T2" fmla="*/ 0 w 42"/>
                      <a:gd name="T3" fmla="*/ 0 h 51"/>
                      <a:gd name="T4" fmla="*/ 42 w 4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4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10" name="Rectangle 3756"/>
                  <p:cNvSpPr>
                    <a:spLocks noChangeArrowheads="1"/>
                  </p:cNvSpPr>
                  <p:nvPr/>
                </p:nvSpPr>
                <p:spPr bwMode="auto">
                  <a:xfrm>
                    <a:off x="2465" y="534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1125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211" name="Freeform 3757"/>
                  <p:cNvSpPr>
                    <a:spLocks/>
                  </p:cNvSpPr>
                  <p:nvPr/>
                </p:nvSpPr>
                <p:spPr bwMode="auto">
                  <a:xfrm>
                    <a:off x="2261" y="53472"/>
                    <a:ext cx="201" cy="51"/>
                  </a:xfrm>
                  <a:custGeom>
                    <a:avLst/>
                    <a:gdLst>
                      <a:gd name="T0" fmla="*/ 0 w 201"/>
                      <a:gd name="T1" fmla="*/ 0 h 51"/>
                      <a:gd name="T2" fmla="*/ 0 w 201"/>
                      <a:gd name="T3" fmla="*/ 51 h 51"/>
                      <a:gd name="T4" fmla="*/ 201 w 201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1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01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12" name="Freeform 3758"/>
                  <p:cNvSpPr>
                    <a:spLocks/>
                  </p:cNvSpPr>
                  <p:nvPr/>
                </p:nvSpPr>
                <p:spPr bwMode="auto">
                  <a:xfrm>
                    <a:off x="2214" y="53391"/>
                    <a:ext cx="47" cy="78"/>
                  </a:xfrm>
                  <a:custGeom>
                    <a:avLst/>
                    <a:gdLst>
                      <a:gd name="T0" fmla="*/ 0 w 47"/>
                      <a:gd name="T1" fmla="*/ 0 h 78"/>
                      <a:gd name="T2" fmla="*/ 0 w 47"/>
                      <a:gd name="T3" fmla="*/ 78 h 78"/>
                      <a:gd name="T4" fmla="*/ 47 w 47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47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13" name="Freeform 3759"/>
                  <p:cNvSpPr>
                    <a:spLocks/>
                  </p:cNvSpPr>
                  <p:nvPr/>
                </p:nvSpPr>
                <p:spPr bwMode="auto">
                  <a:xfrm>
                    <a:off x="2166" y="53296"/>
                    <a:ext cx="48" cy="92"/>
                  </a:xfrm>
                  <a:custGeom>
                    <a:avLst/>
                    <a:gdLst>
                      <a:gd name="T0" fmla="*/ 0 w 48"/>
                      <a:gd name="T1" fmla="*/ 0 h 92"/>
                      <a:gd name="T2" fmla="*/ 0 w 48"/>
                      <a:gd name="T3" fmla="*/ 92 h 92"/>
                      <a:gd name="T4" fmla="*/ 48 w 48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48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14" name="Freeform 3760"/>
                  <p:cNvSpPr>
                    <a:spLocks/>
                  </p:cNvSpPr>
                  <p:nvPr/>
                </p:nvSpPr>
                <p:spPr bwMode="auto">
                  <a:xfrm>
                    <a:off x="2106" y="53194"/>
                    <a:ext cx="60" cy="99"/>
                  </a:xfrm>
                  <a:custGeom>
                    <a:avLst/>
                    <a:gdLst>
                      <a:gd name="T0" fmla="*/ 0 w 60"/>
                      <a:gd name="T1" fmla="*/ 0 h 99"/>
                      <a:gd name="T2" fmla="*/ 0 w 60"/>
                      <a:gd name="T3" fmla="*/ 99 h 99"/>
                      <a:gd name="T4" fmla="*/ 60 w 60"/>
                      <a:gd name="T5" fmla="*/ 99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99">
                        <a:moveTo>
                          <a:pt x="0" y="0"/>
                        </a:moveTo>
                        <a:lnTo>
                          <a:pt x="0" y="99"/>
                        </a:lnTo>
                        <a:lnTo>
                          <a:pt x="60" y="9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15" name="Freeform 3761"/>
                  <p:cNvSpPr>
                    <a:spLocks/>
                  </p:cNvSpPr>
                  <p:nvPr/>
                </p:nvSpPr>
                <p:spPr bwMode="auto">
                  <a:xfrm>
                    <a:off x="2067" y="53089"/>
                    <a:ext cx="39" cy="102"/>
                  </a:xfrm>
                  <a:custGeom>
                    <a:avLst/>
                    <a:gdLst>
                      <a:gd name="T0" fmla="*/ 0 w 39"/>
                      <a:gd name="T1" fmla="*/ 0 h 102"/>
                      <a:gd name="T2" fmla="*/ 0 w 39"/>
                      <a:gd name="T3" fmla="*/ 102 h 102"/>
                      <a:gd name="T4" fmla="*/ 39 w 39"/>
                      <a:gd name="T5" fmla="*/ 102 h 1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102">
                        <a:moveTo>
                          <a:pt x="0" y="0"/>
                        </a:moveTo>
                        <a:lnTo>
                          <a:pt x="0" y="102"/>
                        </a:lnTo>
                        <a:lnTo>
                          <a:pt x="39" y="10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16" name="Freeform 3762"/>
                  <p:cNvSpPr>
                    <a:spLocks/>
                  </p:cNvSpPr>
                  <p:nvPr/>
                </p:nvSpPr>
                <p:spPr bwMode="auto">
                  <a:xfrm>
                    <a:off x="2019" y="52983"/>
                    <a:ext cx="48" cy="103"/>
                  </a:xfrm>
                  <a:custGeom>
                    <a:avLst/>
                    <a:gdLst>
                      <a:gd name="T0" fmla="*/ 0 w 48"/>
                      <a:gd name="T1" fmla="*/ 0 h 103"/>
                      <a:gd name="T2" fmla="*/ 0 w 48"/>
                      <a:gd name="T3" fmla="*/ 103 h 103"/>
                      <a:gd name="T4" fmla="*/ 48 w 48"/>
                      <a:gd name="T5" fmla="*/ 103 h 1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103">
                        <a:moveTo>
                          <a:pt x="0" y="0"/>
                        </a:moveTo>
                        <a:lnTo>
                          <a:pt x="0" y="103"/>
                        </a:lnTo>
                        <a:lnTo>
                          <a:pt x="48" y="10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17" name="Freeform 3763"/>
                  <p:cNvSpPr>
                    <a:spLocks/>
                  </p:cNvSpPr>
                  <p:nvPr/>
                </p:nvSpPr>
                <p:spPr bwMode="auto">
                  <a:xfrm>
                    <a:off x="1997" y="52849"/>
                    <a:ext cx="22" cy="131"/>
                  </a:xfrm>
                  <a:custGeom>
                    <a:avLst/>
                    <a:gdLst>
                      <a:gd name="T0" fmla="*/ 0 w 22"/>
                      <a:gd name="T1" fmla="*/ 0 h 131"/>
                      <a:gd name="T2" fmla="*/ 0 w 22"/>
                      <a:gd name="T3" fmla="*/ 131 h 131"/>
                      <a:gd name="T4" fmla="*/ 22 w 22"/>
                      <a:gd name="T5" fmla="*/ 131 h 1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" h="131">
                        <a:moveTo>
                          <a:pt x="0" y="0"/>
                        </a:moveTo>
                        <a:lnTo>
                          <a:pt x="0" y="131"/>
                        </a:lnTo>
                        <a:lnTo>
                          <a:pt x="22" y="13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18" name="Freeform 3764"/>
                  <p:cNvSpPr>
                    <a:spLocks/>
                  </p:cNvSpPr>
                  <p:nvPr/>
                </p:nvSpPr>
                <p:spPr bwMode="auto">
                  <a:xfrm>
                    <a:off x="1953" y="52701"/>
                    <a:ext cx="44" cy="145"/>
                  </a:xfrm>
                  <a:custGeom>
                    <a:avLst/>
                    <a:gdLst>
                      <a:gd name="T0" fmla="*/ 0 w 44"/>
                      <a:gd name="T1" fmla="*/ 0 h 145"/>
                      <a:gd name="T2" fmla="*/ 0 w 44"/>
                      <a:gd name="T3" fmla="*/ 145 h 145"/>
                      <a:gd name="T4" fmla="*/ 44 w 44"/>
                      <a:gd name="T5" fmla="*/ 145 h 1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4" h="145">
                        <a:moveTo>
                          <a:pt x="0" y="0"/>
                        </a:moveTo>
                        <a:lnTo>
                          <a:pt x="0" y="145"/>
                        </a:lnTo>
                        <a:lnTo>
                          <a:pt x="44" y="14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19" name="Freeform 3765"/>
                  <p:cNvSpPr>
                    <a:spLocks/>
                  </p:cNvSpPr>
                  <p:nvPr/>
                </p:nvSpPr>
                <p:spPr bwMode="auto">
                  <a:xfrm>
                    <a:off x="1872" y="52573"/>
                    <a:ext cx="81" cy="125"/>
                  </a:xfrm>
                  <a:custGeom>
                    <a:avLst/>
                    <a:gdLst>
                      <a:gd name="T0" fmla="*/ 0 w 81"/>
                      <a:gd name="T1" fmla="*/ 0 h 125"/>
                      <a:gd name="T2" fmla="*/ 0 w 81"/>
                      <a:gd name="T3" fmla="*/ 125 h 125"/>
                      <a:gd name="T4" fmla="*/ 81 w 81"/>
                      <a:gd name="T5" fmla="*/ 125 h 1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1" h="125">
                        <a:moveTo>
                          <a:pt x="0" y="0"/>
                        </a:moveTo>
                        <a:lnTo>
                          <a:pt x="0" y="125"/>
                        </a:lnTo>
                        <a:lnTo>
                          <a:pt x="81" y="12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20" name="Freeform 3766"/>
                  <p:cNvSpPr>
                    <a:spLocks/>
                  </p:cNvSpPr>
                  <p:nvPr/>
                </p:nvSpPr>
                <p:spPr bwMode="auto">
                  <a:xfrm>
                    <a:off x="1763" y="52455"/>
                    <a:ext cx="109" cy="115"/>
                  </a:xfrm>
                  <a:custGeom>
                    <a:avLst/>
                    <a:gdLst>
                      <a:gd name="T0" fmla="*/ 0 w 109"/>
                      <a:gd name="T1" fmla="*/ 0 h 115"/>
                      <a:gd name="T2" fmla="*/ 0 w 109"/>
                      <a:gd name="T3" fmla="*/ 115 h 115"/>
                      <a:gd name="T4" fmla="*/ 109 w 109"/>
                      <a:gd name="T5" fmla="*/ 115 h 1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9" h="115">
                        <a:moveTo>
                          <a:pt x="0" y="0"/>
                        </a:moveTo>
                        <a:lnTo>
                          <a:pt x="0" y="115"/>
                        </a:lnTo>
                        <a:lnTo>
                          <a:pt x="109" y="11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21" name="Freeform 3767"/>
                  <p:cNvSpPr>
                    <a:spLocks/>
                  </p:cNvSpPr>
                  <p:nvPr/>
                </p:nvSpPr>
                <p:spPr bwMode="auto">
                  <a:xfrm>
                    <a:off x="1727" y="52315"/>
                    <a:ext cx="36" cy="137"/>
                  </a:xfrm>
                  <a:custGeom>
                    <a:avLst/>
                    <a:gdLst>
                      <a:gd name="T0" fmla="*/ 0 w 36"/>
                      <a:gd name="T1" fmla="*/ 0 h 137"/>
                      <a:gd name="T2" fmla="*/ 0 w 36"/>
                      <a:gd name="T3" fmla="*/ 137 h 137"/>
                      <a:gd name="T4" fmla="*/ 36 w 36"/>
                      <a:gd name="T5" fmla="*/ 137 h 1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137">
                        <a:moveTo>
                          <a:pt x="0" y="0"/>
                        </a:moveTo>
                        <a:lnTo>
                          <a:pt x="0" y="137"/>
                        </a:lnTo>
                        <a:lnTo>
                          <a:pt x="36" y="13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22" name="Freeform 3768"/>
                  <p:cNvSpPr>
                    <a:spLocks/>
                  </p:cNvSpPr>
                  <p:nvPr/>
                </p:nvSpPr>
                <p:spPr bwMode="auto">
                  <a:xfrm>
                    <a:off x="1646" y="52164"/>
                    <a:ext cx="81" cy="148"/>
                  </a:xfrm>
                  <a:custGeom>
                    <a:avLst/>
                    <a:gdLst>
                      <a:gd name="T0" fmla="*/ 0 w 81"/>
                      <a:gd name="T1" fmla="*/ 0 h 148"/>
                      <a:gd name="T2" fmla="*/ 0 w 81"/>
                      <a:gd name="T3" fmla="*/ 148 h 148"/>
                      <a:gd name="T4" fmla="*/ 81 w 81"/>
                      <a:gd name="T5" fmla="*/ 148 h 1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1" h="148">
                        <a:moveTo>
                          <a:pt x="0" y="0"/>
                        </a:moveTo>
                        <a:lnTo>
                          <a:pt x="0" y="148"/>
                        </a:lnTo>
                        <a:lnTo>
                          <a:pt x="81" y="14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23" name="Freeform 3769"/>
                  <p:cNvSpPr>
                    <a:spLocks/>
                  </p:cNvSpPr>
                  <p:nvPr/>
                </p:nvSpPr>
                <p:spPr bwMode="auto">
                  <a:xfrm>
                    <a:off x="1601" y="51777"/>
                    <a:ext cx="45" cy="384"/>
                  </a:xfrm>
                  <a:custGeom>
                    <a:avLst/>
                    <a:gdLst>
                      <a:gd name="T0" fmla="*/ 0 w 45"/>
                      <a:gd name="T1" fmla="*/ 0 h 384"/>
                      <a:gd name="T2" fmla="*/ 0 w 45"/>
                      <a:gd name="T3" fmla="*/ 384 h 384"/>
                      <a:gd name="T4" fmla="*/ 45 w 45"/>
                      <a:gd name="T5" fmla="*/ 384 h 3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5" h="384">
                        <a:moveTo>
                          <a:pt x="0" y="0"/>
                        </a:moveTo>
                        <a:lnTo>
                          <a:pt x="0" y="384"/>
                        </a:lnTo>
                        <a:lnTo>
                          <a:pt x="45" y="38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24" name="Freeform 3770"/>
                  <p:cNvSpPr>
                    <a:spLocks/>
                  </p:cNvSpPr>
                  <p:nvPr/>
                </p:nvSpPr>
                <p:spPr bwMode="auto">
                  <a:xfrm>
                    <a:off x="1563" y="51774"/>
                    <a:ext cx="38" cy="3955"/>
                  </a:xfrm>
                  <a:custGeom>
                    <a:avLst/>
                    <a:gdLst>
                      <a:gd name="T0" fmla="*/ 0 w 38"/>
                      <a:gd name="T1" fmla="*/ 3955 h 3955"/>
                      <a:gd name="T2" fmla="*/ 0 w 38"/>
                      <a:gd name="T3" fmla="*/ 0 h 3955"/>
                      <a:gd name="T4" fmla="*/ 38 w 38"/>
                      <a:gd name="T5" fmla="*/ 0 h 39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8" h="3955">
                        <a:moveTo>
                          <a:pt x="0" y="3955"/>
                        </a:moveTo>
                        <a:lnTo>
                          <a:pt x="0" y="0"/>
                        </a:lnTo>
                        <a:lnTo>
                          <a:pt x="3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25" name="Rectangle 3771"/>
                  <p:cNvSpPr>
                    <a:spLocks noChangeArrowheads="1"/>
                  </p:cNvSpPr>
                  <p:nvPr/>
                </p:nvSpPr>
                <p:spPr bwMode="auto">
                  <a:xfrm>
                    <a:off x="2064" y="535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3439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226" name="Freeform 3772"/>
                  <p:cNvSpPr>
                    <a:spLocks/>
                  </p:cNvSpPr>
                  <p:nvPr/>
                </p:nvSpPr>
                <p:spPr bwMode="auto">
                  <a:xfrm>
                    <a:off x="1842" y="53631"/>
                    <a:ext cx="219" cy="51"/>
                  </a:xfrm>
                  <a:custGeom>
                    <a:avLst/>
                    <a:gdLst>
                      <a:gd name="T0" fmla="*/ 0 w 219"/>
                      <a:gd name="T1" fmla="*/ 51 h 51"/>
                      <a:gd name="T2" fmla="*/ 0 w 219"/>
                      <a:gd name="T3" fmla="*/ 0 h 51"/>
                      <a:gd name="T4" fmla="*/ 219 w 21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1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27" name="Rectangle 3773"/>
                  <p:cNvSpPr>
                    <a:spLocks noChangeArrowheads="1"/>
                  </p:cNvSpPr>
                  <p:nvPr/>
                </p:nvSpPr>
                <p:spPr bwMode="auto">
                  <a:xfrm>
                    <a:off x="1871" y="536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6500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228" name="Freeform 3774"/>
                  <p:cNvSpPr>
                    <a:spLocks/>
                  </p:cNvSpPr>
                  <p:nvPr/>
                </p:nvSpPr>
                <p:spPr bwMode="auto">
                  <a:xfrm>
                    <a:off x="1842" y="53688"/>
                    <a:ext cx="26" cy="51"/>
                  </a:xfrm>
                  <a:custGeom>
                    <a:avLst/>
                    <a:gdLst>
                      <a:gd name="T0" fmla="*/ 0 w 26"/>
                      <a:gd name="T1" fmla="*/ 0 h 51"/>
                      <a:gd name="T2" fmla="*/ 0 w 26"/>
                      <a:gd name="T3" fmla="*/ 51 h 51"/>
                      <a:gd name="T4" fmla="*/ 26 w 26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6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29" name="Freeform 3775"/>
                  <p:cNvSpPr>
                    <a:spLocks/>
                  </p:cNvSpPr>
                  <p:nvPr/>
                </p:nvSpPr>
                <p:spPr bwMode="auto">
                  <a:xfrm>
                    <a:off x="1722" y="53685"/>
                    <a:ext cx="120" cy="78"/>
                  </a:xfrm>
                  <a:custGeom>
                    <a:avLst/>
                    <a:gdLst>
                      <a:gd name="T0" fmla="*/ 0 w 120"/>
                      <a:gd name="T1" fmla="*/ 78 h 78"/>
                      <a:gd name="T2" fmla="*/ 0 w 120"/>
                      <a:gd name="T3" fmla="*/ 0 h 78"/>
                      <a:gd name="T4" fmla="*/ 120 w 120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0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2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30" name="Rectangle 3776"/>
                  <p:cNvSpPr>
                    <a:spLocks noChangeArrowheads="1"/>
                  </p:cNvSpPr>
                  <p:nvPr/>
                </p:nvSpPr>
                <p:spPr bwMode="auto">
                  <a:xfrm>
                    <a:off x="1980" y="537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5722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231" name="Freeform 3777"/>
                  <p:cNvSpPr>
                    <a:spLocks/>
                  </p:cNvSpPr>
                  <p:nvPr/>
                </p:nvSpPr>
                <p:spPr bwMode="auto">
                  <a:xfrm>
                    <a:off x="1722" y="53769"/>
                    <a:ext cx="255" cy="78"/>
                  </a:xfrm>
                  <a:custGeom>
                    <a:avLst/>
                    <a:gdLst>
                      <a:gd name="T0" fmla="*/ 0 w 255"/>
                      <a:gd name="T1" fmla="*/ 0 h 78"/>
                      <a:gd name="T2" fmla="*/ 0 w 255"/>
                      <a:gd name="T3" fmla="*/ 78 h 78"/>
                      <a:gd name="T4" fmla="*/ 255 w 255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5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55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32" name="Freeform 3778"/>
                  <p:cNvSpPr>
                    <a:spLocks/>
                  </p:cNvSpPr>
                  <p:nvPr/>
                </p:nvSpPr>
                <p:spPr bwMode="auto">
                  <a:xfrm>
                    <a:off x="1703" y="53766"/>
                    <a:ext cx="19" cy="118"/>
                  </a:xfrm>
                  <a:custGeom>
                    <a:avLst/>
                    <a:gdLst>
                      <a:gd name="T0" fmla="*/ 0 w 19"/>
                      <a:gd name="T1" fmla="*/ 118 h 118"/>
                      <a:gd name="T2" fmla="*/ 0 w 19"/>
                      <a:gd name="T3" fmla="*/ 0 h 118"/>
                      <a:gd name="T4" fmla="*/ 19 w 19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1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33" name="Rectangle 3779"/>
                  <p:cNvSpPr>
                    <a:spLocks noChangeArrowheads="1"/>
                  </p:cNvSpPr>
                  <p:nvPr/>
                </p:nvSpPr>
                <p:spPr bwMode="auto">
                  <a:xfrm>
                    <a:off x="2270" y="539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6966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234" name="Freeform 3780"/>
                  <p:cNvSpPr>
                    <a:spLocks/>
                  </p:cNvSpPr>
                  <p:nvPr/>
                </p:nvSpPr>
                <p:spPr bwMode="auto">
                  <a:xfrm>
                    <a:off x="1751" y="53955"/>
                    <a:ext cx="516" cy="51"/>
                  </a:xfrm>
                  <a:custGeom>
                    <a:avLst/>
                    <a:gdLst>
                      <a:gd name="T0" fmla="*/ 0 w 516"/>
                      <a:gd name="T1" fmla="*/ 51 h 51"/>
                      <a:gd name="T2" fmla="*/ 0 w 516"/>
                      <a:gd name="T3" fmla="*/ 0 h 51"/>
                      <a:gd name="T4" fmla="*/ 516 w 51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1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51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35" name="Rectangle 3781"/>
                  <p:cNvSpPr>
                    <a:spLocks noChangeArrowheads="1"/>
                  </p:cNvSpPr>
                  <p:nvPr/>
                </p:nvSpPr>
                <p:spPr bwMode="auto">
                  <a:xfrm>
                    <a:off x="1862" y="540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2179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236" name="Freeform 3782"/>
                  <p:cNvSpPr>
                    <a:spLocks/>
                  </p:cNvSpPr>
                  <p:nvPr/>
                </p:nvSpPr>
                <p:spPr bwMode="auto">
                  <a:xfrm>
                    <a:off x="1751" y="54012"/>
                    <a:ext cx="108" cy="51"/>
                  </a:xfrm>
                  <a:custGeom>
                    <a:avLst/>
                    <a:gdLst>
                      <a:gd name="T0" fmla="*/ 0 w 108"/>
                      <a:gd name="T1" fmla="*/ 0 h 51"/>
                      <a:gd name="T2" fmla="*/ 0 w 108"/>
                      <a:gd name="T3" fmla="*/ 51 h 51"/>
                      <a:gd name="T4" fmla="*/ 108 w 108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8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08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37" name="Freeform 3783"/>
                  <p:cNvSpPr>
                    <a:spLocks/>
                  </p:cNvSpPr>
                  <p:nvPr/>
                </p:nvSpPr>
                <p:spPr bwMode="auto">
                  <a:xfrm>
                    <a:off x="1703" y="53890"/>
                    <a:ext cx="48" cy="119"/>
                  </a:xfrm>
                  <a:custGeom>
                    <a:avLst/>
                    <a:gdLst>
                      <a:gd name="T0" fmla="*/ 0 w 48"/>
                      <a:gd name="T1" fmla="*/ 0 h 119"/>
                      <a:gd name="T2" fmla="*/ 0 w 48"/>
                      <a:gd name="T3" fmla="*/ 119 h 119"/>
                      <a:gd name="T4" fmla="*/ 48 w 48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48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38" name="Freeform 3784"/>
                  <p:cNvSpPr>
                    <a:spLocks/>
                  </p:cNvSpPr>
                  <p:nvPr/>
                </p:nvSpPr>
                <p:spPr bwMode="auto">
                  <a:xfrm>
                    <a:off x="1679" y="53887"/>
                    <a:ext cx="24" cy="165"/>
                  </a:xfrm>
                  <a:custGeom>
                    <a:avLst/>
                    <a:gdLst>
                      <a:gd name="T0" fmla="*/ 0 w 24"/>
                      <a:gd name="T1" fmla="*/ 165 h 165"/>
                      <a:gd name="T2" fmla="*/ 0 w 24"/>
                      <a:gd name="T3" fmla="*/ 0 h 165"/>
                      <a:gd name="T4" fmla="*/ 24 w 24"/>
                      <a:gd name="T5" fmla="*/ 0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" h="165">
                        <a:moveTo>
                          <a:pt x="0" y="165"/>
                        </a:moveTo>
                        <a:lnTo>
                          <a:pt x="0" y="0"/>
                        </a:lnTo>
                        <a:lnTo>
                          <a:pt x="2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39" name="Rectangle 3785"/>
                  <p:cNvSpPr>
                    <a:spLocks noChangeArrowheads="1"/>
                  </p:cNvSpPr>
                  <p:nvPr/>
                </p:nvSpPr>
                <p:spPr bwMode="auto">
                  <a:xfrm>
                    <a:off x="1910" y="541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2360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240" name="Freeform 3786"/>
                  <p:cNvSpPr>
                    <a:spLocks/>
                  </p:cNvSpPr>
                  <p:nvPr/>
                </p:nvSpPr>
                <p:spPr bwMode="auto">
                  <a:xfrm>
                    <a:off x="1719" y="54171"/>
                    <a:ext cx="188" cy="51"/>
                  </a:xfrm>
                  <a:custGeom>
                    <a:avLst/>
                    <a:gdLst>
                      <a:gd name="T0" fmla="*/ 0 w 188"/>
                      <a:gd name="T1" fmla="*/ 51 h 51"/>
                      <a:gd name="T2" fmla="*/ 0 w 188"/>
                      <a:gd name="T3" fmla="*/ 0 h 51"/>
                      <a:gd name="T4" fmla="*/ 188 w 18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8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41" name="Rectangle 3787"/>
                  <p:cNvSpPr>
                    <a:spLocks noChangeArrowheads="1"/>
                  </p:cNvSpPr>
                  <p:nvPr/>
                </p:nvSpPr>
                <p:spPr bwMode="auto">
                  <a:xfrm>
                    <a:off x="1904" y="542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5294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242" name="Freeform 3788"/>
                  <p:cNvSpPr>
                    <a:spLocks/>
                  </p:cNvSpPr>
                  <p:nvPr/>
                </p:nvSpPr>
                <p:spPr bwMode="auto">
                  <a:xfrm>
                    <a:off x="1719" y="54228"/>
                    <a:ext cx="182" cy="51"/>
                  </a:xfrm>
                  <a:custGeom>
                    <a:avLst/>
                    <a:gdLst>
                      <a:gd name="T0" fmla="*/ 0 w 182"/>
                      <a:gd name="T1" fmla="*/ 0 h 51"/>
                      <a:gd name="T2" fmla="*/ 0 w 182"/>
                      <a:gd name="T3" fmla="*/ 51 h 51"/>
                      <a:gd name="T4" fmla="*/ 182 w 18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8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43" name="Freeform 3789"/>
                  <p:cNvSpPr>
                    <a:spLocks/>
                  </p:cNvSpPr>
                  <p:nvPr/>
                </p:nvSpPr>
                <p:spPr bwMode="auto">
                  <a:xfrm>
                    <a:off x="1679" y="54058"/>
                    <a:ext cx="40" cy="167"/>
                  </a:xfrm>
                  <a:custGeom>
                    <a:avLst/>
                    <a:gdLst>
                      <a:gd name="T0" fmla="*/ 0 w 40"/>
                      <a:gd name="T1" fmla="*/ 0 h 167"/>
                      <a:gd name="T2" fmla="*/ 0 w 40"/>
                      <a:gd name="T3" fmla="*/ 167 h 167"/>
                      <a:gd name="T4" fmla="*/ 40 w 40"/>
                      <a:gd name="T5" fmla="*/ 167 h 1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0" h="167">
                        <a:moveTo>
                          <a:pt x="0" y="0"/>
                        </a:moveTo>
                        <a:lnTo>
                          <a:pt x="0" y="167"/>
                        </a:lnTo>
                        <a:lnTo>
                          <a:pt x="40" y="16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44" name="Freeform 3790"/>
                  <p:cNvSpPr>
                    <a:spLocks/>
                  </p:cNvSpPr>
                  <p:nvPr/>
                </p:nvSpPr>
                <p:spPr bwMode="auto">
                  <a:xfrm>
                    <a:off x="1610" y="54055"/>
                    <a:ext cx="69" cy="203"/>
                  </a:xfrm>
                  <a:custGeom>
                    <a:avLst/>
                    <a:gdLst>
                      <a:gd name="T0" fmla="*/ 0 w 69"/>
                      <a:gd name="T1" fmla="*/ 203 h 203"/>
                      <a:gd name="T2" fmla="*/ 0 w 69"/>
                      <a:gd name="T3" fmla="*/ 0 h 203"/>
                      <a:gd name="T4" fmla="*/ 69 w 69"/>
                      <a:gd name="T5" fmla="*/ 0 h 2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9" h="203">
                        <a:moveTo>
                          <a:pt x="0" y="203"/>
                        </a:moveTo>
                        <a:lnTo>
                          <a:pt x="0" y="0"/>
                        </a:lnTo>
                        <a:lnTo>
                          <a:pt x="6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45" name="Rectangle 3791"/>
                  <p:cNvSpPr>
                    <a:spLocks noChangeArrowheads="1"/>
                  </p:cNvSpPr>
                  <p:nvPr/>
                </p:nvSpPr>
                <p:spPr bwMode="auto">
                  <a:xfrm>
                    <a:off x="1820" y="543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6830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246" name="Freeform 3792"/>
                  <p:cNvSpPr>
                    <a:spLocks/>
                  </p:cNvSpPr>
                  <p:nvPr/>
                </p:nvSpPr>
                <p:spPr bwMode="auto">
                  <a:xfrm>
                    <a:off x="1641" y="54387"/>
                    <a:ext cx="176" cy="78"/>
                  </a:xfrm>
                  <a:custGeom>
                    <a:avLst/>
                    <a:gdLst>
                      <a:gd name="T0" fmla="*/ 0 w 176"/>
                      <a:gd name="T1" fmla="*/ 78 h 78"/>
                      <a:gd name="T2" fmla="*/ 0 w 176"/>
                      <a:gd name="T3" fmla="*/ 0 h 78"/>
                      <a:gd name="T4" fmla="*/ 176 w 176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6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7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47" name="Rectangle 3793"/>
                  <p:cNvSpPr>
                    <a:spLocks noChangeArrowheads="1"/>
                  </p:cNvSpPr>
                  <p:nvPr/>
                </p:nvSpPr>
                <p:spPr bwMode="auto">
                  <a:xfrm>
                    <a:off x="2025" y="54446"/>
                    <a:ext cx="1140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ARA12279 Acidic Peatland SP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248" name="Freeform 3794"/>
                  <p:cNvSpPr>
                    <a:spLocks/>
                  </p:cNvSpPr>
                  <p:nvPr/>
                </p:nvSpPr>
                <p:spPr bwMode="auto">
                  <a:xfrm>
                    <a:off x="1778" y="54495"/>
                    <a:ext cx="244" cy="51"/>
                  </a:xfrm>
                  <a:custGeom>
                    <a:avLst/>
                    <a:gdLst>
                      <a:gd name="T0" fmla="*/ 0 w 244"/>
                      <a:gd name="T1" fmla="*/ 51 h 51"/>
                      <a:gd name="T2" fmla="*/ 0 w 244"/>
                      <a:gd name="T3" fmla="*/ 0 h 51"/>
                      <a:gd name="T4" fmla="*/ 244 w 244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4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4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49" name="Rectangle 3795"/>
                  <p:cNvSpPr>
                    <a:spLocks noChangeArrowheads="1"/>
                  </p:cNvSpPr>
                  <p:nvPr/>
                </p:nvSpPr>
                <p:spPr bwMode="auto">
                  <a:xfrm>
                    <a:off x="1904" y="545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6282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250" name="Freeform 3796"/>
                  <p:cNvSpPr>
                    <a:spLocks/>
                  </p:cNvSpPr>
                  <p:nvPr/>
                </p:nvSpPr>
                <p:spPr bwMode="auto">
                  <a:xfrm>
                    <a:off x="1778" y="54552"/>
                    <a:ext cx="123" cy="51"/>
                  </a:xfrm>
                  <a:custGeom>
                    <a:avLst/>
                    <a:gdLst>
                      <a:gd name="T0" fmla="*/ 0 w 123"/>
                      <a:gd name="T1" fmla="*/ 0 h 51"/>
                      <a:gd name="T2" fmla="*/ 0 w 123"/>
                      <a:gd name="T3" fmla="*/ 51 h 51"/>
                      <a:gd name="T4" fmla="*/ 123 w 12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2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51" name="Freeform 3797"/>
                  <p:cNvSpPr>
                    <a:spLocks/>
                  </p:cNvSpPr>
                  <p:nvPr/>
                </p:nvSpPr>
                <p:spPr bwMode="auto">
                  <a:xfrm>
                    <a:off x="1641" y="54471"/>
                    <a:ext cx="137" cy="78"/>
                  </a:xfrm>
                  <a:custGeom>
                    <a:avLst/>
                    <a:gdLst>
                      <a:gd name="T0" fmla="*/ 0 w 137"/>
                      <a:gd name="T1" fmla="*/ 0 h 78"/>
                      <a:gd name="T2" fmla="*/ 0 w 137"/>
                      <a:gd name="T3" fmla="*/ 78 h 78"/>
                      <a:gd name="T4" fmla="*/ 137 w 137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7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37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52" name="Freeform 3798"/>
                  <p:cNvSpPr>
                    <a:spLocks/>
                  </p:cNvSpPr>
                  <p:nvPr/>
                </p:nvSpPr>
                <p:spPr bwMode="auto">
                  <a:xfrm>
                    <a:off x="1610" y="54264"/>
                    <a:ext cx="31" cy="204"/>
                  </a:xfrm>
                  <a:custGeom>
                    <a:avLst/>
                    <a:gdLst>
                      <a:gd name="T0" fmla="*/ 0 w 31"/>
                      <a:gd name="T1" fmla="*/ 0 h 204"/>
                      <a:gd name="T2" fmla="*/ 0 w 31"/>
                      <a:gd name="T3" fmla="*/ 204 h 204"/>
                      <a:gd name="T4" fmla="*/ 31 w 31"/>
                      <a:gd name="T5" fmla="*/ 204 h 2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204">
                        <a:moveTo>
                          <a:pt x="0" y="0"/>
                        </a:moveTo>
                        <a:lnTo>
                          <a:pt x="0" y="204"/>
                        </a:lnTo>
                        <a:lnTo>
                          <a:pt x="31" y="20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53" name="Freeform 3799"/>
                  <p:cNvSpPr>
                    <a:spLocks/>
                  </p:cNvSpPr>
                  <p:nvPr/>
                </p:nvSpPr>
                <p:spPr bwMode="auto">
                  <a:xfrm>
                    <a:off x="1577" y="54261"/>
                    <a:ext cx="33" cy="5428"/>
                  </a:xfrm>
                  <a:custGeom>
                    <a:avLst/>
                    <a:gdLst>
                      <a:gd name="T0" fmla="*/ 0 w 33"/>
                      <a:gd name="T1" fmla="*/ 5428 h 5428"/>
                      <a:gd name="T2" fmla="*/ 0 w 33"/>
                      <a:gd name="T3" fmla="*/ 0 h 5428"/>
                      <a:gd name="T4" fmla="*/ 33 w 33"/>
                      <a:gd name="T5" fmla="*/ 0 h 54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5428">
                        <a:moveTo>
                          <a:pt x="0" y="5428"/>
                        </a:moveTo>
                        <a:lnTo>
                          <a:pt x="0" y="0"/>
                        </a:lnTo>
                        <a:lnTo>
                          <a:pt x="3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54" name="Rectangle 3800"/>
                  <p:cNvSpPr>
                    <a:spLocks noChangeArrowheads="1"/>
                  </p:cNvSpPr>
                  <p:nvPr/>
                </p:nvSpPr>
                <p:spPr bwMode="auto">
                  <a:xfrm>
                    <a:off x="2378" y="54662"/>
                    <a:ext cx="212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AKS11305 Huanghai Sea and Bohai Sea sediment B42 35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255" name="Freeform 3801"/>
                  <p:cNvSpPr>
                    <a:spLocks/>
                  </p:cNvSpPr>
                  <p:nvPr/>
                </p:nvSpPr>
                <p:spPr bwMode="auto">
                  <a:xfrm>
                    <a:off x="2375" y="5471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56" name="Rectangle 3802"/>
                  <p:cNvSpPr>
                    <a:spLocks noChangeArrowheads="1"/>
                  </p:cNvSpPr>
                  <p:nvPr/>
                </p:nvSpPr>
                <p:spPr bwMode="auto">
                  <a:xfrm>
                    <a:off x="2378" y="54770"/>
                    <a:ext cx="2075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AGP75720 uncultured coral associated bacterium XSZ86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257" name="Freeform 3803"/>
                  <p:cNvSpPr>
                    <a:spLocks/>
                  </p:cNvSpPr>
                  <p:nvPr/>
                </p:nvSpPr>
                <p:spPr bwMode="auto">
                  <a:xfrm>
                    <a:off x="2375" y="54768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58" name="Freeform 3804"/>
                  <p:cNvSpPr>
                    <a:spLocks/>
                  </p:cNvSpPr>
                  <p:nvPr/>
                </p:nvSpPr>
                <p:spPr bwMode="auto">
                  <a:xfrm>
                    <a:off x="2313" y="54765"/>
                    <a:ext cx="62" cy="78"/>
                  </a:xfrm>
                  <a:custGeom>
                    <a:avLst/>
                    <a:gdLst>
                      <a:gd name="T0" fmla="*/ 0 w 62"/>
                      <a:gd name="T1" fmla="*/ 78 h 78"/>
                      <a:gd name="T2" fmla="*/ 0 w 62"/>
                      <a:gd name="T3" fmla="*/ 0 h 78"/>
                      <a:gd name="T4" fmla="*/ 62 w 62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2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6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59" name="Rectangle 3805"/>
                  <p:cNvSpPr>
                    <a:spLocks noChangeArrowheads="1"/>
                  </p:cNvSpPr>
                  <p:nvPr/>
                </p:nvSpPr>
                <p:spPr bwMode="auto">
                  <a:xfrm>
                    <a:off x="2497" y="54878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254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260" name="Freeform 3806"/>
                  <p:cNvSpPr>
                    <a:spLocks/>
                  </p:cNvSpPr>
                  <p:nvPr/>
                </p:nvSpPr>
                <p:spPr bwMode="auto">
                  <a:xfrm>
                    <a:off x="2313" y="54849"/>
                    <a:ext cx="181" cy="78"/>
                  </a:xfrm>
                  <a:custGeom>
                    <a:avLst/>
                    <a:gdLst>
                      <a:gd name="T0" fmla="*/ 0 w 181"/>
                      <a:gd name="T1" fmla="*/ 0 h 78"/>
                      <a:gd name="T2" fmla="*/ 0 w 181"/>
                      <a:gd name="T3" fmla="*/ 78 h 78"/>
                      <a:gd name="T4" fmla="*/ 181 w 181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1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81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61" name="Freeform 3807"/>
                  <p:cNvSpPr>
                    <a:spLocks/>
                  </p:cNvSpPr>
                  <p:nvPr/>
                </p:nvSpPr>
                <p:spPr bwMode="auto">
                  <a:xfrm>
                    <a:off x="2255" y="54846"/>
                    <a:ext cx="58" cy="118"/>
                  </a:xfrm>
                  <a:custGeom>
                    <a:avLst/>
                    <a:gdLst>
                      <a:gd name="T0" fmla="*/ 0 w 58"/>
                      <a:gd name="T1" fmla="*/ 118 h 118"/>
                      <a:gd name="T2" fmla="*/ 0 w 58"/>
                      <a:gd name="T3" fmla="*/ 0 h 118"/>
                      <a:gd name="T4" fmla="*/ 58 w 58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5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62" name="Rectangle 3808"/>
                  <p:cNvSpPr>
                    <a:spLocks noChangeArrowheads="1"/>
                  </p:cNvSpPr>
                  <p:nvPr/>
                </p:nvSpPr>
                <p:spPr bwMode="auto">
                  <a:xfrm>
                    <a:off x="2381" y="549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7099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263" name="Freeform 3809"/>
                  <p:cNvSpPr>
                    <a:spLocks/>
                  </p:cNvSpPr>
                  <p:nvPr/>
                </p:nvSpPr>
                <p:spPr bwMode="auto">
                  <a:xfrm>
                    <a:off x="2259" y="55035"/>
                    <a:ext cx="119" cy="51"/>
                  </a:xfrm>
                  <a:custGeom>
                    <a:avLst/>
                    <a:gdLst>
                      <a:gd name="T0" fmla="*/ 0 w 119"/>
                      <a:gd name="T1" fmla="*/ 51 h 51"/>
                      <a:gd name="T2" fmla="*/ 0 w 119"/>
                      <a:gd name="T3" fmla="*/ 0 h 51"/>
                      <a:gd name="T4" fmla="*/ 119 w 11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1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64" name="Rectangle 3810"/>
                  <p:cNvSpPr>
                    <a:spLocks noChangeArrowheads="1"/>
                  </p:cNvSpPr>
                  <p:nvPr/>
                </p:nvSpPr>
                <p:spPr bwMode="auto">
                  <a:xfrm>
                    <a:off x="2388" y="550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4826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265" name="Freeform 3811"/>
                  <p:cNvSpPr>
                    <a:spLocks/>
                  </p:cNvSpPr>
                  <p:nvPr/>
                </p:nvSpPr>
                <p:spPr bwMode="auto">
                  <a:xfrm>
                    <a:off x="2259" y="55092"/>
                    <a:ext cx="126" cy="51"/>
                  </a:xfrm>
                  <a:custGeom>
                    <a:avLst/>
                    <a:gdLst>
                      <a:gd name="T0" fmla="*/ 0 w 126"/>
                      <a:gd name="T1" fmla="*/ 0 h 51"/>
                      <a:gd name="T2" fmla="*/ 0 w 126"/>
                      <a:gd name="T3" fmla="*/ 51 h 51"/>
                      <a:gd name="T4" fmla="*/ 126 w 126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6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26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66" name="Freeform 3812"/>
                  <p:cNvSpPr>
                    <a:spLocks/>
                  </p:cNvSpPr>
                  <p:nvPr/>
                </p:nvSpPr>
                <p:spPr bwMode="auto">
                  <a:xfrm>
                    <a:off x="2255" y="54970"/>
                    <a:ext cx="4" cy="119"/>
                  </a:xfrm>
                  <a:custGeom>
                    <a:avLst/>
                    <a:gdLst>
                      <a:gd name="T0" fmla="*/ 0 w 4"/>
                      <a:gd name="T1" fmla="*/ 0 h 119"/>
                      <a:gd name="T2" fmla="*/ 0 w 4"/>
                      <a:gd name="T3" fmla="*/ 119 h 119"/>
                      <a:gd name="T4" fmla="*/ 4 w 4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4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67" name="Freeform 3813"/>
                  <p:cNvSpPr>
                    <a:spLocks/>
                  </p:cNvSpPr>
                  <p:nvPr/>
                </p:nvSpPr>
                <p:spPr bwMode="auto">
                  <a:xfrm>
                    <a:off x="2222" y="54967"/>
                    <a:ext cx="33" cy="165"/>
                  </a:xfrm>
                  <a:custGeom>
                    <a:avLst/>
                    <a:gdLst>
                      <a:gd name="T0" fmla="*/ 0 w 33"/>
                      <a:gd name="T1" fmla="*/ 165 h 165"/>
                      <a:gd name="T2" fmla="*/ 0 w 33"/>
                      <a:gd name="T3" fmla="*/ 0 h 165"/>
                      <a:gd name="T4" fmla="*/ 33 w 33"/>
                      <a:gd name="T5" fmla="*/ 0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165">
                        <a:moveTo>
                          <a:pt x="0" y="165"/>
                        </a:moveTo>
                        <a:lnTo>
                          <a:pt x="0" y="0"/>
                        </a:lnTo>
                        <a:lnTo>
                          <a:pt x="3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68" name="Rectangle 3814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55202"/>
                    <a:ext cx="1871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ALJ51661 North Sea sediment T7-ST1-sed-nifH-38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269" name="Freeform 3815"/>
                  <p:cNvSpPr>
                    <a:spLocks/>
                  </p:cNvSpPr>
                  <p:nvPr/>
                </p:nvSpPr>
                <p:spPr bwMode="auto">
                  <a:xfrm>
                    <a:off x="2315" y="55251"/>
                    <a:ext cx="136" cy="51"/>
                  </a:xfrm>
                  <a:custGeom>
                    <a:avLst/>
                    <a:gdLst>
                      <a:gd name="T0" fmla="*/ 0 w 136"/>
                      <a:gd name="T1" fmla="*/ 51 h 51"/>
                      <a:gd name="T2" fmla="*/ 0 w 136"/>
                      <a:gd name="T3" fmla="*/ 0 h 51"/>
                      <a:gd name="T4" fmla="*/ 136 w 13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3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70" name="Rectangle 3816"/>
                  <p:cNvSpPr>
                    <a:spLocks noChangeArrowheads="1"/>
                  </p:cNvSpPr>
                  <p:nvPr/>
                </p:nvSpPr>
                <p:spPr bwMode="auto">
                  <a:xfrm>
                    <a:off x="2424" y="553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2029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271" name="Freeform 3817"/>
                  <p:cNvSpPr>
                    <a:spLocks/>
                  </p:cNvSpPr>
                  <p:nvPr/>
                </p:nvSpPr>
                <p:spPr bwMode="auto">
                  <a:xfrm>
                    <a:off x="2315" y="55308"/>
                    <a:ext cx="106" cy="51"/>
                  </a:xfrm>
                  <a:custGeom>
                    <a:avLst/>
                    <a:gdLst>
                      <a:gd name="T0" fmla="*/ 0 w 106"/>
                      <a:gd name="T1" fmla="*/ 0 h 51"/>
                      <a:gd name="T2" fmla="*/ 0 w 106"/>
                      <a:gd name="T3" fmla="*/ 51 h 51"/>
                      <a:gd name="T4" fmla="*/ 106 w 106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6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06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72" name="Freeform 3818"/>
                  <p:cNvSpPr>
                    <a:spLocks/>
                  </p:cNvSpPr>
                  <p:nvPr/>
                </p:nvSpPr>
                <p:spPr bwMode="auto">
                  <a:xfrm>
                    <a:off x="2222" y="55138"/>
                    <a:ext cx="93" cy="167"/>
                  </a:xfrm>
                  <a:custGeom>
                    <a:avLst/>
                    <a:gdLst>
                      <a:gd name="T0" fmla="*/ 0 w 93"/>
                      <a:gd name="T1" fmla="*/ 0 h 167"/>
                      <a:gd name="T2" fmla="*/ 0 w 93"/>
                      <a:gd name="T3" fmla="*/ 167 h 167"/>
                      <a:gd name="T4" fmla="*/ 93 w 93"/>
                      <a:gd name="T5" fmla="*/ 167 h 1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3" h="167">
                        <a:moveTo>
                          <a:pt x="0" y="0"/>
                        </a:moveTo>
                        <a:lnTo>
                          <a:pt x="0" y="167"/>
                        </a:lnTo>
                        <a:lnTo>
                          <a:pt x="93" y="16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73" name="Freeform 3819"/>
                  <p:cNvSpPr>
                    <a:spLocks/>
                  </p:cNvSpPr>
                  <p:nvPr/>
                </p:nvSpPr>
                <p:spPr bwMode="auto">
                  <a:xfrm>
                    <a:off x="2129" y="55135"/>
                    <a:ext cx="93" cy="230"/>
                  </a:xfrm>
                  <a:custGeom>
                    <a:avLst/>
                    <a:gdLst>
                      <a:gd name="T0" fmla="*/ 0 w 93"/>
                      <a:gd name="T1" fmla="*/ 230 h 230"/>
                      <a:gd name="T2" fmla="*/ 0 w 93"/>
                      <a:gd name="T3" fmla="*/ 0 h 230"/>
                      <a:gd name="T4" fmla="*/ 93 w 93"/>
                      <a:gd name="T5" fmla="*/ 0 h 2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3" h="230">
                        <a:moveTo>
                          <a:pt x="0" y="230"/>
                        </a:moveTo>
                        <a:lnTo>
                          <a:pt x="0" y="0"/>
                        </a:lnTo>
                        <a:lnTo>
                          <a:pt x="9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74" name="Rectangle 3820"/>
                  <p:cNvSpPr>
                    <a:spLocks noChangeArrowheads="1"/>
                  </p:cNvSpPr>
                  <p:nvPr/>
                </p:nvSpPr>
                <p:spPr bwMode="auto">
                  <a:xfrm>
                    <a:off x="2325" y="554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6745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275" name="Freeform 3821"/>
                  <p:cNvSpPr>
                    <a:spLocks/>
                  </p:cNvSpPr>
                  <p:nvPr/>
                </p:nvSpPr>
                <p:spPr bwMode="auto">
                  <a:xfrm>
                    <a:off x="2171" y="55467"/>
                    <a:ext cx="151" cy="132"/>
                  </a:xfrm>
                  <a:custGeom>
                    <a:avLst/>
                    <a:gdLst>
                      <a:gd name="T0" fmla="*/ 0 w 151"/>
                      <a:gd name="T1" fmla="*/ 132 h 132"/>
                      <a:gd name="T2" fmla="*/ 0 w 151"/>
                      <a:gd name="T3" fmla="*/ 0 h 132"/>
                      <a:gd name="T4" fmla="*/ 151 w 151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1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15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76" name="Rectangle 3822"/>
                  <p:cNvSpPr>
                    <a:spLocks noChangeArrowheads="1"/>
                  </p:cNvSpPr>
                  <p:nvPr/>
                </p:nvSpPr>
                <p:spPr bwMode="auto">
                  <a:xfrm>
                    <a:off x="2607" y="555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3930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277" name="Freeform 3823"/>
                  <p:cNvSpPr>
                    <a:spLocks/>
                  </p:cNvSpPr>
                  <p:nvPr/>
                </p:nvSpPr>
                <p:spPr bwMode="auto">
                  <a:xfrm>
                    <a:off x="2494" y="55575"/>
                    <a:ext cx="110" cy="51"/>
                  </a:xfrm>
                  <a:custGeom>
                    <a:avLst/>
                    <a:gdLst>
                      <a:gd name="T0" fmla="*/ 0 w 110"/>
                      <a:gd name="T1" fmla="*/ 51 h 51"/>
                      <a:gd name="T2" fmla="*/ 0 w 110"/>
                      <a:gd name="T3" fmla="*/ 0 h 51"/>
                      <a:gd name="T4" fmla="*/ 110 w 110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0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1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78" name="Rectangle 3824"/>
                  <p:cNvSpPr>
                    <a:spLocks noChangeArrowheads="1"/>
                  </p:cNvSpPr>
                  <p:nvPr/>
                </p:nvSpPr>
                <p:spPr bwMode="auto">
                  <a:xfrm>
                    <a:off x="2757" y="556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5138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279" name="Freeform 3825"/>
                  <p:cNvSpPr>
                    <a:spLocks/>
                  </p:cNvSpPr>
                  <p:nvPr/>
                </p:nvSpPr>
                <p:spPr bwMode="auto">
                  <a:xfrm>
                    <a:off x="2494" y="55632"/>
                    <a:ext cx="260" cy="51"/>
                  </a:xfrm>
                  <a:custGeom>
                    <a:avLst/>
                    <a:gdLst>
                      <a:gd name="T0" fmla="*/ 0 w 260"/>
                      <a:gd name="T1" fmla="*/ 0 h 51"/>
                      <a:gd name="T2" fmla="*/ 0 w 260"/>
                      <a:gd name="T3" fmla="*/ 51 h 51"/>
                      <a:gd name="T4" fmla="*/ 260 w 26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6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80" name="Freeform 3826"/>
                  <p:cNvSpPr>
                    <a:spLocks/>
                  </p:cNvSpPr>
                  <p:nvPr/>
                </p:nvSpPr>
                <p:spPr bwMode="auto">
                  <a:xfrm>
                    <a:off x="2253" y="55629"/>
                    <a:ext cx="241" cy="105"/>
                  </a:xfrm>
                  <a:custGeom>
                    <a:avLst/>
                    <a:gdLst>
                      <a:gd name="T0" fmla="*/ 0 w 241"/>
                      <a:gd name="T1" fmla="*/ 105 h 105"/>
                      <a:gd name="T2" fmla="*/ 0 w 241"/>
                      <a:gd name="T3" fmla="*/ 0 h 105"/>
                      <a:gd name="T4" fmla="*/ 241 w 241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1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24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5" name="Group 4028"/>
                <p:cNvGrpSpPr>
                  <a:grpSpLocks/>
                </p:cNvGrpSpPr>
                <p:nvPr/>
              </p:nvGrpSpPr>
              <p:grpSpPr bwMode="auto">
                <a:xfrm>
                  <a:off x="1647" y="55368"/>
                  <a:ext cx="2861" cy="7804"/>
                  <a:chOff x="1647" y="55368"/>
                  <a:chExt cx="2861" cy="7804"/>
                </a:xfrm>
              </p:grpSpPr>
              <p:sp>
                <p:nvSpPr>
                  <p:cNvPr id="1881" name="Rectangle 3828"/>
                  <p:cNvSpPr>
                    <a:spLocks noChangeArrowheads="1"/>
                  </p:cNvSpPr>
                  <p:nvPr/>
                </p:nvSpPr>
                <p:spPr bwMode="auto">
                  <a:xfrm>
                    <a:off x="2439" y="557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3581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82" name="Freeform 3829"/>
                  <p:cNvSpPr>
                    <a:spLocks/>
                  </p:cNvSpPr>
                  <p:nvPr/>
                </p:nvSpPr>
                <p:spPr bwMode="auto">
                  <a:xfrm>
                    <a:off x="2303" y="55791"/>
                    <a:ext cx="133" cy="51"/>
                  </a:xfrm>
                  <a:custGeom>
                    <a:avLst/>
                    <a:gdLst>
                      <a:gd name="T0" fmla="*/ 0 w 133"/>
                      <a:gd name="T1" fmla="*/ 51 h 51"/>
                      <a:gd name="T2" fmla="*/ 0 w 133"/>
                      <a:gd name="T3" fmla="*/ 0 h 51"/>
                      <a:gd name="T4" fmla="*/ 133 w 13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3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83" name="Rectangle 3830"/>
                  <p:cNvSpPr>
                    <a:spLocks noChangeArrowheads="1"/>
                  </p:cNvSpPr>
                  <p:nvPr/>
                </p:nvSpPr>
                <p:spPr bwMode="auto">
                  <a:xfrm>
                    <a:off x="2539" y="558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5147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84" name="Freeform 3831"/>
                  <p:cNvSpPr>
                    <a:spLocks/>
                  </p:cNvSpPr>
                  <p:nvPr/>
                </p:nvSpPr>
                <p:spPr bwMode="auto">
                  <a:xfrm>
                    <a:off x="2303" y="55848"/>
                    <a:ext cx="233" cy="51"/>
                  </a:xfrm>
                  <a:custGeom>
                    <a:avLst/>
                    <a:gdLst>
                      <a:gd name="T0" fmla="*/ 0 w 233"/>
                      <a:gd name="T1" fmla="*/ 0 h 51"/>
                      <a:gd name="T2" fmla="*/ 0 w 233"/>
                      <a:gd name="T3" fmla="*/ 51 h 51"/>
                      <a:gd name="T4" fmla="*/ 233 w 23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3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85" name="Freeform 3832"/>
                  <p:cNvSpPr>
                    <a:spLocks/>
                  </p:cNvSpPr>
                  <p:nvPr/>
                </p:nvSpPr>
                <p:spPr bwMode="auto">
                  <a:xfrm>
                    <a:off x="2253" y="55740"/>
                    <a:ext cx="50" cy="105"/>
                  </a:xfrm>
                  <a:custGeom>
                    <a:avLst/>
                    <a:gdLst>
                      <a:gd name="T0" fmla="*/ 0 w 50"/>
                      <a:gd name="T1" fmla="*/ 0 h 105"/>
                      <a:gd name="T2" fmla="*/ 0 w 50"/>
                      <a:gd name="T3" fmla="*/ 105 h 105"/>
                      <a:gd name="T4" fmla="*/ 50 w 50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0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50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86" name="Freeform 3833"/>
                  <p:cNvSpPr>
                    <a:spLocks/>
                  </p:cNvSpPr>
                  <p:nvPr/>
                </p:nvSpPr>
                <p:spPr bwMode="auto">
                  <a:xfrm>
                    <a:off x="2171" y="55605"/>
                    <a:ext cx="82" cy="132"/>
                  </a:xfrm>
                  <a:custGeom>
                    <a:avLst/>
                    <a:gdLst>
                      <a:gd name="T0" fmla="*/ 0 w 82"/>
                      <a:gd name="T1" fmla="*/ 0 h 132"/>
                      <a:gd name="T2" fmla="*/ 0 w 82"/>
                      <a:gd name="T3" fmla="*/ 132 h 132"/>
                      <a:gd name="T4" fmla="*/ 82 w 82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2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82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87" name="Freeform 3834"/>
                  <p:cNvSpPr>
                    <a:spLocks/>
                  </p:cNvSpPr>
                  <p:nvPr/>
                </p:nvSpPr>
                <p:spPr bwMode="auto">
                  <a:xfrm>
                    <a:off x="2129" y="55371"/>
                    <a:ext cx="42" cy="231"/>
                  </a:xfrm>
                  <a:custGeom>
                    <a:avLst/>
                    <a:gdLst>
                      <a:gd name="T0" fmla="*/ 0 w 42"/>
                      <a:gd name="T1" fmla="*/ 0 h 231"/>
                      <a:gd name="T2" fmla="*/ 0 w 42"/>
                      <a:gd name="T3" fmla="*/ 231 h 231"/>
                      <a:gd name="T4" fmla="*/ 42 w 42"/>
                      <a:gd name="T5" fmla="*/ 231 h 2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231">
                        <a:moveTo>
                          <a:pt x="0" y="0"/>
                        </a:moveTo>
                        <a:lnTo>
                          <a:pt x="0" y="231"/>
                        </a:lnTo>
                        <a:lnTo>
                          <a:pt x="42" y="23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88" name="Freeform 3835"/>
                  <p:cNvSpPr>
                    <a:spLocks/>
                  </p:cNvSpPr>
                  <p:nvPr/>
                </p:nvSpPr>
                <p:spPr bwMode="auto">
                  <a:xfrm>
                    <a:off x="2108" y="55368"/>
                    <a:ext cx="21" cy="343"/>
                  </a:xfrm>
                  <a:custGeom>
                    <a:avLst/>
                    <a:gdLst>
                      <a:gd name="T0" fmla="*/ 0 w 21"/>
                      <a:gd name="T1" fmla="*/ 343 h 343"/>
                      <a:gd name="T2" fmla="*/ 0 w 21"/>
                      <a:gd name="T3" fmla="*/ 0 h 343"/>
                      <a:gd name="T4" fmla="*/ 21 w 21"/>
                      <a:gd name="T5" fmla="*/ 0 h 3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" h="343">
                        <a:moveTo>
                          <a:pt x="0" y="343"/>
                        </a:moveTo>
                        <a:lnTo>
                          <a:pt x="0" y="0"/>
                        </a:lnTo>
                        <a:lnTo>
                          <a:pt x="2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89" name="Rectangle 3836"/>
                  <p:cNvSpPr>
                    <a:spLocks noChangeArrowheads="1"/>
                  </p:cNvSpPr>
                  <p:nvPr/>
                </p:nvSpPr>
                <p:spPr bwMode="auto">
                  <a:xfrm>
                    <a:off x="2346" y="559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4568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90" name="Freeform 3837"/>
                  <p:cNvSpPr>
                    <a:spLocks/>
                  </p:cNvSpPr>
                  <p:nvPr/>
                </p:nvSpPr>
                <p:spPr bwMode="auto">
                  <a:xfrm>
                    <a:off x="2294" y="56007"/>
                    <a:ext cx="49" cy="51"/>
                  </a:xfrm>
                  <a:custGeom>
                    <a:avLst/>
                    <a:gdLst>
                      <a:gd name="T0" fmla="*/ 0 w 49"/>
                      <a:gd name="T1" fmla="*/ 51 h 51"/>
                      <a:gd name="T2" fmla="*/ 0 w 49"/>
                      <a:gd name="T3" fmla="*/ 0 h 51"/>
                      <a:gd name="T4" fmla="*/ 49 w 4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4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91" name="Rectangle 3838"/>
                  <p:cNvSpPr>
                    <a:spLocks noChangeArrowheads="1"/>
                  </p:cNvSpPr>
                  <p:nvPr/>
                </p:nvSpPr>
                <p:spPr bwMode="auto">
                  <a:xfrm>
                    <a:off x="2491" y="560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2235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92" name="Freeform 3839"/>
                  <p:cNvSpPr>
                    <a:spLocks/>
                  </p:cNvSpPr>
                  <p:nvPr/>
                </p:nvSpPr>
                <p:spPr bwMode="auto">
                  <a:xfrm>
                    <a:off x="2294" y="56064"/>
                    <a:ext cx="195" cy="51"/>
                  </a:xfrm>
                  <a:custGeom>
                    <a:avLst/>
                    <a:gdLst>
                      <a:gd name="T0" fmla="*/ 0 w 195"/>
                      <a:gd name="T1" fmla="*/ 0 h 51"/>
                      <a:gd name="T2" fmla="*/ 0 w 195"/>
                      <a:gd name="T3" fmla="*/ 51 h 51"/>
                      <a:gd name="T4" fmla="*/ 195 w 195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5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95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93" name="Freeform 3840"/>
                  <p:cNvSpPr>
                    <a:spLocks/>
                  </p:cNvSpPr>
                  <p:nvPr/>
                </p:nvSpPr>
                <p:spPr bwMode="auto">
                  <a:xfrm>
                    <a:off x="2108" y="55717"/>
                    <a:ext cx="186" cy="344"/>
                  </a:xfrm>
                  <a:custGeom>
                    <a:avLst/>
                    <a:gdLst>
                      <a:gd name="T0" fmla="*/ 0 w 186"/>
                      <a:gd name="T1" fmla="*/ 0 h 344"/>
                      <a:gd name="T2" fmla="*/ 0 w 186"/>
                      <a:gd name="T3" fmla="*/ 344 h 344"/>
                      <a:gd name="T4" fmla="*/ 186 w 186"/>
                      <a:gd name="T5" fmla="*/ 344 h 3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6" h="344">
                        <a:moveTo>
                          <a:pt x="0" y="0"/>
                        </a:moveTo>
                        <a:lnTo>
                          <a:pt x="0" y="344"/>
                        </a:lnTo>
                        <a:lnTo>
                          <a:pt x="186" y="34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94" name="Freeform 3841"/>
                  <p:cNvSpPr>
                    <a:spLocks/>
                  </p:cNvSpPr>
                  <p:nvPr/>
                </p:nvSpPr>
                <p:spPr bwMode="auto">
                  <a:xfrm>
                    <a:off x="2100" y="55714"/>
                    <a:ext cx="8" cy="291"/>
                  </a:xfrm>
                  <a:custGeom>
                    <a:avLst/>
                    <a:gdLst>
                      <a:gd name="T0" fmla="*/ 0 w 8"/>
                      <a:gd name="T1" fmla="*/ 291 h 291"/>
                      <a:gd name="T2" fmla="*/ 0 w 8"/>
                      <a:gd name="T3" fmla="*/ 0 h 291"/>
                      <a:gd name="T4" fmla="*/ 8 w 8"/>
                      <a:gd name="T5" fmla="*/ 0 h 2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" h="291">
                        <a:moveTo>
                          <a:pt x="0" y="291"/>
                        </a:moveTo>
                        <a:lnTo>
                          <a:pt x="0" y="0"/>
                        </a:lnTo>
                        <a:lnTo>
                          <a:pt x="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95" name="Rectangle 3842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61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5780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96" name="Freeform 3843"/>
                  <p:cNvSpPr>
                    <a:spLocks/>
                  </p:cNvSpPr>
                  <p:nvPr/>
                </p:nvSpPr>
                <p:spPr bwMode="auto">
                  <a:xfrm>
                    <a:off x="2213" y="56223"/>
                    <a:ext cx="136" cy="78"/>
                  </a:xfrm>
                  <a:custGeom>
                    <a:avLst/>
                    <a:gdLst>
                      <a:gd name="T0" fmla="*/ 0 w 136"/>
                      <a:gd name="T1" fmla="*/ 78 h 78"/>
                      <a:gd name="T2" fmla="*/ 0 w 136"/>
                      <a:gd name="T3" fmla="*/ 0 h 78"/>
                      <a:gd name="T4" fmla="*/ 136 w 136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3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97" name="Rectangle 3844"/>
                  <p:cNvSpPr>
                    <a:spLocks noChangeArrowheads="1"/>
                  </p:cNvSpPr>
                  <p:nvPr/>
                </p:nvSpPr>
                <p:spPr bwMode="auto">
                  <a:xfrm>
                    <a:off x="2448" y="562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4146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98" name="Freeform 3845"/>
                  <p:cNvSpPr>
                    <a:spLocks/>
                  </p:cNvSpPr>
                  <p:nvPr/>
                </p:nvSpPr>
                <p:spPr bwMode="auto">
                  <a:xfrm>
                    <a:off x="2445" y="5633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99" name="Rectangle 3846"/>
                  <p:cNvSpPr>
                    <a:spLocks noChangeArrowheads="1"/>
                  </p:cNvSpPr>
                  <p:nvPr/>
                </p:nvSpPr>
                <p:spPr bwMode="auto">
                  <a:xfrm>
                    <a:off x="2448" y="56390"/>
                    <a:ext cx="1767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CP002364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Desulfobulbus propionicus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2032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00" name="Freeform 3847"/>
                  <p:cNvSpPr>
                    <a:spLocks/>
                  </p:cNvSpPr>
                  <p:nvPr/>
                </p:nvSpPr>
                <p:spPr bwMode="auto">
                  <a:xfrm>
                    <a:off x="2445" y="56388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01" name="Freeform 3848"/>
                  <p:cNvSpPr>
                    <a:spLocks/>
                  </p:cNvSpPr>
                  <p:nvPr/>
                </p:nvSpPr>
                <p:spPr bwMode="auto">
                  <a:xfrm>
                    <a:off x="2213" y="56307"/>
                    <a:ext cx="232" cy="78"/>
                  </a:xfrm>
                  <a:custGeom>
                    <a:avLst/>
                    <a:gdLst>
                      <a:gd name="T0" fmla="*/ 0 w 232"/>
                      <a:gd name="T1" fmla="*/ 0 h 78"/>
                      <a:gd name="T2" fmla="*/ 0 w 232"/>
                      <a:gd name="T3" fmla="*/ 78 h 78"/>
                      <a:gd name="T4" fmla="*/ 232 w 232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2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32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02" name="Freeform 3849"/>
                  <p:cNvSpPr>
                    <a:spLocks/>
                  </p:cNvSpPr>
                  <p:nvPr/>
                </p:nvSpPr>
                <p:spPr bwMode="auto">
                  <a:xfrm>
                    <a:off x="2100" y="56011"/>
                    <a:ext cx="113" cy="293"/>
                  </a:xfrm>
                  <a:custGeom>
                    <a:avLst/>
                    <a:gdLst>
                      <a:gd name="T0" fmla="*/ 0 w 113"/>
                      <a:gd name="T1" fmla="*/ 0 h 293"/>
                      <a:gd name="T2" fmla="*/ 0 w 113"/>
                      <a:gd name="T3" fmla="*/ 293 h 293"/>
                      <a:gd name="T4" fmla="*/ 113 w 113"/>
                      <a:gd name="T5" fmla="*/ 293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3" h="293">
                        <a:moveTo>
                          <a:pt x="0" y="0"/>
                        </a:moveTo>
                        <a:lnTo>
                          <a:pt x="0" y="293"/>
                        </a:lnTo>
                        <a:lnTo>
                          <a:pt x="113" y="29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03" name="Freeform 3850"/>
                  <p:cNvSpPr>
                    <a:spLocks/>
                  </p:cNvSpPr>
                  <p:nvPr/>
                </p:nvSpPr>
                <p:spPr bwMode="auto">
                  <a:xfrm>
                    <a:off x="2040" y="56008"/>
                    <a:ext cx="60" cy="293"/>
                  </a:xfrm>
                  <a:custGeom>
                    <a:avLst/>
                    <a:gdLst>
                      <a:gd name="T0" fmla="*/ 0 w 60"/>
                      <a:gd name="T1" fmla="*/ 293 h 293"/>
                      <a:gd name="T2" fmla="*/ 0 w 60"/>
                      <a:gd name="T3" fmla="*/ 0 h 293"/>
                      <a:gd name="T4" fmla="*/ 60 w 60"/>
                      <a:gd name="T5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293">
                        <a:moveTo>
                          <a:pt x="0" y="293"/>
                        </a:moveTo>
                        <a:lnTo>
                          <a:pt x="0" y="0"/>
                        </a:lnTo>
                        <a:lnTo>
                          <a:pt x="6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04" name="Rectangle 3851"/>
                  <p:cNvSpPr>
                    <a:spLocks noChangeArrowheads="1"/>
                  </p:cNvSpPr>
                  <p:nvPr/>
                </p:nvSpPr>
                <p:spPr bwMode="auto">
                  <a:xfrm>
                    <a:off x="2273" y="564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2127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05" name="Freeform 3852"/>
                  <p:cNvSpPr>
                    <a:spLocks/>
                  </p:cNvSpPr>
                  <p:nvPr/>
                </p:nvSpPr>
                <p:spPr bwMode="auto">
                  <a:xfrm>
                    <a:off x="2049" y="56547"/>
                    <a:ext cx="221" cy="51"/>
                  </a:xfrm>
                  <a:custGeom>
                    <a:avLst/>
                    <a:gdLst>
                      <a:gd name="T0" fmla="*/ 0 w 221"/>
                      <a:gd name="T1" fmla="*/ 51 h 51"/>
                      <a:gd name="T2" fmla="*/ 0 w 221"/>
                      <a:gd name="T3" fmla="*/ 0 h 51"/>
                      <a:gd name="T4" fmla="*/ 221 w 22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2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06" name="Rectangle 3853"/>
                  <p:cNvSpPr>
                    <a:spLocks noChangeArrowheads="1"/>
                  </p:cNvSpPr>
                  <p:nvPr/>
                </p:nvSpPr>
                <p:spPr bwMode="auto">
                  <a:xfrm>
                    <a:off x="2328" y="566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1527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07" name="Freeform 3854"/>
                  <p:cNvSpPr>
                    <a:spLocks/>
                  </p:cNvSpPr>
                  <p:nvPr/>
                </p:nvSpPr>
                <p:spPr bwMode="auto">
                  <a:xfrm>
                    <a:off x="2049" y="56604"/>
                    <a:ext cx="276" cy="51"/>
                  </a:xfrm>
                  <a:custGeom>
                    <a:avLst/>
                    <a:gdLst>
                      <a:gd name="T0" fmla="*/ 0 w 276"/>
                      <a:gd name="T1" fmla="*/ 0 h 51"/>
                      <a:gd name="T2" fmla="*/ 0 w 276"/>
                      <a:gd name="T3" fmla="*/ 51 h 51"/>
                      <a:gd name="T4" fmla="*/ 276 w 276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6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76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08" name="Freeform 3855"/>
                  <p:cNvSpPr>
                    <a:spLocks/>
                  </p:cNvSpPr>
                  <p:nvPr/>
                </p:nvSpPr>
                <p:spPr bwMode="auto">
                  <a:xfrm>
                    <a:off x="2040" y="56307"/>
                    <a:ext cx="9" cy="294"/>
                  </a:xfrm>
                  <a:custGeom>
                    <a:avLst/>
                    <a:gdLst>
                      <a:gd name="T0" fmla="*/ 0 w 9"/>
                      <a:gd name="T1" fmla="*/ 0 h 294"/>
                      <a:gd name="T2" fmla="*/ 0 w 9"/>
                      <a:gd name="T3" fmla="*/ 294 h 294"/>
                      <a:gd name="T4" fmla="*/ 9 w 9"/>
                      <a:gd name="T5" fmla="*/ 294 h 2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" h="294">
                        <a:moveTo>
                          <a:pt x="0" y="0"/>
                        </a:moveTo>
                        <a:lnTo>
                          <a:pt x="0" y="294"/>
                        </a:lnTo>
                        <a:lnTo>
                          <a:pt x="9" y="29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09" name="Freeform 3856"/>
                  <p:cNvSpPr>
                    <a:spLocks/>
                  </p:cNvSpPr>
                  <p:nvPr/>
                </p:nvSpPr>
                <p:spPr bwMode="auto">
                  <a:xfrm>
                    <a:off x="2015" y="56304"/>
                    <a:ext cx="25" cy="226"/>
                  </a:xfrm>
                  <a:custGeom>
                    <a:avLst/>
                    <a:gdLst>
                      <a:gd name="T0" fmla="*/ 0 w 25"/>
                      <a:gd name="T1" fmla="*/ 226 h 226"/>
                      <a:gd name="T2" fmla="*/ 0 w 25"/>
                      <a:gd name="T3" fmla="*/ 0 h 226"/>
                      <a:gd name="T4" fmla="*/ 25 w 25"/>
                      <a:gd name="T5" fmla="*/ 0 h 2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" h="226">
                        <a:moveTo>
                          <a:pt x="0" y="226"/>
                        </a:moveTo>
                        <a:lnTo>
                          <a:pt x="0" y="0"/>
                        </a:lnTo>
                        <a:lnTo>
                          <a:pt x="2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10" name="Rectangle 3857"/>
                  <p:cNvSpPr>
                    <a:spLocks noChangeArrowheads="1"/>
                  </p:cNvSpPr>
                  <p:nvPr/>
                </p:nvSpPr>
                <p:spPr bwMode="auto">
                  <a:xfrm>
                    <a:off x="2193" y="567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3717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11" name="Freeform 3858"/>
                  <p:cNvSpPr>
                    <a:spLocks/>
                  </p:cNvSpPr>
                  <p:nvPr/>
                </p:nvSpPr>
                <p:spPr bwMode="auto">
                  <a:xfrm>
                    <a:off x="2015" y="56536"/>
                    <a:ext cx="175" cy="227"/>
                  </a:xfrm>
                  <a:custGeom>
                    <a:avLst/>
                    <a:gdLst>
                      <a:gd name="T0" fmla="*/ 0 w 175"/>
                      <a:gd name="T1" fmla="*/ 0 h 227"/>
                      <a:gd name="T2" fmla="*/ 0 w 175"/>
                      <a:gd name="T3" fmla="*/ 227 h 227"/>
                      <a:gd name="T4" fmla="*/ 175 w 175"/>
                      <a:gd name="T5" fmla="*/ 227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5" h="227">
                        <a:moveTo>
                          <a:pt x="0" y="0"/>
                        </a:moveTo>
                        <a:lnTo>
                          <a:pt x="0" y="227"/>
                        </a:lnTo>
                        <a:lnTo>
                          <a:pt x="175" y="22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12" name="Freeform 3859"/>
                  <p:cNvSpPr>
                    <a:spLocks/>
                  </p:cNvSpPr>
                  <p:nvPr/>
                </p:nvSpPr>
                <p:spPr bwMode="auto">
                  <a:xfrm>
                    <a:off x="1946" y="56533"/>
                    <a:ext cx="69" cy="384"/>
                  </a:xfrm>
                  <a:custGeom>
                    <a:avLst/>
                    <a:gdLst>
                      <a:gd name="T0" fmla="*/ 0 w 69"/>
                      <a:gd name="T1" fmla="*/ 384 h 384"/>
                      <a:gd name="T2" fmla="*/ 0 w 69"/>
                      <a:gd name="T3" fmla="*/ 0 h 384"/>
                      <a:gd name="T4" fmla="*/ 69 w 69"/>
                      <a:gd name="T5" fmla="*/ 0 h 3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9" h="384">
                        <a:moveTo>
                          <a:pt x="0" y="384"/>
                        </a:moveTo>
                        <a:lnTo>
                          <a:pt x="0" y="0"/>
                        </a:lnTo>
                        <a:lnTo>
                          <a:pt x="6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13" name="Rectangle 3860"/>
                  <p:cNvSpPr>
                    <a:spLocks noChangeArrowheads="1"/>
                  </p:cNvSpPr>
                  <p:nvPr/>
                </p:nvSpPr>
                <p:spPr bwMode="auto">
                  <a:xfrm>
                    <a:off x="2358" y="568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1735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14" name="Freeform 3861"/>
                  <p:cNvSpPr>
                    <a:spLocks/>
                  </p:cNvSpPr>
                  <p:nvPr/>
                </p:nvSpPr>
                <p:spPr bwMode="auto">
                  <a:xfrm>
                    <a:off x="2126" y="56871"/>
                    <a:ext cx="229" cy="51"/>
                  </a:xfrm>
                  <a:custGeom>
                    <a:avLst/>
                    <a:gdLst>
                      <a:gd name="T0" fmla="*/ 0 w 229"/>
                      <a:gd name="T1" fmla="*/ 51 h 51"/>
                      <a:gd name="T2" fmla="*/ 0 w 229"/>
                      <a:gd name="T3" fmla="*/ 0 h 51"/>
                      <a:gd name="T4" fmla="*/ 229 w 22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2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15" name="Rectangle 3862"/>
                  <p:cNvSpPr>
                    <a:spLocks noChangeArrowheads="1"/>
                  </p:cNvSpPr>
                  <p:nvPr/>
                </p:nvSpPr>
                <p:spPr bwMode="auto">
                  <a:xfrm>
                    <a:off x="2267" y="569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1398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16" name="Freeform 3863"/>
                  <p:cNvSpPr>
                    <a:spLocks/>
                  </p:cNvSpPr>
                  <p:nvPr/>
                </p:nvSpPr>
                <p:spPr bwMode="auto">
                  <a:xfrm>
                    <a:off x="2126" y="56928"/>
                    <a:ext cx="138" cy="51"/>
                  </a:xfrm>
                  <a:custGeom>
                    <a:avLst/>
                    <a:gdLst>
                      <a:gd name="T0" fmla="*/ 0 w 138"/>
                      <a:gd name="T1" fmla="*/ 0 h 51"/>
                      <a:gd name="T2" fmla="*/ 0 w 138"/>
                      <a:gd name="T3" fmla="*/ 51 h 51"/>
                      <a:gd name="T4" fmla="*/ 138 w 138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8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38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17" name="Freeform 3864"/>
                  <p:cNvSpPr>
                    <a:spLocks/>
                  </p:cNvSpPr>
                  <p:nvPr/>
                </p:nvSpPr>
                <p:spPr bwMode="auto">
                  <a:xfrm>
                    <a:off x="1977" y="56925"/>
                    <a:ext cx="149" cy="379"/>
                  </a:xfrm>
                  <a:custGeom>
                    <a:avLst/>
                    <a:gdLst>
                      <a:gd name="T0" fmla="*/ 0 w 149"/>
                      <a:gd name="T1" fmla="*/ 379 h 379"/>
                      <a:gd name="T2" fmla="*/ 0 w 149"/>
                      <a:gd name="T3" fmla="*/ 0 h 379"/>
                      <a:gd name="T4" fmla="*/ 149 w 149"/>
                      <a:gd name="T5" fmla="*/ 0 h 3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9" h="379">
                        <a:moveTo>
                          <a:pt x="0" y="379"/>
                        </a:moveTo>
                        <a:lnTo>
                          <a:pt x="0" y="0"/>
                        </a:lnTo>
                        <a:lnTo>
                          <a:pt x="14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18" name="Rectangle 3865"/>
                  <p:cNvSpPr>
                    <a:spLocks noChangeArrowheads="1"/>
                  </p:cNvSpPr>
                  <p:nvPr/>
                </p:nvSpPr>
                <p:spPr bwMode="auto">
                  <a:xfrm>
                    <a:off x="2246" y="570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4238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19" name="Freeform 3866"/>
                  <p:cNvSpPr>
                    <a:spLocks/>
                  </p:cNvSpPr>
                  <p:nvPr/>
                </p:nvSpPr>
                <p:spPr bwMode="auto">
                  <a:xfrm>
                    <a:off x="2243" y="57087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20" name="Rectangle 3867"/>
                  <p:cNvSpPr>
                    <a:spLocks noChangeArrowheads="1"/>
                  </p:cNvSpPr>
                  <p:nvPr/>
                </p:nvSpPr>
                <p:spPr bwMode="auto">
                  <a:xfrm>
                    <a:off x="2246" y="57146"/>
                    <a:ext cx="1692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CP001649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Desulfovibrio salexigens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2638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21" name="Freeform 3868"/>
                  <p:cNvSpPr>
                    <a:spLocks/>
                  </p:cNvSpPr>
                  <p:nvPr/>
                </p:nvSpPr>
                <p:spPr bwMode="auto">
                  <a:xfrm>
                    <a:off x="2243" y="5714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22" name="Freeform 3869"/>
                  <p:cNvSpPr>
                    <a:spLocks/>
                  </p:cNvSpPr>
                  <p:nvPr/>
                </p:nvSpPr>
                <p:spPr bwMode="auto">
                  <a:xfrm>
                    <a:off x="2118" y="57141"/>
                    <a:ext cx="125" cy="105"/>
                  </a:xfrm>
                  <a:custGeom>
                    <a:avLst/>
                    <a:gdLst>
                      <a:gd name="T0" fmla="*/ 0 w 125"/>
                      <a:gd name="T1" fmla="*/ 105 h 105"/>
                      <a:gd name="T2" fmla="*/ 0 w 125"/>
                      <a:gd name="T3" fmla="*/ 0 h 105"/>
                      <a:gd name="T4" fmla="*/ 125 w 125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5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12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23" name="Rectangle 3870"/>
                  <p:cNvSpPr>
                    <a:spLocks noChangeArrowheads="1"/>
                  </p:cNvSpPr>
                  <p:nvPr/>
                </p:nvSpPr>
                <p:spPr bwMode="auto">
                  <a:xfrm>
                    <a:off x="2241" y="572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1714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24" name="Freeform 3871"/>
                  <p:cNvSpPr>
                    <a:spLocks/>
                  </p:cNvSpPr>
                  <p:nvPr/>
                </p:nvSpPr>
                <p:spPr bwMode="auto">
                  <a:xfrm>
                    <a:off x="2238" y="5730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25" name="Rectangle 3872"/>
                  <p:cNvSpPr>
                    <a:spLocks noChangeArrowheads="1"/>
                  </p:cNvSpPr>
                  <p:nvPr/>
                </p:nvSpPr>
                <p:spPr bwMode="auto">
                  <a:xfrm>
                    <a:off x="2241" y="573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6168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26" name="Freeform 3873"/>
                  <p:cNvSpPr>
                    <a:spLocks/>
                  </p:cNvSpPr>
                  <p:nvPr/>
                </p:nvSpPr>
                <p:spPr bwMode="auto">
                  <a:xfrm>
                    <a:off x="2238" y="5736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27" name="Freeform 3874"/>
                  <p:cNvSpPr>
                    <a:spLocks/>
                  </p:cNvSpPr>
                  <p:nvPr/>
                </p:nvSpPr>
                <p:spPr bwMode="auto">
                  <a:xfrm>
                    <a:off x="2118" y="57252"/>
                    <a:ext cx="120" cy="105"/>
                  </a:xfrm>
                  <a:custGeom>
                    <a:avLst/>
                    <a:gdLst>
                      <a:gd name="T0" fmla="*/ 0 w 120"/>
                      <a:gd name="T1" fmla="*/ 0 h 105"/>
                      <a:gd name="T2" fmla="*/ 0 w 120"/>
                      <a:gd name="T3" fmla="*/ 105 h 105"/>
                      <a:gd name="T4" fmla="*/ 120 w 120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0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120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28" name="Freeform 3875"/>
                  <p:cNvSpPr>
                    <a:spLocks/>
                  </p:cNvSpPr>
                  <p:nvPr/>
                </p:nvSpPr>
                <p:spPr bwMode="auto">
                  <a:xfrm>
                    <a:off x="2069" y="57249"/>
                    <a:ext cx="49" cy="132"/>
                  </a:xfrm>
                  <a:custGeom>
                    <a:avLst/>
                    <a:gdLst>
                      <a:gd name="T0" fmla="*/ 0 w 49"/>
                      <a:gd name="T1" fmla="*/ 132 h 132"/>
                      <a:gd name="T2" fmla="*/ 0 w 49"/>
                      <a:gd name="T3" fmla="*/ 0 h 132"/>
                      <a:gd name="T4" fmla="*/ 49 w 49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9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4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29" name="Rectangle 3876"/>
                  <p:cNvSpPr>
                    <a:spLocks noChangeArrowheads="1"/>
                  </p:cNvSpPr>
                  <p:nvPr/>
                </p:nvSpPr>
                <p:spPr bwMode="auto">
                  <a:xfrm>
                    <a:off x="2460" y="574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4511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30" name="Freeform 3877"/>
                  <p:cNvSpPr>
                    <a:spLocks/>
                  </p:cNvSpPr>
                  <p:nvPr/>
                </p:nvSpPr>
                <p:spPr bwMode="auto">
                  <a:xfrm>
                    <a:off x="2069" y="57387"/>
                    <a:ext cx="388" cy="132"/>
                  </a:xfrm>
                  <a:custGeom>
                    <a:avLst/>
                    <a:gdLst>
                      <a:gd name="T0" fmla="*/ 0 w 388"/>
                      <a:gd name="T1" fmla="*/ 0 h 132"/>
                      <a:gd name="T2" fmla="*/ 0 w 388"/>
                      <a:gd name="T3" fmla="*/ 132 h 132"/>
                      <a:gd name="T4" fmla="*/ 388 w 388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88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388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31" name="Freeform 3878"/>
                  <p:cNvSpPr>
                    <a:spLocks/>
                  </p:cNvSpPr>
                  <p:nvPr/>
                </p:nvSpPr>
                <p:spPr bwMode="auto">
                  <a:xfrm>
                    <a:off x="2051" y="57384"/>
                    <a:ext cx="18" cy="118"/>
                  </a:xfrm>
                  <a:custGeom>
                    <a:avLst/>
                    <a:gdLst>
                      <a:gd name="T0" fmla="*/ 0 w 18"/>
                      <a:gd name="T1" fmla="*/ 118 h 118"/>
                      <a:gd name="T2" fmla="*/ 0 w 18"/>
                      <a:gd name="T3" fmla="*/ 0 h 118"/>
                      <a:gd name="T4" fmla="*/ 18 w 18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1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32" name="Rectangle 3879"/>
                  <p:cNvSpPr>
                    <a:spLocks noChangeArrowheads="1"/>
                  </p:cNvSpPr>
                  <p:nvPr/>
                </p:nvSpPr>
                <p:spPr bwMode="auto">
                  <a:xfrm>
                    <a:off x="2157" y="575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3126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33" name="Freeform 3880"/>
                  <p:cNvSpPr>
                    <a:spLocks/>
                  </p:cNvSpPr>
                  <p:nvPr/>
                </p:nvSpPr>
                <p:spPr bwMode="auto">
                  <a:xfrm>
                    <a:off x="2051" y="57508"/>
                    <a:ext cx="103" cy="119"/>
                  </a:xfrm>
                  <a:custGeom>
                    <a:avLst/>
                    <a:gdLst>
                      <a:gd name="T0" fmla="*/ 0 w 103"/>
                      <a:gd name="T1" fmla="*/ 0 h 119"/>
                      <a:gd name="T2" fmla="*/ 0 w 103"/>
                      <a:gd name="T3" fmla="*/ 119 h 119"/>
                      <a:gd name="T4" fmla="*/ 103 w 103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3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103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34" name="Freeform 3881"/>
                  <p:cNvSpPr>
                    <a:spLocks/>
                  </p:cNvSpPr>
                  <p:nvPr/>
                </p:nvSpPr>
                <p:spPr bwMode="auto">
                  <a:xfrm>
                    <a:off x="2000" y="57505"/>
                    <a:ext cx="51" cy="182"/>
                  </a:xfrm>
                  <a:custGeom>
                    <a:avLst/>
                    <a:gdLst>
                      <a:gd name="T0" fmla="*/ 0 w 51"/>
                      <a:gd name="T1" fmla="*/ 182 h 182"/>
                      <a:gd name="T2" fmla="*/ 0 w 51"/>
                      <a:gd name="T3" fmla="*/ 0 h 182"/>
                      <a:gd name="T4" fmla="*/ 51 w 51"/>
                      <a:gd name="T5" fmla="*/ 0 h 1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1" h="182">
                        <a:moveTo>
                          <a:pt x="0" y="182"/>
                        </a:moveTo>
                        <a:lnTo>
                          <a:pt x="0" y="0"/>
                        </a:lnTo>
                        <a:lnTo>
                          <a:pt x="5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35" name="Rectangle 3882"/>
                  <p:cNvSpPr>
                    <a:spLocks noChangeArrowheads="1"/>
                  </p:cNvSpPr>
                  <p:nvPr/>
                </p:nvSpPr>
                <p:spPr bwMode="auto">
                  <a:xfrm>
                    <a:off x="2286" y="576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2076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36" name="Freeform 3883"/>
                  <p:cNvSpPr>
                    <a:spLocks/>
                  </p:cNvSpPr>
                  <p:nvPr/>
                </p:nvSpPr>
                <p:spPr bwMode="auto">
                  <a:xfrm>
                    <a:off x="2064" y="57735"/>
                    <a:ext cx="219" cy="138"/>
                  </a:xfrm>
                  <a:custGeom>
                    <a:avLst/>
                    <a:gdLst>
                      <a:gd name="T0" fmla="*/ 0 w 219"/>
                      <a:gd name="T1" fmla="*/ 138 h 138"/>
                      <a:gd name="T2" fmla="*/ 0 w 219"/>
                      <a:gd name="T3" fmla="*/ 0 h 138"/>
                      <a:gd name="T4" fmla="*/ 219 w 219"/>
                      <a:gd name="T5" fmla="*/ 0 h 1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9" h="138">
                        <a:moveTo>
                          <a:pt x="0" y="138"/>
                        </a:moveTo>
                        <a:lnTo>
                          <a:pt x="0" y="0"/>
                        </a:lnTo>
                        <a:lnTo>
                          <a:pt x="21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37" name="Rectangle 3884"/>
                  <p:cNvSpPr>
                    <a:spLocks noChangeArrowheads="1"/>
                  </p:cNvSpPr>
                  <p:nvPr/>
                </p:nvSpPr>
                <p:spPr bwMode="auto">
                  <a:xfrm>
                    <a:off x="2375" y="577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3526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38" name="Freeform 3885"/>
                  <p:cNvSpPr>
                    <a:spLocks/>
                  </p:cNvSpPr>
                  <p:nvPr/>
                </p:nvSpPr>
                <p:spPr bwMode="auto">
                  <a:xfrm>
                    <a:off x="2181" y="57843"/>
                    <a:ext cx="191" cy="51"/>
                  </a:xfrm>
                  <a:custGeom>
                    <a:avLst/>
                    <a:gdLst>
                      <a:gd name="T0" fmla="*/ 0 w 191"/>
                      <a:gd name="T1" fmla="*/ 51 h 51"/>
                      <a:gd name="T2" fmla="*/ 0 w 191"/>
                      <a:gd name="T3" fmla="*/ 0 h 51"/>
                      <a:gd name="T4" fmla="*/ 191 w 19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9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39" name="Rectangle 3886"/>
                  <p:cNvSpPr>
                    <a:spLocks noChangeArrowheads="1"/>
                  </p:cNvSpPr>
                  <p:nvPr/>
                </p:nvSpPr>
                <p:spPr bwMode="auto">
                  <a:xfrm>
                    <a:off x="2363" y="579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1363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40" name="Freeform 3887"/>
                  <p:cNvSpPr>
                    <a:spLocks/>
                  </p:cNvSpPr>
                  <p:nvPr/>
                </p:nvSpPr>
                <p:spPr bwMode="auto">
                  <a:xfrm>
                    <a:off x="2181" y="57900"/>
                    <a:ext cx="179" cy="51"/>
                  </a:xfrm>
                  <a:custGeom>
                    <a:avLst/>
                    <a:gdLst>
                      <a:gd name="T0" fmla="*/ 0 w 179"/>
                      <a:gd name="T1" fmla="*/ 0 h 51"/>
                      <a:gd name="T2" fmla="*/ 0 w 179"/>
                      <a:gd name="T3" fmla="*/ 51 h 51"/>
                      <a:gd name="T4" fmla="*/ 179 w 17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7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41" name="Freeform 3888"/>
                  <p:cNvSpPr>
                    <a:spLocks/>
                  </p:cNvSpPr>
                  <p:nvPr/>
                </p:nvSpPr>
                <p:spPr bwMode="auto">
                  <a:xfrm>
                    <a:off x="2093" y="57897"/>
                    <a:ext cx="88" cy="118"/>
                  </a:xfrm>
                  <a:custGeom>
                    <a:avLst/>
                    <a:gdLst>
                      <a:gd name="T0" fmla="*/ 0 w 88"/>
                      <a:gd name="T1" fmla="*/ 118 h 118"/>
                      <a:gd name="T2" fmla="*/ 0 w 88"/>
                      <a:gd name="T3" fmla="*/ 0 h 118"/>
                      <a:gd name="T4" fmla="*/ 88 w 88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8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42" name="Rectangle 3889"/>
                  <p:cNvSpPr>
                    <a:spLocks noChangeArrowheads="1"/>
                  </p:cNvSpPr>
                  <p:nvPr/>
                </p:nvSpPr>
                <p:spPr bwMode="auto">
                  <a:xfrm>
                    <a:off x="2279" y="580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3855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43" name="Freeform 3890"/>
                  <p:cNvSpPr>
                    <a:spLocks/>
                  </p:cNvSpPr>
                  <p:nvPr/>
                </p:nvSpPr>
                <p:spPr bwMode="auto">
                  <a:xfrm>
                    <a:off x="2130" y="58059"/>
                    <a:ext cx="146" cy="78"/>
                  </a:xfrm>
                  <a:custGeom>
                    <a:avLst/>
                    <a:gdLst>
                      <a:gd name="T0" fmla="*/ 0 w 146"/>
                      <a:gd name="T1" fmla="*/ 78 h 78"/>
                      <a:gd name="T2" fmla="*/ 0 w 146"/>
                      <a:gd name="T3" fmla="*/ 0 h 78"/>
                      <a:gd name="T4" fmla="*/ 146 w 146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6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4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44" name="Rectangle 3891"/>
                  <p:cNvSpPr>
                    <a:spLocks noChangeArrowheads="1"/>
                  </p:cNvSpPr>
                  <p:nvPr/>
                </p:nvSpPr>
                <p:spPr bwMode="auto">
                  <a:xfrm>
                    <a:off x="2231" y="581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3310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45" name="Freeform 3892"/>
                  <p:cNvSpPr>
                    <a:spLocks/>
                  </p:cNvSpPr>
                  <p:nvPr/>
                </p:nvSpPr>
                <p:spPr bwMode="auto">
                  <a:xfrm>
                    <a:off x="2228" y="58167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46" name="Rectangle 3893"/>
                  <p:cNvSpPr>
                    <a:spLocks noChangeArrowheads="1"/>
                  </p:cNvSpPr>
                  <p:nvPr/>
                </p:nvSpPr>
                <p:spPr bwMode="auto">
                  <a:xfrm>
                    <a:off x="2231" y="58226"/>
                    <a:ext cx="1770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DS990592 Verrucomicrobiae bacterium DG1235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47" name="Freeform 3894"/>
                  <p:cNvSpPr>
                    <a:spLocks/>
                  </p:cNvSpPr>
                  <p:nvPr/>
                </p:nvSpPr>
                <p:spPr bwMode="auto">
                  <a:xfrm>
                    <a:off x="2228" y="5822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48" name="Freeform 3895"/>
                  <p:cNvSpPr>
                    <a:spLocks/>
                  </p:cNvSpPr>
                  <p:nvPr/>
                </p:nvSpPr>
                <p:spPr bwMode="auto">
                  <a:xfrm>
                    <a:off x="2130" y="58143"/>
                    <a:ext cx="98" cy="78"/>
                  </a:xfrm>
                  <a:custGeom>
                    <a:avLst/>
                    <a:gdLst>
                      <a:gd name="T0" fmla="*/ 0 w 98"/>
                      <a:gd name="T1" fmla="*/ 0 h 78"/>
                      <a:gd name="T2" fmla="*/ 0 w 98"/>
                      <a:gd name="T3" fmla="*/ 78 h 78"/>
                      <a:gd name="T4" fmla="*/ 98 w 98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8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98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49" name="Freeform 3896"/>
                  <p:cNvSpPr>
                    <a:spLocks/>
                  </p:cNvSpPr>
                  <p:nvPr/>
                </p:nvSpPr>
                <p:spPr bwMode="auto">
                  <a:xfrm>
                    <a:off x="2093" y="58021"/>
                    <a:ext cx="37" cy="119"/>
                  </a:xfrm>
                  <a:custGeom>
                    <a:avLst/>
                    <a:gdLst>
                      <a:gd name="T0" fmla="*/ 0 w 37"/>
                      <a:gd name="T1" fmla="*/ 0 h 119"/>
                      <a:gd name="T2" fmla="*/ 0 w 37"/>
                      <a:gd name="T3" fmla="*/ 119 h 119"/>
                      <a:gd name="T4" fmla="*/ 37 w 37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7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37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50" name="Freeform 3897"/>
                  <p:cNvSpPr>
                    <a:spLocks/>
                  </p:cNvSpPr>
                  <p:nvPr/>
                </p:nvSpPr>
                <p:spPr bwMode="auto">
                  <a:xfrm>
                    <a:off x="2064" y="57879"/>
                    <a:ext cx="29" cy="139"/>
                  </a:xfrm>
                  <a:custGeom>
                    <a:avLst/>
                    <a:gdLst>
                      <a:gd name="T0" fmla="*/ 0 w 29"/>
                      <a:gd name="T1" fmla="*/ 0 h 139"/>
                      <a:gd name="T2" fmla="*/ 0 w 29"/>
                      <a:gd name="T3" fmla="*/ 139 h 139"/>
                      <a:gd name="T4" fmla="*/ 29 w 29"/>
                      <a:gd name="T5" fmla="*/ 139 h 1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" h="139">
                        <a:moveTo>
                          <a:pt x="0" y="0"/>
                        </a:moveTo>
                        <a:lnTo>
                          <a:pt x="0" y="139"/>
                        </a:lnTo>
                        <a:lnTo>
                          <a:pt x="29" y="13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51" name="Freeform 3898"/>
                  <p:cNvSpPr>
                    <a:spLocks/>
                  </p:cNvSpPr>
                  <p:nvPr/>
                </p:nvSpPr>
                <p:spPr bwMode="auto">
                  <a:xfrm>
                    <a:off x="2000" y="57693"/>
                    <a:ext cx="64" cy="183"/>
                  </a:xfrm>
                  <a:custGeom>
                    <a:avLst/>
                    <a:gdLst>
                      <a:gd name="T0" fmla="*/ 0 w 64"/>
                      <a:gd name="T1" fmla="*/ 0 h 183"/>
                      <a:gd name="T2" fmla="*/ 0 w 64"/>
                      <a:gd name="T3" fmla="*/ 183 h 183"/>
                      <a:gd name="T4" fmla="*/ 64 w 64"/>
                      <a:gd name="T5" fmla="*/ 183 h 1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4" h="183">
                        <a:moveTo>
                          <a:pt x="0" y="0"/>
                        </a:moveTo>
                        <a:lnTo>
                          <a:pt x="0" y="183"/>
                        </a:lnTo>
                        <a:lnTo>
                          <a:pt x="64" y="18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52" name="Freeform 3899"/>
                  <p:cNvSpPr>
                    <a:spLocks/>
                  </p:cNvSpPr>
                  <p:nvPr/>
                </p:nvSpPr>
                <p:spPr bwMode="auto">
                  <a:xfrm>
                    <a:off x="1977" y="57310"/>
                    <a:ext cx="23" cy="380"/>
                  </a:xfrm>
                  <a:custGeom>
                    <a:avLst/>
                    <a:gdLst>
                      <a:gd name="T0" fmla="*/ 0 w 23"/>
                      <a:gd name="T1" fmla="*/ 0 h 380"/>
                      <a:gd name="T2" fmla="*/ 0 w 23"/>
                      <a:gd name="T3" fmla="*/ 380 h 380"/>
                      <a:gd name="T4" fmla="*/ 23 w 23"/>
                      <a:gd name="T5" fmla="*/ 380 h 3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" h="380">
                        <a:moveTo>
                          <a:pt x="0" y="0"/>
                        </a:moveTo>
                        <a:lnTo>
                          <a:pt x="0" y="380"/>
                        </a:lnTo>
                        <a:lnTo>
                          <a:pt x="23" y="38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53" name="Freeform 3900"/>
                  <p:cNvSpPr>
                    <a:spLocks/>
                  </p:cNvSpPr>
                  <p:nvPr/>
                </p:nvSpPr>
                <p:spPr bwMode="auto">
                  <a:xfrm>
                    <a:off x="1946" y="56923"/>
                    <a:ext cx="31" cy="384"/>
                  </a:xfrm>
                  <a:custGeom>
                    <a:avLst/>
                    <a:gdLst>
                      <a:gd name="T0" fmla="*/ 0 w 31"/>
                      <a:gd name="T1" fmla="*/ 0 h 384"/>
                      <a:gd name="T2" fmla="*/ 0 w 31"/>
                      <a:gd name="T3" fmla="*/ 384 h 384"/>
                      <a:gd name="T4" fmla="*/ 31 w 31"/>
                      <a:gd name="T5" fmla="*/ 384 h 3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384">
                        <a:moveTo>
                          <a:pt x="0" y="0"/>
                        </a:moveTo>
                        <a:lnTo>
                          <a:pt x="0" y="384"/>
                        </a:lnTo>
                        <a:lnTo>
                          <a:pt x="31" y="38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54" name="Freeform 3901"/>
                  <p:cNvSpPr>
                    <a:spLocks/>
                  </p:cNvSpPr>
                  <p:nvPr/>
                </p:nvSpPr>
                <p:spPr bwMode="auto">
                  <a:xfrm>
                    <a:off x="1913" y="56920"/>
                    <a:ext cx="33" cy="728"/>
                  </a:xfrm>
                  <a:custGeom>
                    <a:avLst/>
                    <a:gdLst>
                      <a:gd name="T0" fmla="*/ 0 w 33"/>
                      <a:gd name="T1" fmla="*/ 728 h 728"/>
                      <a:gd name="T2" fmla="*/ 0 w 33"/>
                      <a:gd name="T3" fmla="*/ 0 h 728"/>
                      <a:gd name="T4" fmla="*/ 33 w 33"/>
                      <a:gd name="T5" fmla="*/ 0 h 7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728">
                        <a:moveTo>
                          <a:pt x="0" y="728"/>
                        </a:moveTo>
                        <a:lnTo>
                          <a:pt x="0" y="0"/>
                        </a:lnTo>
                        <a:lnTo>
                          <a:pt x="3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55" name="Rectangle 3902"/>
                  <p:cNvSpPr>
                    <a:spLocks noChangeArrowheads="1"/>
                  </p:cNvSpPr>
                  <p:nvPr/>
                </p:nvSpPr>
                <p:spPr bwMode="auto">
                  <a:xfrm>
                    <a:off x="2271" y="583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4494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56" name="Freeform 3903"/>
                  <p:cNvSpPr>
                    <a:spLocks/>
                  </p:cNvSpPr>
                  <p:nvPr/>
                </p:nvSpPr>
                <p:spPr bwMode="auto">
                  <a:xfrm>
                    <a:off x="1913" y="57654"/>
                    <a:ext cx="355" cy="729"/>
                  </a:xfrm>
                  <a:custGeom>
                    <a:avLst/>
                    <a:gdLst>
                      <a:gd name="T0" fmla="*/ 0 w 355"/>
                      <a:gd name="T1" fmla="*/ 0 h 729"/>
                      <a:gd name="T2" fmla="*/ 0 w 355"/>
                      <a:gd name="T3" fmla="*/ 729 h 729"/>
                      <a:gd name="T4" fmla="*/ 355 w 355"/>
                      <a:gd name="T5" fmla="*/ 729 h 7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55" h="729">
                        <a:moveTo>
                          <a:pt x="0" y="0"/>
                        </a:moveTo>
                        <a:lnTo>
                          <a:pt x="0" y="729"/>
                        </a:lnTo>
                        <a:lnTo>
                          <a:pt x="355" y="72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57" name="Freeform 3904"/>
                  <p:cNvSpPr>
                    <a:spLocks/>
                  </p:cNvSpPr>
                  <p:nvPr/>
                </p:nvSpPr>
                <p:spPr bwMode="auto">
                  <a:xfrm>
                    <a:off x="1808" y="57651"/>
                    <a:ext cx="105" cy="751"/>
                  </a:xfrm>
                  <a:custGeom>
                    <a:avLst/>
                    <a:gdLst>
                      <a:gd name="T0" fmla="*/ 0 w 105"/>
                      <a:gd name="T1" fmla="*/ 751 h 751"/>
                      <a:gd name="T2" fmla="*/ 0 w 105"/>
                      <a:gd name="T3" fmla="*/ 0 h 751"/>
                      <a:gd name="T4" fmla="*/ 105 w 105"/>
                      <a:gd name="T5" fmla="*/ 0 h 7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5" h="751">
                        <a:moveTo>
                          <a:pt x="0" y="751"/>
                        </a:moveTo>
                        <a:lnTo>
                          <a:pt x="0" y="0"/>
                        </a:lnTo>
                        <a:lnTo>
                          <a:pt x="10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58" name="Rectangle 3905"/>
                  <p:cNvSpPr>
                    <a:spLocks noChangeArrowheads="1"/>
                  </p:cNvSpPr>
                  <p:nvPr/>
                </p:nvSpPr>
                <p:spPr bwMode="auto">
                  <a:xfrm>
                    <a:off x="2145" y="58442"/>
                    <a:ext cx="236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BAV19223 Seto Inland Sea environmental sample H3-10m-Mar 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59" name="Freeform 3906"/>
                  <p:cNvSpPr>
                    <a:spLocks/>
                  </p:cNvSpPr>
                  <p:nvPr/>
                </p:nvSpPr>
                <p:spPr bwMode="auto">
                  <a:xfrm>
                    <a:off x="2142" y="5849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60" name="Rectangle 3907"/>
                  <p:cNvSpPr>
                    <a:spLocks noChangeArrowheads="1"/>
                  </p:cNvSpPr>
                  <p:nvPr/>
                </p:nvSpPr>
                <p:spPr bwMode="auto">
                  <a:xfrm>
                    <a:off x="2276" y="58550"/>
                    <a:ext cx="137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ANJ77629 coral associated OTU 930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61" name="Freeform 3908"/>
                  <p:cNvSpPr>
                    <a:spLocks/>
                  </p:cNvSpPr>
                  <p:nvPr/>
                </p:nvSpPr>
                <p:spPr bwMode="auto">
                  <a:xfrm>
                    <a:off x="2142" y="58548"/>
                    <a:ext cx="131" cy="51"/>
                  </a:xfrm>
                  <a:custGeom>
                    <a:avLst/>
                    <a:gdLst>
                      <a:gd name="T0" fmla="*/ 0 w 131"/>
                      <a:gd name="T1" fmla="*/ 0 h 51"/>
                      <a:gd name="T2" fmla="*/ 0 w 131"/>
                      <a:gd name="T3" fmla="*/ 51 h 51"/>
                      <a:gd name="T4" fmla="*/ 131 w 131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1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31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62" name="Freeform 3909"/>
                  <p:cNvSpPr>
                    <a:spLocks/>
                  </p:cNvSpPr>
                  <p:nvPr/>
                </p:nvSpPr>
                <p:spPr bwMode="auto">
                  <a:xfrm>
                    <a:off x="2138" y="58545"/>
                    <a:ext cx="4" cy="78"/>
                  </a:xfrm>
                  <a:custGeom>
                    <a:avLst/>
                    <a:gdLst>
                      <a:gd name="T0" fmla="*/ 0 w 4"/>
                      <a:gd name="T1" fmla="*/ 78 h 78"/>
                      <a:gd name="T2" fmla="*/ 0 w 4"/>
                      <a:gd name="T3" fmla="*/ 0 h 78"/>
                      <a:gd name="T4" fmla="*/ 4 w 4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63" name="Rectangle 3910"/>
                  <p:cNvSpPr>
                    <a:spLocks noChangeArrowheads="1"/>
                  </p:cNvSpPr>
                  <p:nvPr/>
                </p:nvSpPr>
                <p:spPr bwMode="auto">
                  <a:xfrm>
                    <a:off x="2141" y="586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1413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64" name="Freeform 3911"/>
                  <p:cNvSpPr>
                    <a:spLocks/>
                  </p:cNvSpPr>
                  <p:nvPr/>
                </p:nvSpPr>
                <p:spPr bwMode="auto">
                  <a:xfrm>
                    <a:off x="2138" y="58629"/>
                    <a:ext cx="0" cy="78"/>
                  </a:xfrm>
                  <a:custGeom>
                    <a:avLst/>
                    <a:gdLst>
                      <a:gd name="T0" fmla="*/ 0 h 78"/>
                      <a:gd name="T1" fmla="*/ 78 h 78"/>
                      <a:gd name="T2" fmla="*/ 78 h 78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0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65" name="Freeform 3912"/>
                  <p:cNvSpPr>
                    <a:spLocks/>
                  </p:cNvSpPr>
                  <p:nvPr/>
                </p:nvSpPr>
                <p:spPr bwMode="auto">
                  <a:xfrm>
                    <a:off x="2072" y="58626"/>
                    <a:ext cx="66" cy="91"/>
                  </a:xfrm>
                  <a:custGeom>
                    <a:avLst/>
                    <a:gdLst>
                      <a:gd name="T0" fmla="*/ 0 w 66"/>
                      <a:gd name="T1" fmla="*/ 91 h 91"/>
                      <a:gd name="T2" fmla="*/ 0 w 66"/>
                      <a:gd name="T3" fmla="*/ 0 h 91"/>
                      <a:gd name="T4" fmla="*/ 66 w 66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6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6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66" name="Rectangle 3913"/>
                  <p:cNvSpPr>
                    <a:spLocks noChangeArrowheads="1"/>
                  </p:cNvSpPr>
                  <p:nvPr/>
                </p:nvSpPr>
                <p:spPr bwMode="auto">
                  <a:xfrm>
                    <a:off x="2130" y="587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4393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67" name="Freeform 3914"/>
                  <p:cNvSpPr>
                    <a:spLocks/>
                  </p:cNvSpPr>
                  <p:nvPr/>
                </p:nvSpPr>
                <p:spPr bwMode="auto">
                  <a:xfrm>
                    <a:off x="2072" y="58723"/>
                    <a:ext cx="55" cy="92"/>
                  </a:xfrm>
                  <a:custGeom>
                    <a:avLst/>
                    <a:gdLst>
                      <a:gd name="T0" fmla="*/ 0 w 55"/>
                      <a:gd name="T1" fmla="*/ 0 h 92"/>
                      <a:gd name="T2" fmla="*/ 0 w 55"/>
                      <a:gd name="T3" fmla="*/ 92 h 92"/>
                      <a:gd name="T4" fmla="*/ 55 w 55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5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55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68" name="Freeform 3915"/>
                  <p:cNvSpPr>
                    <a:spLocks/>
                  </p:cNvSpPr>
                  <p:nvPr/>
                </p:nvSpPr>
                <p:spPr bwMode="auto">
                  <a:xfrm>
                    <a:off x="1931" y="58720"/>
                    <a:ext cx="141" cy="138"/>
                  </a:xfrm>
                  <a:custGeom>
                    <a:avLst/>
                    <a:gdLst>
                      <a:gd name="T0" fmla="*/ 0 w 141"/>
                      <a:gd name="T1" fmla="*/ 138 h 138"/>
                      <a:gd name="T2" fmla="*/ 0 w 141"/>
                      <a:gd name="T3" fmla="*/ 0 h 138"/>
                      <a:gd name="T4" fmla="*/ 141 w 141"/>
                      <a:gd name="T5" fmla="*/ 0 h 1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1" h="138">
                        <a:moveTo>
                          <a:pt x="0" y="138"/>
                        </a:moveTo>
                        <a:lnTo>
                          <a:pt x="0" y="0"/>
                        </a:lnTo>
                        <a:lnTo>
                          <a:pt x="14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69" name="Rectangle 3916"/>
                  <p:cNvSpPr>
                    <a:spLocks noChangeArrowheads="1"/>
                  </p:cNvSpPr>
                  <p:nvPr/>
                </p:nvSpPr>
                <p:spPr bwMode="auto">
                  <a:xfrm>
                    <a:off x="2246" y="588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6560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70" name="Freeform 3917"/>
                  <p:cNvSpPr>
                    <a:spLocks/>
                  </p:cNvSpPr>
                  <p:nvPr/>
                </p:nvSpPr>
                <p:spPr bwMode="auto">
                  <a:xfrm>
                    <a:off x="2009" y="58923"/>
                    <a:ext cx="234" cy="78"/>
                  </a:xfrm>
                  <a:custGeom>
                    <a:avLst/>
                    <a:gdLst>
                      <a:gd name="T0" fmla="*/ 0 w 234"/>
                      <a:gd name="T1" fmla="*/ 78 h 78"/>
                      <a:gd name="T2" fmla="*/ 0 w 234"/>
                      <a:gd name="T3" fmla="*/ 0 h 78"/>
                      <a:gd name="T4" fmla="*/ 234 w 234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4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3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71" name="Rectangle 3918"/>
                  <p:cNvSpPr>
                    <a:spLocks noChangeArrowheads="1"/>
                  </p:cNvSpPr>
                  <p:nvPr/>
                </p:nvSpPr>
                <p:spPr bwMode="auto">
                  <a:xfrm>
                    <a:off x="2274" y="589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4668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72" name="Freeform 3919"/>
                  <p:cNvSpPr>
                    <a:spLocks/>
                  </p:cNvSpPr>
                  <p:nvPr/>
                </p:nvSpPr>
                <p:spPr bwMode="auto">
                  <a:xfrm>
                    <a:off x="2087" y="59031"/>
                    <a:ext cx="184" cy="51"/>
                  </a:xfrm>
                  <a:custGeom>
                    <a:avLst/>
                    <a:gdLst>
                      <a:gd name="T0" fmla="*/ 0 w 184"/>
                      <a:gd name="T1" fmla="*/ 51 h 51"/>
                      <a:gd name="T2" fmla="*/ 0 w 184"/>
                      <a:gd name="T3" fmla="*/ 0 h 51"/>
                      <a:gd name="T4" fmla="*/ 184 w 184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4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8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73" name="Rectangle 3920"/>
                  <p:cNvSpPr>
                    <a:spLocks noChangeArrowheads="1"/>
                  </p:cNvSpPr>
                  <p:nvPr/>
                </p:nvSpPr>
                <p:spPr bwMode="auto">
                  <a:xfrm>
                    <a:off x="2273" y="590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6827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74" name="Freeform 3921"/>
                  <p:cNvSpPr>
                    <a:spLocks/>
                  </p:cNvSpPr>
                  <p:nvPr/>
                </p:nvSpPr>
                <p:spPr bwMode="auto">
                  <a:xfrm>
                    <a:off x="2087" y="59088"/>
                    <a:ext cx="183" cy="51"/>
                  </a:xfrm>
                  <a:custGeom>
                    <a:avLst/>
                    <a:gdLst>
                      <a:gd name="T0" fmla="*/ 0 w 183"/>
                      <a:gd name="T1" fmla="*/ 0 h 51"/>
                      <a:gd name="T2" fmla="*/ 0 w 183"/>
                      <a:gd name="T3" fmla="*/ 51 h 51"/>
                      <a:gd name="T4" fmla="*/ 183 w 18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8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75" name="Freeform 3922"/>
                  <p:cNvSpPr>
                    <a:spLocks/>
                  </p:cNvSpPr>
                  <p:nvPr/>
                </p:nvSpPr>
                <p:spPr bwMode="auto">
                  <a:xfrm>
                    <a:off x="2009" y="59007"/>
                    <a:ext cx="78" cy="78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78 h 78"/>
                      <a:gd name="T4" fmla="*/ 78 w 78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8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78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76" name="Freeform 3923"/>
                  <p:cNvSpPr>
                    <a:spLocks/>
                  </p:cNvSpPr>
                  <p:nvPr/>
                </p:nvSpPr>
                <p:spPr bwMode="auto">
                  <a:xfrm>
                    <a:off x="1931" y="58864"/>
                    <a:ext cx="78" cy="140"/>
                  </a:xfrm>
                  <a:custGeom>
                    <a:avLst/>
                    <a:gdLst>
                      <a:gd name="T0" fmla="*/ 0 w 78"/>
                      <a:gd name="T1" fmla="*/ 0 h 140"/>
                      <a:gd name="T2" fmla="*/ 0 w 78"/>
                      <a:gd name="T3" fmla="*/ 140 h 140"/>
                      <a:gd name="T4" fmla="*/ 78 w 78"/>
                      <a:gd name="T5" fmla="*/ 140 h 1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8" h="140">
                        <a:moveTo>
                          <a:pt x="0" y="0"/>
                        </a:moveTo>
                        <a:lnTo>
                          <a:pt x="0" y="140"/>
                        </a:lnTo>
                        <a:lnTo>
                          <a:pt x="78" y="14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77" name="Freeform 3924"/>
                  <p:cNvSpPr>
                    <a:spLocks/>
                  </p:cNvSpPr>
                  <p:nvPr/>
                </p:nvSpPr>
                <p:spPr bwMode="auto">
                  <a:xfrm>
                    <a:off x="1902" y="58861"/>
                    <a:ext cx="29" cy="296"/>
                  </a:xfrm>
                  <a:custGeom>
                    <a:avLst/>
                    <a:gdLst>
                      <a:gd name="T0" fmla="*/ 0 w 29"/>
                      <a:gd name="T1" fmla="*/ 296 h 296"/>
                      <a:gd name="T2" fmla="*/ 0 w 29"/>
                      <a:gd name="T3" fmla="*/ 0 h 296"/>
                      <a:gd name="T4" fmla="*/ 29 w 29"/>
                      <a:gd name="T5" fmla="*/ 0 h 2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" h="296">
                        <a:moveTo>
                          <a:pt x="0" y="296"/>
                        </a:moveTo>
                        <a:lnTo>
                          <a:pt x="0" y="0"/>
                        </a:lnTo>
                        <a:lnTo>
                          <a:pt x="2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78" name="Rectangle 3925"/>
                  <p:cNvSpPr>
                    <a:spLocks noChangeArrowheads="1"/>
                  </p:cNvSpPr>
                  <p:nvPr/>
                </p:nvSpPr>
                <p:spPr bwMode="auto">
                  <a:xfrm>
                    <a:off x="2150" y="59198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764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79" name="Freeform 3926"/>
                  <p:cNvSpPr>
                    <a:spLocks/>
                  </p:cNvSpPr>
                  <p:nvPr/>
                </p:nvSpPr>
                <p:spPr bwMode="auto">
                  <a:xfrm>
                    <a:off x="1916" y="59247"/>
                    <a:ext cx="231" cy="210"/>
                  </a:xfrm>
                  <a:custGeom>
                    <a:avLst/>
                    <a:gdLst>
                      <a:gd name="T0" fmla="*/ 0 w 231"/>
                      <a:gd name="T1" fmla="*/ 210 h 210"/>
                      <a:gd name="T2" fmla="*/ 0 w 231"/>
                      <a:gd name="T3" fmla="*/ 0 h 210"/>
                      <a:gd name="T4" fmla="*/ 231 w 231"/>
                      <a:gd name="T5" fmla="*/ 0 h 2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1" h="210">
                        <a:moveTo>
                          <a:pt x="0" y="210"/>
                        </a:moveTo>
                        <a:lnTo>
                          <a:pt x="0" y="0"/>
                        </a:lnTo>
                        <a:lnTo>
                          <a:pt x="23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80" name="Rectangle 3927"/>
                  <p:cNvSpPr>
                    <a:spLocks noChangeArrowheads="1"/>
                  </p:cNvSpPr>
                  <p:nvPr/>
                </p:nvSpPr>
                <p:spPr bwMode="auto">
                  <a:xfrm>
                    <a:off x="2408" y="593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3956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81" name="Freeform 3928"/>
                  <p:cNvSpPr>
                    <a:spLocks/>
                  </p:cNvSpPr>
                  <p:nvPr/>
                </p:nvSpPr>
                <p:spPr bwMode="auto">
                  <a:xfrm>
                    <a:off x="2139" y="59355"/>
                    <a:ext cx="266" cy="51"/>
                  </a:xfrm>
                  <a:custGeom>
                    <a:avLst/>
                    <a:gdLst>
                      <a:gd name="T0" fmla="*/ 0 w 266"/>
                      <a:gd name="T1" fmla="*/ 51 h 51"/>
                      <a:gd name="T2" fmla="*/ 0 w 266"/>
                      <a:gd name="T3" fmla="*/ 0 h 51"/>
                      <a:gd name="T4" fmla="*/ 266 w 26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6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82" name="Rectangle 3929"/>
                  <p:cNvSpPr>
                    <a:spLocks noChangeArrowheads="1"/>
                  </p:cNvSpPr>
                  <p:nvPr/>
                </p:nvSpPr>
                <p:spPr bwMode="auto">
                  <a:xfrm>
                    <a:off x="2246" y="594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3165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83" name="Freeform 3930"/>
                  <p:cNvSpPr>
                    <a:spLocks/>
                  </p:cNvSpPr>
                  <p:nvPr/>
                </p:nvSpPr>
                <p:spPr bwMode="auto">
                  <a:xfrm>
                    <a:off x="2139" y="59412"/>
                    <a:ext cx="104" cy="51"/>
                  </a:xfrm>
                  <a:custGeom>
                    <a:avLst/>
                    <a:gdLst>
                      <a:gd name="T0" fmla="*/ 0 w 104"/>
                      <a:gd name="T1" fmla="*/ 0 h 51"/>
                      <a:gd name="T2" fmla="*/ 0 w 104"/>
                      <a:gd name="T3" fmla="*/ 51 h 51"/>
                      <a:gd name="T4" fmla="*/ 104 w 10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0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84" name="Freeform 3931"/>
                  <p:cNvSpPr>
                    <a:spLocks/>
                  </p:cNvSpPr>
                  <p:nvPr/>
                </p:nvSpPr>
                <p:spPr bwMode="auto">
                  <a:xfrm>
                    <a:off x="2079" y="59409"/>
                    <a:ext cx="60" cy="78"/>
                  </a:xfrm>
                  <a:custGeom>
                    <a:avLst/>
                    <a:gdLst>
                      <a:gd name="T0" fmla="*/ 0 w 60"/>
                      <a:gd name="T1" fmla="*/ 78 h 78"/>
                      <a:gd name="T2" fmla="*/ 0 w 60"/>
                      <a:gd name="T3" fmla="*/ 0 h 78"/>
                      <a:gd name="T4" fmla="*/ 60 w 60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6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85" name="Rectangle 3932"/>
                  <p:cNvSpPr>
                    <a:spLocks noChangeArrowheads="1"/>
                  </p:cNvSpPr>
                  <p:nvPr/>
                </p:nvSpPr>
                <p:spPr bwMode="auto">
                  <a:xfrm>
                    <a:off x="2270" y="595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5729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86" name="Freeform 3933"/>
                  <p:cNvSpPr>
                    <a:spLocks/>
                  </p:cNvSpPr>
                  <p:nvPr/>
                </p:nvSpPr>
                <p:spPr bwMode="auto">
                  <a:xfrm>
                    <a:off x="2079" y="59493"/>
                    <a:ext cx="188" cy="78"/>
                  </a:xfrm>
                  <a:custGeom>
                    <a:avLst/>
                    <a:gdLst>
                      <a:gd name="T0" fmla="*/ 0 w 188"/>
                      <a:gd name="T1" fmla="*/ 0 h 78"/>
                      <a:gd name="T2" fmla="*/ 0 w 188"/>
                      <a:gd name="T3" fmla="*/ 78 h 78"/>
                      <a:gd name="T4" fmla="*/ 188 w 188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8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88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87" name="Freeform 3934"/>
                  <p:cNvSpPr>
                    <a:spLocks/>
                  </p:cNvSpPr>
                  <p:nvPr/>
                </p:nvSpPr>
                <p:spPr bwMode="auto">
                  <a:xfrm>
                    <a:off x="2027" y="59490"/>
                    <a:ext cx="52" cy="181"/>
                  </a:xfrm>
                  <a:custGeom>
                    <a:avLst/>
                    <a:gdLst>
                      <a:gd name="T0" fmla="*/ 0 w 52"/>
                      <a:gd name="T1" fmla="*/ 181 h 181"/>
                      <a:gd name="T2" fmla="*/ 0 w 52"/>
                      <a:gd name="T3" fmla="*/ 0 h 181"/>
                      <a:gd name="T4" fmla="*/ 52 w 52"/>
                      <a:gd name="T5" fmla="*/ 0 h 1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2" h="181">
                        <a:moveTo>
                          <a:pt x="0" y="181"/>
                        </a:moveTo>
                        <a:lnTo>
                          <a:pt x="0" y="0"/>
                        </a:lnTo>
                        <a:lnTo>
                          <a:pt x="5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88" name="Rectangle 3935"/>
                  <p:cNvSpPr>
                    <a:spLocks noChangeArrowheads="1"/>
                  </p:cNvSpPr>
                  <p:nvPr/>
                </p:nvSpPr>
                <p:spPr bwMode="auto">
                  <a:xfrm>
                    <a:off x="2306" y="596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3390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89" name="Freeform 3936"/>
                  <p:cNvSpPr>
                    <a:spLocks/>
                  </p:cNvSpPr>
                  <p:nvPr/>
                </p:nvSpPr>
                <p:spPr bwMode="auto">
                  <a:xfrm>
                    <a:off x="2136" y="59679"/>
                    <a:ext cx="167" cy="51"/>
                  </a:xfrm>
                  <a:custGeom>
                    <a:avLst/>
                    <a:gdLst>
                      <a:gd name="T0" fmla="*/ 0 w 167"/>
                      <a:gd name="T1" fmla="*/ 51 h 51"/>
                      <a:gd name="T2" fmla="*/ 0 w 167"/>
                      <a:gd name="T3" fmla="*/ 0 h 51"/>
                      <a:gd name="T4" fmla="*/ 167 w 16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6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90" name="Rectangle 3937"/>
                  <p:cNvSpPr>
                    <a:spLocks noChangeArrowheads="1"/>
                  </p:cNvSpPr>
                  <p:nvPr/>
                </p:nvSpPr>
                <p:spPr bwMode="auto">
                  <a:xfrm>
                    <a:off x="2217" y="59738"/>
                    <a:ext cx="1259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AHN50825 MD soil MDE elv 11g2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91" name="Freeform 3938"/>
                  <p:cNvSpPr>
                    <a:spLocks/>
                  </p:cNvSpPr>
                  <p:nvPr/>
                </p:nvSpPr>
                <p:spPr bwMode="auto">
                  <a:xfrm>
                    <a:off x="2136" y="59736"/>
                    <a:ext cx="78" cy="51"/>
                  </a:xfrm>
                  <a:custGeom>
                    <a:avLst/>
                    <a:gdLst>
                      <a:gd name="T0" fmla="*/ 0 w 78"/>
                      <a:gd name="T1" fmla="*/ 0 h 51"/>
                      <a:gd name="T2" fmla="*/ 0 w 78"/>
                      <a:gd name="T3" fmla="*/ 51 h 51"/>
                      <a:gd name="T4" fmla="*/ 78 w 78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8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78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92" name="Freeform 3939"/>
                  <p:cNvSpPr>
                    <a:spLocks/>
                  </p:cNvSpPr>
                  <p:nvPr/>
                </p:nvSpPr>
                <p:spPr bwMode="auto">
                  <a:xfrm>
                    <a:off x="2049" y="59733"/>
                    <a:ext cx="87" cy="124"/>
                  </a:xfrm>
                  <a:custGeom>
                    <a:avLst/>
                    <a:gdLst>
                      <a:gd name="T0" fmla="*/ 0 w 87"/>
                      <a:gd name="T1" fmla="*/ 124 h 124"/>
                      <a:gd name="T2" fmla="*/ 0 w 87"/>
                      <a:gd name="T3" fmla="*/ 0 h 124"/>
                      <a:gd name="T4" fmla="*/ 87 w 87"/>
                      <a:gd name="T5" fmla="*/ 0 h 1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7" h="124">
                        <a:moveTo>
                          <a:pt x="0" y="124"/>
                        </a:moveTo>
                        <a:lnTo>
                          <a:pt x="0" y="0"/>
                        </a:lnTo>
                        <a:lnTo>
                          <a:pt x="8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93" name="Rectangle 3940"/>
                  <p:cNvSpPr>
                    <a:spLocks noChangeArrowheads="1"/>
                  </p:cNvSpPr>
                  <p:nvPr/>
                </p:nvSpPr>
                <p:spPr bwMode="auto">
                  <a:xfrm>
                    <a:off x="2202" y="598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3312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94" name="Freeform 3941"/>
                  <p:cNvSpPr>
                    <a:spLocks/>
                  </p:cNvSpPr>
                  <p:nvPr/>
                </p:nvSpPr>
                <p:spPr bwMode="auto">
                  <a:xfrm>
                    <a:off x="2106" y="59895"/>
                    <a:ext cx="93" cy="91"/>
                  </a:xfrm>
                  <a:custGeom>
                    <a:avLst/>
                    <a:gdLst>
                      <a:gd name="T0" fmla="*/ 0 w 93"/>
                      <a:gd name="T1" fmla="*/ 91 h 91"/>
                      <a:gd name="T2" fmla="*/ 0 w 93"/>
                      <a:gd name="T3" fmla="*/ 0 h 91"/>
                      <a:gd name="T4" fmla="*/ 93 w 93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3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9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95" name="Rectangle 3942"/>
                  <p:cNvSpPr>
                    <a:spLocks noChangeArrowheads="1"/>
                  </p:cNvSpPr>
                  <p:nvPr/>
                </p:nvSpPr>
                <p:spPr bwMode="auto">
                  <a:xfrm>
                    <a:off x="2298" y="599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2638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96" name="Freeform 3943"/>
                  <p:cNvSpPr>
                    <a:spLocks/>
                  </p:cNvSpPr>
                  <p:nvPr/>
                </p:nvSpPr>
                <p:spPr bwMode="auto">
                  <a:xfrm>
                    <a:off x="2135" y="60003"/>
                    <a:ext cx="160" cy="78"/>
                  </a:xfrm>
                  <a:custGeom>
                    <a:avLst/>
                    <a:gdLst>
                      <a:gd name="T0" fmla="*/ 0 w 160"/>
                      <a:gd name="T1" fmla="*/ 78 h 78"/>
                      <a:gd name="T2" fmla="*/ 0 w 160"/>
                      <a:gd name="T3" fmla="*/ 0 h 78"/>
                      <a:gd name="T4" fmla="*/ 160 w 160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0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6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97" name="Rectangle 3944"/>
                  <p:cNvSpPr>
                    <a:spLocks noChangeArrowheads="1"/>
                  </p:cNvSpPr>
                  <p:nvPr/>
                </p:nvSpPr>
                <p:spPr bwMode="auto">
                  <a:xfrm>
                    <a:off x="2444" y="600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2988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998" name="Freeform 3945"/>
                  <p:cNvSpPr>
                    <a:spLocks/>
                  </p:cNvSpPr>
                  <p:nvPr/>
                </p:nvSpPr>
                <p:spPr bwMode="auto">
                  <a:xfrm>
                    <a:off x="2223" y="60111"/>
                    <a:ext cx="218" cy="51"/>
                  </a:xfrm>
                  <a:custGeom>
                    <a:avLst/>
                    <a:gdLst>
                      <a:gd name="T0" fmla="*/ 0 w 218"/>
                      <a:gd name="T1" fmla="*/ 51 h 51"/>
                      <a:gd name="T2" fmla="*/ 0 w 218"/>
                      <a:gd name="T3" fmla="*/ 0 h 51"/>
                      <a:gd name="T4" fmla="*/ 218 w 21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1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99" name="Rectangle 3946"/>
                  <p:cNvSpPr>
                    <a:spLocks noChangeArrowheads="1"/>
                  </p:cNvSpPr>
                  <p:nvPr/>
                </p:nvSpPr>
                <p:spPr bwMode="auto">
                  <a:xfrm>
                    <a:off x="2503" y="601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5639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000" name="Freeform 3947"/>
                  <p:cNvSpPr>
                    <a:spLocks/>
                  </p:cNvSpPr>
                  <p:nvPr/>
                </p:nvSpPr>
                <p:spPr bwMode="auto">
                  <a:xfrm>
                    <a:off x="2223" y="60168"/>
                    <a:ext cx="277" cy="51"/>
                  </a:xfrm>
                  <a:custGeom>
                    <a:avLst/>
                    <a:gdLst>
                      <a:gd name="T0" fmla="*/ 0 w 277"/>
                      <a:gd name="T1" fmla="*/ 0 h 51"/>
                      <a:gd name="T2" fmla="*/ 0 w 277"/>
                      <a:gd name="T3" fmla="*/ 51 h 51"/>
                      <a:gd name="T4" fmla="*/ 277 w 27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7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01" name="Freeform 3948"/>
                  <p:cNvSpPr>
                    <a:spLocks/>
                  </p:cNvSpPr>
                  <p:nvPr/>
                </p:nvSpPr>
                <p:spPr bwMode="auto">
                  <a:xfrm>
                    <a:off x="2135" y="60087"/>
                    <a:ext cx="88" cy="78"/>
                  </a:xfrm>
                  <a:custGeom>
                    <a:avLst/>
                    <a:gdLst>
                      <a:gd name="T0" fmla="*/ 0 w 88"/>
                      <a:gd name="T1" fmla="*/ 0 h 78"/>
                      <a:gd name="T2" fmla="*/ 0 w 88"/>
                      <a:gd name="T3" fmla="*/ 78 h 78"/>
                      <a:gd name="T4" fmla="*/ 88 w 88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88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02" name="Freeform 3949"/>
                  <p:cNvSpPr>
                    <a:spLocks/>
                  </p:cNvSpPr>
                  <p:nvPr/>
                </p:nvSpPr>
                <p:spPr bwMode="auto">
                  <a:xfrm>
                    <a:off x="2106" y="59992"/>
                    <a:ext cx="29" cy="92"/>
                  </a:xfrm>
                  <a:custGeom>
                    <a:avLst/>
                    <a:gdLst>
                      <a:gd name="T0" fmla="*/ 0 w 29"/>
                      <a:gd name="T1" fmla="*/ 0 h 92"/>
                      <a:gd name="T2" fmla="*/ 0 w 29"/>
                      <a:gd name="T3" fmla="*/ 92 h 92"/>
                      <a:gd name="T4" fmla="*/ 29 w 29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29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03" name="Freeform 3950"/>
                  <p:cNvSpPr>
                    <a:spLocks/>
                  </p:cNvSpPr>
                  <p:nvPr/>
                </p:nvSpPr>
                <p:spPr bwMode="auto">
                  <a:xfrm>
                    <a:off x="2049" y="59863"/>
                    <a:ext cx="57" cy="126"/>
                  </a:xfrm>
                  <a:custGeom>
                    <a:avLst/>
                    <a:gdLst>
                      <a:gd name="T0" fmla="*/ 0 w 57"/>
                      <a:gd name="T1" fmla="*/ 0 h 126"/>
                      <a:gd name="T2" fmla="*/ 0 w 57"/>
                      <a:gd name="T3" fmla="*/ 126 h 126"/>
                      <a:gd name="T4" fmla="*/ 57 w 57"/>
                      <a:gd name="T5" fmla="*/ 126 h 1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126">
                        <a:moveTo>
                          <a:pt x="0" y="0"/>
                        </a:moveTo>
                        <a:lnTo>
                          <a:pt x="0" y="126"/>
                        </a:lnTo>
                        <a:lnTo>
                          <a:pt x="57" y="12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04" name="Freeform 3951"/>
                  <p:cNvSpPr>
                    <a:spLocks/>
                  </p:cNvSpPr>
                  <p:nvPr/>
                </p:nvSpPr>
                <p:spPr bwMode="auto">
                  <a:xfrm>
                    <a:off x="2027" y="59677"/>
                    <a:ext cx="22" cy="183"/>
                  </a:xfrm>
                  <a:custGeom>
                    <a:avLst/>
                    <a:gdLst>
                      <a:gd name="T0" fmla="*/ 0 w 22"/>
                      <a:gd name="T1" fmla="*/ 0 h 183"/>
                      <a:gd name="T2" fmla="*/ 0 w 22"/>
                      <a:gd name="T3" fmla="*/ 183 h 183"/>
                      <a:gd name="T4" fmla="*/ 22 w 22"/>
                      <a:gd name="T5" fmla="*/ 183 h 1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" h="183">
                        <a:moveTo>
                          <a:pt x="0" y="0"/>
                        </a:moveTo>
                        <a:lnTo>
                          <a:pt x="0" y="183"/>
                        </a:lnTo>
                        <a:lnTo>
                          <a:pt x="22" y="18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05" name="Freeform 3952"/>
                  <p:cNvSpPr>
                    <a:spLocks/>
                  </p:cNvSpPr>
                  <p:nvPr/>
                </p:nvSpPr>
                <p:spPr bwMode="auto">
                  <a:xfrm>
                    <a:off x="1916" y="59463"/>
                    <a:ext cx="111" cy="211"/>
                  </a:xfrm>
                  <a:custGeom>
                    <a:avLst/>
                    <a:gdLst>
                      <a:gd name="T0" fmla="*/ 0 w 111"/>
                      <a:gd name="T1" fmla="*/ 0 h 211"/>
                      <a:gd name="T2" fmla="*/ 0 w 111"/>
                      <a:gd name="T3" fmla="*/ 211 h 211"/>
                      <a:gd name="T4" fmla="*/ 111 w 111"/>
                      <a:gd name="T5" fmla="*/ 211 h 2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1" h="211">
                        <a:moveTo>
                          <a:pt x="0" y="0"/>
                        </a:moveTo>
                        <a:lnTo>
                          <a:pt x="0" y="211"/>
                        </a:lnTo>
                        <a:lnTo>
                          <a:pt x="111" y="21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06" name="Freeform 3953"/>
                  <p:cNvSpPr>
                    <a:spLocks/>
                  </p:cNvSpPr>
                  <p:nvPr/>
                </p:nvSpPr>
                <p:spPr bwMode="auto">
                  <a:xfrm>
                    <a:off x="1902" y="59163"/>
                    <a:ext cx="14" cy="297"/>
                  </a:xfrm>
                  <a:custGeom>
                    <a:avLst/>
                    <a:gdLst>
                      <a:gd name="T0" fmla="*/ 0 w 14"/>
                      <a:gd name="T1" fmla="*/ 0 h 297"/>
                      <a:gd name="T2" fmla="*/ 0 w 14"/>
                      <a:gd name="T3" fmla="*/ 297 h 297"/>
                      <a:gd name="T4" fmla="*/ 14 w 14"/>
                      <a:gd name="T5" fmla="*/ 297 h 2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" h="297">
                        <a:moveTo>
                          <a:pt x="0" y="0"/>
                        </a:moveTo>
                        <a:lnTo>
                          <a:pt x="0" y="297"/>
                        </a:lnTo>
                        <a:lnTo>
                          <a:pt x="14" y="29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07" name="Freeform 3954"/>
                  <p:cNvSpPr>
                    <a:spLocks/>
                  </p:cNvSpPr>
                  <p:nvPr/>
                </p:nvSpPr>
                <p:spPr bwMode="auto">
                  <a:xfrm>
                    <a:off x="1808" y="58408"/>
                    <a:ext cx="94" cy="752"/>
                  </a:xfrm>
                  <a:custGeom>
                    <a:avLst/>
                    <a:gdLst>
                      <a:gd name="T0" fmla="*/ 0 w 94"/>
                      <a:gd name="T1" fmla="*/ 0 h 752"/>
                      <a:gd name="T2" fmla="*/ 0 w 94"/>
                      <a:gd name="T3" fmla="*/ 752 h 752"/>
                      <a:gd name="T4" fmla="*/ 94 w 94"/>
                      <a:gd name="T5" fmla="*/ 752 h 7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4" h="752">
                        <a:moveTo>
                          <a:pt x="0" y="0"/>
                        </a:moveTo>
                        <a:lnTo>
                          <a:pt x="0" y="752"/>
                        </a:lnTo>
                        <a:lnTo>
                          <a:pt x="94" y="75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08" name="Freeform 3955"/>
                  <p:cNvSpPr>
                    <a:spLocks/>
                  </p:cNvSpPr>
                  <p:nvPr/>
                </p:nvSpPr>
                <p:spPr bwMode="auto">
                  <a:xfrm>
                    <a:off x="1751" y="58405"/>
                    <a:ext cx="57" cy="1040"/>
                  </a:xfrm>
                  <a:custGeom>
                    <a:avLst/>
                    <a:gdLst>
                      <a:gd name="T0" fmla="*/ 0 w 57"/>
                      <a:gd name="T1" fmla="*/ 1040 h 1040"/>
                      <a:gd name="T2" fmla="*/ 0 w 57"/>
                      <a:gd name="T3" fmla="*/ 0 h 1040"/>
                      <a:gd name="T4" fmla="*/ 57 w 57"/>
                      <a:gd name="T5" fmla="*/ 0 h 10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1040">
                        <a:moveTo>
                          <a:pt x="0" y="1040"/>
                        </a:moveTo>
                        <a:lnTo>
                          <a:pt x="0" y="0"/>
                        </a:lnTo>
                        <a:lnTo>
                          <a:pt x="5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09" name="Rectangle 3956"/>
                  <p:cNvSpPr>
                    <a:spLocks noChangeArrowheads="1"/>
                  </p:cNvSpPr>
                  <p:nvPr/>
                </p:nvSpPr>
                <p:spPr bwMode="auto">
                  <a:xfrm>
                    <a:off x="2015" y="602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4199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010" name="Freeform 3957"/>
                  <p:cNvSpPr>
                    <a:spLocks/>
                  </p:cNvSpPr>
                  <p:nvPr/>
                </p:nvSpPr>
                <p:spPr bwMode="auto">
                  <a:xfrm>
                    <a:off x="1788" y="60327"/>
                    <a:ext cx="224" cy="162"/>
                  </a:xfrm>
                  <a:custGeom>
                    <a:avLst/>
                    <a:gdLst>
                      <a:gd name="T0" fmla="*/ 0 w 224"/>
                      <a:gd name="T1" fmla="*/ 162 h 162"/>
                      <a:gd name="T2" fmla="*/ 0 w 224"/>
                      <a:gd name="T3" fmla="*/ 0 h 162"/>
                      <a:gd name="T4" fmla="*/ 224 w 224"/>
                      <a:gd name="T5" fmla="*/ 0 h 1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4" h="162">
                        <a:moveTo>
                          <a:pt x="0" y="162"/>
                        </a:moveTo>
                        <a:lnTo>
                          <a:pt x="0" y="0"/>
                        </a:lnTo>
                        <a:lnTo>
                          <a:pt x="22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11" name="Rectangle 3958"/>
                  <p:cNvSpPr>
                    <a:spLocks noChangeArrowheads="1"/>
                  </p:cNvSpPr>
                  <p:nvPr/>
                </p:nvSpPr>
                <p:spPr bwMode="auto">
                  <a:xfrm>
                    <a:off x="2024" y="603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5157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012" name="Freeform 3959"/>
                  <p:cNvSpPr>
                    <a:spLocks/>
                  </p:cNvSpPr>
                  <p:nvPr/>
                </p:nvSpPr>
                <p:spPr bwMode="auto">
                  <a:xfrm>
                    <a:off x="1908" y="60435"/>
                    <a:ext cx="113" cy="51"/>
                  </a:xfrm>
                  <a:custGeom>
                    <a:avLst/>
                    <a:gdLst>
                      <a:gd name="T0" fmla="*/ 0 w 113"/>
                      <a:gd name="T1" fmla="*/ 51 h 51"/>
                      <a:gd name="T2" fmla="*/ 0 w 113"/>
                      <a:gd name="T3" fmla="*/ 0 h 51"/>
                      <a:gd name="T4" fmla="*/ 113 w 11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1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13" name="Rectangle 3960"/>
                  <p:cNvSpPr>
                    <a:spLocks noChangeArrowheads="1"/>
                  </p:cNvSpPr>
                  <p:nvPr/>
                </p:nvSpPr>
                <p:spPr bwMode="auto">
                  <a:xfrm>
                    <a:off x="2166" y="604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1727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014" name="Freeform 3961"/>
                  <p:cNvSpPr>
                    <a:spLocks/>
                  </p:cNvSpPr>
                  <p:nvPr/>
                </p:nvSpPr>
                <p:spPr bwMode="auto">
                  <a:xfrm>
                    <a:off x="1908" y="60492"/>
                    <a:ext cx="255" cy="51"/>
                  </a:xfrm>
                  <a:custGeom>
                    <a:avLst/>
                    <a:gdLst>
                      <a:gd name="T0" fmla="*/ 0 w 255"/>
                      <a:gd name="T1" fmla="*/ 0 h 51"/>
                      <a:gd name="T2" fmla="*/ 0 w 255"/>
                      <a:gd name="T3" fmla="*/ 51 h 51"/>
                      <a:gd name="T4" fmla="*/ 255 w 255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5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55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15" name="Freeform 3962"/>
                  <p:cNvSpPr>
                    <a:spLocks/>
                  </p:cNvSpPr>
                  <p:nvPr/>
                </p:nvSpPr>
                <p:spPr bwMode="auto">
                  <a:xfrm>
                    <a:off x="1812" y="60489"/>
                    <a:ext cx="96" cy="165"/>
                  </a:xfrm>
                  <a:custGeom>
                    <a:avLst/>
                    <a:gdLst>
                      <a:gd name="T0" fmla="*/ 0 w 96"/>
                      <a:gd name="T1" fmla="*/ 165 h 165"/>
                      <a:gd name="T2" fmla="*/ 0 w 96"/>
                      <a:gd name="T3" fmla="*/ 0 h 165"/>
                      <a:gd name="T4" fmla="*/ 96 w 96"/>
                      <a:gd name="T5" fmla="*/ 0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6" h="165">
                        <a:moveTo>
                          <a:pt x="0" y="165"/>
                        </a:moveTo>
                        <a:lnTo>
                          <a:pt x="0" y="0"/>
                        </a:lnTo>
                        <a:lnTo>
                          <a:pt x="9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16" name="Rectangle 3963"/>
                  <p:cNvSpPr>
                    <a:spLocks noChangeArrowheads="1"/>
                  </p:cNvSpPr>
                  <p:nvPr/>
                </p:nvSpPr>
                <p:spPr bwMode="auto">
                  <a:xfrm>
                    <a:off x="2228" y="606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5327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017" name="Freeform 3964"/>
                  <p:cNvSpPr>
                    <a:spLocks/>
                  </p:cNvSpPr>
                  <p:nvPr/>
                </p:nvSpPr>
                <p:spPr bwMode="auto">
                  <a:xfrm>
                    <a:off x="2225" y="6065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18" name="Rectangle 3965"/>
                  <p:cNvSpPr>
                    <a:spLocks noChangeArrowheads="1"/>
                  </p:cNvSpPr>
                  <p:nvPr/>
                </p:nvSpPr>
                <p:spPr bwMode="auto">
                  <a:xfrm>
                    <a:off x="2228" y="60710"/>
                    <a:ext cx="1578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CP001940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Desulfurivibrio alkaliphilus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AHT2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019" name="Freeform 3966"/>
                  <p:cNvSpPr>
                    <a:spLocks/>
                  </p:cNvSpPr>
                  <p:nvPr/>
                </p:nvSpPr>
                <p:spPr bwMode="auto">
                  <a:xfrm>
                    <a:off x="2225" y="60708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20" name="Freeform 3967"/>
                  <p:cNvSpPr>
                    <a:spLocks/>
                  </p:cNvSpPr>
                  <p:nvPr/>
                </p:nvSpPr>
                <p:spPr bwMode="auto">
                  <a:xfrm>
                    <a:off x="1829" y="60705"/>
                    <a:ext cx="396" cy="118"/>
                  </a:xfrm>
                  <a:custGeom>
                    <a:avLst/>
                    <a:gdLst>
                      <a:gd name="T0" fmla="*/ 0 w 396"/>
                      <a:gd name="T1" fmla="*/ 118 h 118"/>
                      <a:gd name="T2" fmla="*/ 0 w 396"/>
                      <a:gd name="T3" fmla="*/ 0 h 118"/>
                      <a:gd name="T4" fmla="*/ 396 w 396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6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39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21" name="Rectangle 3968"/>
                  <p:cNvSpPr>
                    <a:spLocks noChangeArrowheads="1"/>
                  </p:cNvSpPr>
                  <p:nvPr/>
                </p:nvSpPr>
                <p:spPr bwMode="auto">
                  <a:xfrm>
                    <a:off x="2006" y="608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5678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022" name="Freeform 3969"/>
                  <p:cNvSpPr>
                    <a:spLocks/>
                  </p:cNvSpPr>
                  <p:nvPr/>
                </p:nvSpPr>
                <p:spPr bwMode="auto">
                  <a:xfrm>
                    <a:off x="1874" y="60867"/>
                    <a:ext cx="129" cy="78"/>
                  </a:xfrm>
                  <a:custGeom>
                    <a:avLst/>
                    <a:gdLst>
                      <a:gd name="T0" fmla="*/ 0 w 129"/>
                      <a:gd name="T1" fmla="*/ 78 h 78"/>
                      <a:gd name="T2" fmla="*/ 0 w 129"/>
                      <a:gd name="T3" fmla="*/ 0 h 78"/>
                      <a:gd name="T4" fmla="*/ 129 w 129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9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2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23" name="Rectangle 3970"/>
                  <p:cNvSpPr>
                    <a:spLocks noChangeArrowheads="1"/>
                  </p:cNvSpPr>
                  <p:nvPr/>
                </p:nvSpPr>
                <p:spPr bwMode="auto">
                  <a:xfrm>
                    <a:off x="2214" y="609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3508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024" name="Freeform 3971"/>
                  <p:cNvSpPr>
                    <a:spLocks/>
                  </p:cNvSpPr>
                  <p:nvPr/>
                </p:nvSpPr>
                <p:spPr bwMode="auto">
                  <a:xfrm>
                    <a:off x="1994" y="60975"/>
                    <a:ext cx="217" cy="51"/>
                  </a:xfrm>
                  <a:custGeom>
                    <a:avLst/>
                    <a:gdLst>
                      <a:gd name="T0" fmla="*/ 0 w 217"/>
                      <a:gd name="T1" fmla="*/ 51 h 51"/>
                      <a:gd name="T2" fmla="*/ 0 w 217"/>
                      <a:gd name="T3" fmla="*/ 0 h 51"/>
                      <a:gd name="T4" fmla="*/ 217 w 21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1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25" name="Rectangle 3972"/>
                  <p:cNvSpPr>
                    <a:spLocks noChangeArrowheads="1"/>
                  </p:cNvSpPr>
                  <p:nvPr/>
                </p:nvSpPr>
                <p:spPr bwMode="auto">
                  <a:xfrm>
                    <a:off x="2147" y="610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5133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026" name="Freeform 3973"/>
                  <p:cNvSpPr>
                    <a:spLocks/>
                  </p:cNvSpPr>
                  <p:nvPr/>
                </p:nvSpPr>
                <p:spPr bwMode="auto">
                  <a:xfrm>
                    <a:off x="1994" y="61032"/>
                    <a:ext cx="150" cy="51"/>
                  </a:xfrm>
                  <a:custGeom>
                    <a:avLst/>
                    <a:gdLst>
                      <a:gd name="T0" fmla="*/ 0 w 150"/>
                      <a:gd name="T1" fmla="*/ 0 h 51"/>
                      <a:gd name="T2" fmla="*/ 0 w 150"/>
                      <a:gd name="T3" fmla="*/ 51 h 51"/>
                      <a:gd name="T4" fmla="*/ 150 w 15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5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27" name="Freeform 3974"/>
                  <p:cNvSpPr>
                    <a:spLocks/>
                  </p:cNvSpPr>
                  <p:nvPr/>
                </p:nvSpPr>
                <p:spPr bwMode="auto">
                  <a:xfrm>
                    <a:off x="1874" y="60951"/>
                    <a:ext cx="120" cy="78"/>
                  </a:xfrm>
                  <a:custGeom>
                    <a:avLst/>
                    <a:gdLst>
                      <a:gd name="T0" fmla="*/ 0 w 120"/>
                      <a:gd name="T1" fmla="*/ 0 h 78"/>
                      <a:gd name="T2" fmla="*/ 0 w 120"/>
                      <a:gd name="T3" fmla="*/ 78 h 78"/>
                      <a:gd name="T4" fmla="*/ 120 w 120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0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20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28" name="Freeform 3975"/>
                  <p:cNvSpPr>
                    <a:spLocks/>
                  </p:cNvSpPr>
                  <p:nvPr/>
                </p:nvSpPr>
                <p:spPr bwMode="auto">
                  <a:xfrm>
                    <a:off x="1829" y="60829"/>
                    <a:ext cx="45" cy="119"/>
                  </a:xfrm>
                  <a:custGeom>
                    <a:avLst/>
                    <a:gdLst>
                      <a:gd name="T0" fmla="*/ 0 w 45"/>
                      <a:gd name="T1" fmla="*/ 0 h 119"/>
                      <a:gd name="T2" fmla="*/ 0 w 45"/>
                      <a:gd name="T3" fmla="*/ 119 h 119"/>
                      <a:gd name="T4" fmla="*/ 45 w 45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5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45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29" name="Freeform 3976"/>
                  <p:cNvSpPr>
                    <a:spLocks/>
                  </p:cNvSpPr>
                  <p:nvPr/>
                </p:nvSpPr>
                <p:spPr bwMode="auto">
                  <a:xfrm>
                    <a:off x="1812" y="60660"/>
                    <a:ext cx="17" cy="166"/>
                  </a:xfrm>
                  <a:custGeom>
                    <a:avLst/>
                    <a:gdLst>
                      <a:gd name="T0" fmla="*/ 0 w 17"/>
                      <a:gd name="T1" fmla="*/ 0 h 166"/>
                      <a:gd name="T2" fmla="*/ 0 w 17"/>
                      <a:gd name="T3" fmla="*/ 166 h 166"/>
                      <a:gd name="T4" fmla="*/ 17 w 17"/>
                      <a:gd name="T5" fmla="*/ 166 h 1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166">
                        <a:moveTo>
                          <a:pt x="0" y="0"/>
                        </a:moveTo>
                        <a:lnTo>
                          <a:pt x="0" y="166"/>
                        </a:lnTo>
                        <a:lnTo>
                          <a:pt x="17" y="16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30" name="Freeform 3977"/>
                  <p:cNvSpPr>
                    <a:spLocks/>
                  </p:cNvSpPr>
                  <p:nvPr/>
                </p:nvSpPr>
                <p:spPr bwMode="auto">
                  <a:xfrm>
                    <a:off x="1788" y="60495"/>
                    <a:ext cx="24" cy="162"/>
                  </a:xfrm>
                  <a:custGeom>
                    <a:avLst/>
                    <a:gdLst>
                      <a:gd name="T0" fmla="*/ 0 w 24"/>
                      <a:gd name="T1" fmla="*/ 0 h 162"/>
                      <a:gd name="T2" fmla="*/ 0 w 24"/>
                      <a:gd name="T3" fmla="*/ 162 h 162"/>
                      <a:gd name="T4" fmla="*/ 24 w 24"/>
                      <a:gd name="T5" fmla="*/ 162 h 1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" h="162">
                        <a:moveTo>
                          <a:pt x="0" y="0"/>
                        </a:moveTo>
                        <a:lnTo>
                          <a:pt x="0" y="162"/>
                        </a:lnTo>
                        <a:lnTo>
                          <a:pt x="24" y="16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31" name="Freeform 3978"/>
                  <p:cNvSpPr>
                    <a:spLocks/>
                  </p:cNvSpPr>
                  <p:nvPr/>
                </p:nvSpPr>
                <p:spPr bwMode="auto">
                  <a:xfrm>
                    <a:off x="1751" y="59451"/>
                    <a:ext cx="37" cy="1041"/>
                  </a:xfrm>
                  <a:custGeom>
                    <a:avLst/>
                    <a:gdLst>
                      <a:gd name="T0" fmla="*/ 0 w 37"/>
                      <a:gd name="T1" fmla="*/ 0 h 1041"/>
                      <a:gd name="T2" fmla="*/ 0 w 37"/>
                      <a:gd name="T3" fmla="*/ 1041 h 1041"/>
                      <a:gd name="T4" fmla="*/ 37 w 37"/>
                      <a:gd name="T5" fmla="*/ 1041 h 10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7" h="1041">
                        <a:moveTo>
                          <a:pt x="0" y="0"/>
                        </a:moveTo>
                        <a:lnTo>
                          <a:pt x="0" y="1041"/>
                        </a:lnTo>
                        <a:lnTo>
                          <a:pt x="37" y="104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32" name="Freeform 3979"/>
                  <p:cNvSpPr>
                    <a:spLocks/>
                  </p:cNvSpPr>
                  <p:nvPr/>
                </p:nvSpPr>
                <p:spPr bwMode="auto">
                  <a:xfrm>
                    <a:off x="1725" y="59448"/>
                    <a:ext cx="26" cy="1050"/>
                  </a:xfrm>
                  <a:custGeom>
                    <a:avLst/>
                    <a:gdLst>
                      <a:gd name="T0" fmla="*/ 0 w 26"/>
                      <a:gd name="T1" fmla="*/ 1050 h 1050"/>
                      <a:gd name="T2" fmla="*/ 0 w 26"/>
                      <a:gd name="T3" fmla="*/ 0 h 1050"/>
                      <a:gd name="T4" fmla="*/ 26 w 26"/>
                      <a:gd name="T5" fmla="*/ 0 h 10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" h="1050">
                        <a:moveTo>
                          <a:pt x="0" y="1050"/>
                        </a:moveTo>
                        <a:lnTo>
                          <a:pt x="0" y="0"/>
                        </a:lnTo>
                        <a:lnTo>
                          <a:pt x="2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33" name="Rectangle 3980"/>
                  <p:cNvSpPr>
                    <a:spLocks noChangeArrowheads="1"/>
                  </p:cNvSpPr>
                  <p:nvPr/>
                </p:nvSpPr>
                <p:spPr bwMode="auto">
                  <a:xfrm>
                    <a:off x="2318" y="611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2774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034" name="Freeform 3981"/>
                  <p:cNvSpPr>
                    <a:spLocks/>
                  </p:cNvSpPr>
                  <p:nvPr/>
                </p:nvSpPr>
                <p:spPr bwMode="auto">
                  <a:xfrm>
                    <a:off x="2114" y="61191"/>
                    <a:ext cx="201" cy="51"/>
                  </a:xfrm>
                  <a:custGeom>
                    <a:avLst/>
                    <a:gdLst>
                      <a:gd name="T0" fmla="*/ 0 w 201"/>
                      <a:gd name="T1" fmla="*/ 51 h 51"/>
                      <a:gd name="T2" fmla="*/ 0 w 201"/>
                      <a:gd name="T3" fmla="*/ 0 h 51"/>
                      <a:gd name="T4" fmla="*/ 201 w 20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0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35" name="Rectangle 3982"/>
                  <p:cNvSpPr>
                    <a:spLocks noChangeArrowheads="1"/>
                  </p:cNvSpPr>
                  <p:nvPr/>
                </p:nvSpPr>
                <p:spPr bwMode="auto">
                  <a:xfrm>
                    <a:off x="2285" y="61250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915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036" name="Freeform 3983"/>
                  <p:cNvSpPr>
                    <a:spLocks/>
                  </p:cNvSpPr>
                  <p:nvPr/>
                </p:nvSpPr>
                <p:spPr bwMode="auto">
                  <a:xfrm>
                    <a:off x="2114" y="61248"/>
                    <a:ext cx="168" cy="51"/>
                  </a:xfrm>
                  <a:custGeom>
                    <a:avLst/>
                    <a:gdLst>
                      <a:gd name="T0" fmla="*/ 0 w 168"/>
                      <a:gd name="T1" fmla="*/ 0 h 51"/>
                      <a:gd name="T2" fmla="*/ 0 w 168"/>
                      <a:gd name="T3" fmla="*/ 51 h 51"/>
                      <a:gd name="T4" fmla="*/ 168 w 168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8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68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37" name="Freeform 3984"/>
                  <p:cNvSpPr>
                    <a:spLocks/>
                  </p:cNvSpPr>
                  <p:nvPr/>
                </p:nvSpPr>
                <p:spPr bwMode="auto">
                  <a:xfrm>
                    <a:off x="1886" y="61245"/>
                    <a:ext cx="228" cy="78"/>
                  </a:xfrm>
                  <a:custGeom>
                    <a:avLst/>
                    <a:gdLst>
                      <a:gd name="T0" fmla="*/ 0 w 228"/>
                      <a:gd name="T1" fmla="*/ 78 h 78"/>
                      <a:gd name="T2" fmla="*/ 0 w 228"/>
                      <a:gd name="T3" fmla="*/ 0 h 78"/>
                      <a:gd name="T4" fmla="*/ 228 w 228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8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2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38" name="Rectangle 3985"/>
                  <p:cNvSpPr>
                    <a:spLocks noChangeArrowheads="1"/>
                  </p:cNvSpPr>
                  <p:nvPr/>
                </p:nvSpPr>
                <p:spPr bwMode="auto">
                  <a:xfrm>
                    <a:off x="2036" y="613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4780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039" name="Freeform 3986"/>
                  <p:cNvSpPr>
                    <a:spLocks/>
                  </p:cNvSpPr>
                  <p:nvPr/>
                </p:nvSpPr>
                <p:spPr bwMode="auto">
                  <a:xfrm>
                    <a:off x="1886" y="61329"/>
                    <a:ext cx="147" cy="78"/>
                  </a:xfrm>
                  <a:custGeom>
                    <a:avLst/>
                    <a:gdLst>
                      <a:gd name="T0" fmla="*/ 0 w 147"/>
                      <a:gd name="T1" fmla="*/ 0 h 78"/>
                      <a:gd name="T2" fmla="*/ 0 w 147"/>
                      <a:gd name="T3" fmla="*/ 78 h 78"/>
                      <a:gd name="T4" fmla="*/ 147 w 147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7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47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40" name="Freeform 3987"/>
                  <p:cNvSpPr>
                    <a:spLocks/>
                  </p:cNvSpPr>
                  <p:nvPr/>
                </p:nvSpPr>
                <p:spPr bwMode="auto">
                  <a:xfrm>
                    <a:off x="1806" y="61326"/>
                    <a:ext cx="80" cy="226"/>
                  </a:xfrm>
                  <a:custGeom>
                    <a:avLst/>
                    <a:gdLst>
                      <a:gd name="T0" fmla="*/ 0 w 80"/>
                      <a:gd name="T1" fmla="*/ 226 h 226"/>
                      <a:gd name="T2" fmla="*/ 0 w 80"/>
                      <a:gd name="T3" fmla="*/ 0 h 226"/>
                      <a:gd name="T4" fmla="*/ 80 w 80"/>
                      <a:gd name="T5" fmla="*/ 0 h 2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0" h="226">
                        <a:moveTo>
                          <a:pt x="0" y="226"/>
                        </a:moveTo>
                        <a:lnTo>
                          <a:pt x="0" y="0"/>
                        </a:lnTo>
                        <a:lnTo>
                          <a:pt x="8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41" name="Rectangle 3988"/>
                  <p:cNvSpPr>
                    <a:spLocks noChangeArrowheads="1"/>
                  </p:cNvSpPr>
                  <p:nvPr/>
                </p:nvSpPr>
                <p:spPr bwMode="auto">
                  <a:xfrm>
                    <a:off x="2118" y="614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4534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042" name="Freeform 3989"/>
                  <p:cNvSpPr>
                    <a:spLocks/>
                  </p:cNvSpPr>
                  <p:nvPr/>
                </p:nvSpPr>
                <p:spPr bwMode="auto">
                  <a:xfrm>
                    <a:off x="1973" y="61515"/>
                    <a:ext cx="142" cy="51"/>
                  </a:xfrm>
                  <a:custGeom>
                    <a:avLst/>
                    <a:gdLst>
                      <a:gd name="T0" fmla="*/ 0 w 142"/>
                      <a:gd name="T1" fmla="*/ 51 h 51"/>
                      <a:gd name="T2" fmla="*/ 0 w 142"/>
                      <a:gd name="T3" fmla="*/ 0 h 51"/>
                      <a:gd name="T4" fmla="*/ 142 w 14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4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43" name="Rectangle 3990"/>
                  <p:cNvSpPr>
                    <a:spLocks noChangeArrowheads="1"/>
                  </p:cNvSpPr>
                  <p:nvPr/>
                </p:nvSpPr>
                <p:spPr bwMode="auto">
                  <a:xfrm>
                    <a:off x="2076" y="615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3785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044" name="Freeform 3991"/>
                  <p:cNvSpPr>
                    <a:spLocks/>
                  </p:cNvSpPr>
                  <p:nvPr/>
                </p:nvSpPr>
                <p:spPr bwMode="auto">
                  <a:xfrm>
                    <a:off x="1973" y="61572"/>
                    <a:ext cx="100" cy="51"/>
                  </a:xfrm>
                  <a:custGeom>
                    <a:avLst/>
                    <a:gdLst>
                      <a:gd name="T0" fmla="*/ 0 w 100"/>
                      <a:gd name="T1" fmla="*/ 0 h 51"/>
                      <a:gd name="T2" fmla="*/ 0 w 100"/>
                      <a:gd name="T3" fmla="*/ 51 h 51"/>
                      <a:gd name="T4" fmla="*/ 100 w 10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0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45" name="Freeform 3992"/>
                  <p:cNvSpPr>
                    <a:spLocks/>
                  </p:cNvSpPr>
                  <p:nvPr/>
                </p:nvSpPr>
                <p:spPr bwMode="auto">
                  <a:xfrm>
                    <a:off x="1928" y="61569"/>
                    <a:ext cx="45" cy="78"/>
                  </a:xfrm>
                  <a:custGeom>
                    <a:avLst/>
                    <a:gdLst>
                      <a:gd name="T0" fmla="*/ 0 w 45"/>
                      <a:gd name="T1" fmla="*/ 78 h 78"/>
                      <a:gd name="T2" fmla="*/ 0 w 45"/>
                      <a:gd name="T3" fmla="*/ 0 h 78"/>
                      <a:gd name="T4" fmla="*/ 45 w 45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5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4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46" name="Rectangle 3993"/>
                  <p:cNvSpPr>
                    <a:spLocks noChangeArrowheads="1"/>
                  </p:cNvSpPr>
                  <p:nvPr/>
                </p:nvSpPr>
                <p:spPr bwMode="auto">
                  <a:xfrm>
                    <a:off x="2195" y="616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1269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047" name="Freeform 3994"/>
                  <p:cNvSpPr>
                    <a:spLocks/>
                  </p:cNvSpPr>
                  <p:nvPr/>
                </p:nvSpPr>
                <p:spPr bwMode="auto">
                  <a:xfrm>
                    <a:off x="1928" y="61653"/>
                    <a:ext cx="264" cy="78"/>
                  </a:xfrm>
                  <a:custGeom>
                    <a:avLst/>
                    <a:gdLst>
                      <a:gd name="T0" fmla="*/ 0 w 264"/>
                      <a:gd name="T1" fmla="*/ 0 h 78"/>
                      <a:gd name="T2" fmla="*/ 0 w 264"/>
                      <a:gd name="T3" fmla="*/ 78 h 78"/>
                      <a:gd name="T4" fmla="*/ 264 w 264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4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64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48" name="Freeform 3995"/>
                  <p:cNvSpPr>
                    <a:spLocks/>
                  </p:cNvSpPr>
                  <p:nvPr/>
                </p:nvSpPr>
                <p:spPr bwMode="auto">
                  <a:xfrm>
                    <a:off x="1836" y="61650"/>
                    <a:ext cx="92" cy="132"/>
                  </a:xfrm>
                  <a:custGeom>
                    <a:avLst/>
                    <a:gdLst>
                      <a:gd name="T0" fmla="*/ 0 w 92"/>
                      <a:gd name="T1" fmla="*/ 132 h 132"/>
                      <a:gd name="T2" fmla="*/ 0 w 92"/>
                      <a:gd name="T3" fmla="*/ 0 h 132"/>
                      <a:gd name="T4" fmla="*/ 92 w 92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2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9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49" name="Rectangle 3996"/>
                  <p:cNvSpPr>
                    <a:spLocks noChangeArrowheads="1"/>
                  </p:cNvSpPr>
                  <p:nvPr/>
                </p:nvSpPr>
                <p:spPr bwMode="auto">
                  <a:xfrm>
                    <a:off x="2214" y="617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1781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050" name="Freeform 3997"/>
                  <p:cNvSpPr>
                    <a:spLocks/>
                  </p:cNvSpPr>
                  <p:nvPr/>
                </p:nvSpPr>
                <p:spPr bwMode="auto">
                  <a:xfrm>
                    <a:off x="2001" y="61839"/>
                    <a:ext cx="210" cy="78"/>
                  </a:xfrm>
                  <a:custGeom>
                    <a:avLst/>
                    <a:gdLst>
                      <a:gd name="T0" fmla="*/ 0 w 210"/>
                      <a:gd name="T1" fmla="*/ 78 h 78"/>
                      <a:gd name="T2" fmla="*/ 0 w 210"/>
                      <a:gd name="T3" fmla="*/ 0 h 78"/>
                      <a:gd name="T4" fmla="*/ 210 w 210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0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1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1" name="Rectangle 3998"/>
                  <p:cNvSpPr>
                    <a:spLocks noChangeArrowheads="1"/>
                  </p:cNvSpPr>
                  <p:nvPr/>
                </p:nvSpPr>
                <p:spPr bwMode="auto">
                  <a:xfrm>
                    <a:off x="2094" y="618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2053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052" name="Freeform 3999"/>
                  <p:cNvSpPr>
                    <a:spLocks/>
                  </p:cNvSpPr>
                  <p:nvPr/>
                </p:nvSpPr>
                <p:spPr bwMode="auto">
                  <a:xfrm>
                    <a:off x="2036" y="61947"/>
                    <a:ext cx="55" cy="51"/>
                  </a:xfrm>
                  <a:custGeom>
                    <a:avLst/>
                    <a:gdLst>
                      <a:gd name="T0" fmla="*/ 0 w 55"/>
                      <a:gd name="T1" fmla="*/ 51 h 51"/>
                      <a:gd name="T2" fmla="*/ 0 w 55"/>
                      <a:gd name="T3" fmla="*/ 0 h 51"/>
                      <a:gd name="T4" fmla="*/ 55 w 55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5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5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3" name="Rectangle 4000"/>
                  <p:cNvSpPr>
                    <a:spLocks noChangeArrowheads="1"/>
                  </p:cNvSpPr>
                  <p:nvPr/>
                </p:nvSpPr>
                <p:spPr bwMode="auto">
                  <a:xfrm>
                    <a:off x="2103" y="62006"/>
                    <a:ext cx="1410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AKS11838 pearl river estuary F412 08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054" name="Freeform 4001"/>
                  <p:cNvSpPr>
                    <a:spLocks/>
                  </p:cNvSpPr>
                  <p:nvPr/>
                </p:nvSpPr>
                <p:spPr bwMode="auto">
                  <a:xfrm>
                    <a:off x="2036" y="62004"/>
                    <a:ext cx="64" cy="51"/>
                  </a:xfrm>
                  <a:custGeom>
                    <a:avLst/>
                    <a:gdLst>
                      <a:gd name="T0" fmla="*/ 0 w 64"/>
                      <a:gd name="T1" fmla="*/ 0 h 51"/>
                      <a:gd name="T2" fmla="*/ 0 w 64"/>
                      <a:gd name="T3" fmla="*/ 51 h 51"/>
                      <a:gd name="T4" fmla="*/ 64 w 6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6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5" name="Freeform 4002"/>
                  <p:cNvSpPr>
                    <a:spLocks/>
                  </p:cNvSpPr>
                  <p:nvPr/>
                </p:nvSpPr>
                <p:spPr bwMode="auto">
                  <a:xfrm>
                    <a:off x="2001" y="61923"/>
                    <a:ext cx="35" cy="78"/>
                  </a:xfrm>
                  <a:custGeom>
                    <a:avLst/>
                    <a:gdLst>
                      <a:gd name="T0" fmla="*/ 0 w 35"/>
                      <a:gd name="T1" fmla="*/ 0 h 78"/>
                      <a:gd name="T2" fmla="*/ 0 w 35"/>
                      <a:gd name="T3" fmla="*/ 78 h 78"/>
                      <a:gd name="T4" fmla="*/ 35 w 35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5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5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6" name="Freeform 4003"/>
                  <p:cNvSpPr>
                    <a:spLocks/>
                  </p:cNvSpPr>
                  <p:nvPr/>
                </p:nvSpPr>
                <p:spPr bwMode="auto">
                  <a:xfrm>
                    <a:off x="1836" y="61788"/>
                    <a:ext cx="165" cy="132"/>
                  </a:xfrm>
                  <a:custGeom>
                    <a:avLst/>
                    <a:gdLst>
                      <a:gd name="T0" fmla="*/ 0 w 165"/>
                      <a:gd name="T1" fmla="*/ 0 h 132"/>
                      <a:gd name="T2" fmla="*/ 0 w 165"/>
                      <a:gd name="T3" fmla="*/ 132 h 132"/>
                      <a:gd name="T4" fmla="*/ 165 w 165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5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165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7" name="Freeform 4004"/>
                  <p:cNvSpPr>
                    <a:spLocks/>
                  </p:cNvSpPr>
                  <p:nvPr/>
                </p:nvSpPr>
                <p:spPr bwMode="auto">
                  <a:xfrm>
                    <a:off x="1806" y="61558"/>
                    <a:ext cx="30" cy="227"/>
                  </a:xfrm>
                  <a:custGeom>
                    <a:avLst/>
                    <a:gdLst>
                      <a:gd name="T0" fmla="*/ 0 w 30"/>
                      <a:gd name="T1" fmla="*/ 0 h 227"/>
                      <a:gd name="T2" fmla="*/ 0 w 30"/>
                      <a:gd name="T3" fmla="*/ 227 h 227"/>
                      <a:gd name="T4" fmla="*/ 30 w 30"/>
                      <a:gd name="T5" fmla="*/ 227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" h="227">
                        <a:moveTo>
                          <a:pt x="0" y="0"/>
                        </a:moveTo>
                        <a:lnTo>
                          <a:pt x="0" y="227"/>
                        </a:lnTo>
                        <a:lnTo>
                          <a:pt x="30" y="22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8" name="Freeform 4005"/>
                  <p:cNvSpPr>
                    <a:spLocks/>
                  </p:cNvSpPr>
                  <p:nvPr/>
                </p:nvSpPr>
                <p:spPr bwMode="auto">
                  <a:xfrm>
                    <a:off x="1725" y="60504"/>
                    <a:ext cx="81" cy="1051"/>
                  </a:xfrm>
                  <a:custGeom>
                    <a:avLst/>
                    <a:gdLst>
                      <a:gd name="T0" fmla="*/ 0 w 81"/>
                      <a:gd name="T1" fmla="*/ 0 h 1051"/>
                      <a:gd name="T2" fmla="*/ 0 w 81"/>
                      <a:gd name="T3" fmla="*/ 1051 h 1051"/>
                      <a:gd name="T4" fmla="*/ 81 w 81"/>
                      <a:gd name="T5" fmla="*/ 1051 h 10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1" h="1051">
                        <a:moveTo>
                          <a:pt x="0" y="0"/>
                        </a:moveTo>
                        <a:lnTo>
                          <a:pt x="0" y="1051"/>
                        </a:lnTo>
                        <a:lnTo>
                          <a:pt x="81" y="10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9" name="Freeform 4006"/>
                  <p:cNvSpPr>
                    <a:spLocks/>
                  </p:cNvSpPr>
                  <p:nvPr/>
                </p:nvSpPr>
                <p:spPr bwMode="auto">
                  <a:xfrm>
                    <a:off x="1647" y="60501"/>
                    <a:ext cx="78" cy="1333"/>
                  </a:xfrm>
                  <a:custGeom>
                    <a:avLst/>
                    <a:gdLst>
                      <a:gd name="T0" fmla="*/ 0 w 78"/>
                      <a:gd name="T1" fmla="*/ 1333 h 1333"/>
                      <a:gd name="T2" fmla="*/ 0 w 78"/>
                      <a:gd name="T3" fmla="*/ 0 h 1333"/>
                      <a:gd name="T4" fmla="*/ 78 w 78"/>
                      <a:gd name="T5" fmla="*/ 0 h 13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8" h="1333">
                        <a:moveTo>
                          <a:pt x="0" y="1333"/>
                        </a:moveTo>
                        <a:lnTo>
                          <a:pt x="0" y="0"/>
                        </a:lnTo>
                        <a:lnTo>
                          <a:pt x="7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60" name="Rectangle 4007"/>
                  <p:cNvSpPr>
                    <a:spLocks noChangeArrowheads="1"/>
                  </p:cNvSpPr>
                  <p:nvPr/>
                </p:nvSpPr>
                <p:spPr bwMode="auto">
                  <a:xfrm>
                    <a:off x="2216" y="621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4144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061" name="Freeform 4008"/>
                  <p:cNvSpPr>
                    <a:spLocks/>
                  </p:cNvSpPr>
                  <p:nvPr/>
                </p:nvSpPr>
                <p:spPr bwMode="auto">
                  <a:xfrm>
                    <a:off x="2156" y="62163"/>
                    <a:ext cx="57" cy="51"/>
                  </a:xfrm>
                  <a:custGeom>
                    <a:avLst/>
                    <a:gdLst>
                      <a:gd name="T0" fmla="*/ 0 w 57"/>
                      <a:gd name="T1" fmla="*/ 51 h 51"/>
                      <a:gd name="T2" fmla="*/ 0 w 57"/>
                      <a:gd name="T3" fmla="*/ 0 h 51"/>
                      <a:gd name="T4" fmla="*/ 57 w 5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5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62" name="Rectangle 4009"/>
                  <p:cNvSpPr>
                    <a:spLocks noChangeArrowheads="1"/>
                  </p:cNvSpPr>
                  <p:nvPr/>
                </p:nvSpPr>
                <p:spPr bwMode="auto">
                  <a:xfrm>
                    <a:off x="2222" y="622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4106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063" name="Freeform 4010"/>
                  <p:cNvSpPr>
                    <a:spLocks/>
                  </p:cNvSpPr>
                  <p:nvPr/>
                </p:nvSpPr>
                <p:spPr bwMode="auto">
                  <a:xfrm>
                    <a:off x="2156" y="62220"/>
                    <a:ext cx="63" cy="51"/>
                  </a:xfrm>
                  <a:custGeom>
                    <a:avLst/>
                    <a:gdLst>
                      <a:gd name="T0" fmla="*/ 0 w 63"/>
                      <a:gd name="T1" fmla="*/ 0 h 51"/>
                      <a:gd name="T2" fmla="*/ 0 w 63"/>
                      <a:gd name="T3" fmla="*/ 51 h 51"/>
                      <a:gd name="T4" fmla="*/ 63 w 6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6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64" name="Freeform 4011"/>
                  <p:cNvSpPr>
                    <a:spLocks/>
                  </p:cNvSpPr>
                  <p:nvPr/>
                </p:nvSpPr>
                <p:spPr bwMode="auto">
                  <a:xfrm>
                    <a:off x="1908" y="62217"/>
                    <a:ext cx="248" cy="78"/>
                  </a:xfrm>
                  <a:custGeom>
                    <a:avLst/>
                    <a:gdLst>
                      <a:gd name="T0" fmla="*/ 0 w 248"/>
                      <a:gd name="T1" fmla="*/ 78 h 78"/>
                      <a:gd name="T2" fmla="*/ 0 w 248"/>
                      <a:gd name="T3" fmla="*/ 0 h 78"/>
                      <a:gd name="T4" fmla="*/ 248 w 248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8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4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65" name="Rectangle 4012"/>
                  <p:cNvSpPr>
                    <a:spLocks noChangeArrowheads="1"/>
                  </p:cNvSpPr>
                  <p:nvPr/>
                </p:nvSpPr>
                <p:spPr bwMode="auto">
                  <a:xfrm>
                    <a:off x="2228" y="623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1337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066" name="Freeform 4013"/>
                  <p:cNvSpPr>
                    <a:spLocks/>
                  </p:cNvSpPr>
                  <p:nvPr/>
                </p:nvSpPr>
                <p:spPr bwMode="auto">
                  <a:xfrm>
                    <a:off x="1908" y="62301"/>
                    <a:ext cx="317" cy="78"/>
                  </a:xfrm>
                  <a:custGeom>
                    <a:avLst/>
                    <a:gdLst>
                      <a:gd name="T0" fmla="*/ 0 w 317"/>
                      <a:gd name="T1" fmla="*/ 0 h 78"/>
                      <a:gd name="T2" fmla="*/ 0 w 317"/>
                      <a:gd name="T3" fmla="*/ 78 h 78"/>
                      <a:gd name="T4" fmla="*/ 317 w 317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7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17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67" name="Freeform 4014"/>
                  <p:cNvSpPr>
                    <a:spLocks/>
                  </p:cNvSpPr>
                  <p:nvPr/>
                </p:nvSpPr>
                <p:spPr bwMode="auto">
                  <a:xfrm>
                    <a:off x="1883" y="62298"/>
                    <a:ext cx="25" cy="118"/>
                  </a:xfrm>
                  <a:custGeom>
                    <a:avLst/>
                    <a:gdLst>
                      <a:gd name="T0" fmla="*/ 0 w 25"/>
                      <a:gd name="T1" fmla="*/ 118 h 118"/>
                      <a:gd name="T2" fmla="*/ 0 w 25"/>
                      <a:gd name="T3" fmla="*/ 0 h 118"/>
                      <a:gd name="T4" fmla="*/ 25 w 25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2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68" name="Rectangle 4015"/>
                  <p:cNvSpPr>
                    <a:spLocks noChangeArrowheads="1"/>
                  </p:cNvSpPr>
                  <p:nvPr/>
                </p:nvSpPr>
                <p:spPr bwMode="auto">
                  <a:xfrm>
                    <a:off x="2121" y="624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6080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069" name="Freeform 4016"/>
                  <p:cNvSpPr>
                    <a:spLocks/>
                  </p:cNvSpPr>
                  <p:nvPr/>
                </p:nvSpPr>
                <p:spPr bwMode="auto">
                  <a:xfrm>
                    <a:off x="1953" y="62487"/>
                    <a:ext cx="165" cy="51"/>
                  </a:xfrm>
                  <a:custGeom>
                    <a:avLst/>
                    <a:gdLst>
                      <a:gd name="T0" fmla="*/ 0 w 165"/>
                      <a:gd name="T1" fmla="*/ 51 h 51"/>
                      <a:gd name="T2" fmla="*/ 0 w 165"/>
                      <a:gd name="T3" fmla="*/ 0 h 51"/>
                      <a:gd name="T4" fmla="*/ 165 w 165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5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6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70" name="Rectangle 4017"/>
                  <p:cNvSpPr>
                    <a:spLocks noChangeArrowheads="1"/>
                  </p:cNvSpPr>
                  <p:nvPr/>
                </p:nvSpPr>
                <p:spPr bwMode="auto">
                  <a:xfrm>
                    <a:off x="2159" y="625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3647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071" name="Freeform 4018"/>
                  <p:cNvSpPr>
                    <a:spLocks/>
                  </p:cNvSpPr>
                  <p:nvPr/>
                </p:nvSpPr>
                <p:spPr bwMode="auto">
                  <a:xfrm>
                    <a:off x="1953" y="62544"/>
                    <a:ext cx="203" cy="51"/>
                  </a:xfrm>
                  <a:custGeom>
                    <a:avLst/>
                    <a:gdLst>
                      <a:gd name="T0" fmla="*/ 0 w 203"/>
                      <a:gd name="T1" fmla="*/ 0 h 51"/>
                      <a:gd name="T2" fmla="*/ 0 w 203"/>
                      <a:gd name="T3" fmla="*/ 51 h 51"/>
                      <a:gd name="T4" fmla="*/ 203 w 20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0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72" name="Freeform 4019"/>
                  <p:cNvSpPr>
                    <a:spLocks/>
                  </p:cNvSpPr>
                  <p:nvPr/>
                </p:nvSpPr>
                <p:spPr bwMode="auto">
                  <a:xfrm>
                    <a:off x="1883" y="62422"/>
                    <a:ext cx="70" cy="119"/>
                  </a:xfrm>
                  <a:custGeom>
                    <a:avLst/>
                    <a:gdLst>
                      <a:gd name="T0" fmla="*/ 0 w 70"/>
                      <a:gd name="T1" fmla="*/ 0 h 119"/>
                      <a:gd name="T2" fmla="*/ 0 w 70"/>
                      <a:gd name="T3" fmla="*/ 119 h 119"/>
                      <a:gd name="T4" fmla="*/ 70 w 70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0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70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73" name="Freeform 4020"/>
                  <p:cNvSpPr>
                    <a:spLocks/>
                  </p:cNvSpPr>
                  <p:nvPr/>
                </p:nvSpPr>
                <p:spPr bwMode="auto">
                  <a:xfrm>
                    <a:off x="1805" y="62419"/>
                    <a:ext cx="78" cy="165"/>
                  </a:xfrm>
                  <a:custGeom>
                    <a:avLst/>
                    <a:gdLst>
                      <a:gd name="T0" fmla="*/ 0 w 78"/>
                      <a:gd name="T1" fmla="*/ 165 h 165"/>
                      <a:gd name="T2" fmla="*/ 0 w 78"/>
                      <a:gd name="T3" fmla="*/ 0 h 165"/>
                      <a:gd name="T4" fmla="*/ 78 w 78"/>
                      <a:gd name="T5" fmla="*/ 0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8" h="165">
                        <a:moveTo>
                          <a:pt x="0" y="165"/>
                        </a:moveTo>
                        <a:lnTo>
                          <a:pt x="0" y="0"/>
                        </a:lnTo>
                        <a:lnTo>
                          <a:pt x="7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74" name="Rectangle 4021"/>
                  <p:cNvSpPr>
                    <a:spLocks noChangeArrowheads="1"/>
                  </p:cNvSpPr>
                  <p:nvPr/>
                </p:nvSpPr>
                <p:spPr bwMode="auto">
                  <a:xfrm>
                    <a:off x="2391" y="626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5590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075" name="Freeform 4022"/>
                  <p:cNvSpPr>
                    <a:spLocks/>
                  </p:cNvSpPr>
                  <p:nvPr/>
                </p:nvSpPr>
                <p:spPr bwMode="auto">
                  <a:xfrm>
                    <a:off x="1923" y="62703"/>
                    <a:ext cx="465" cy="51"/>
                  </a:xfrm>
                  <a:custGeom>
                    <a:avLst/>
                    <a:gdLst>
                      <a:gd name="T0" fmla="*/ 0 w 465"/>
                      <a:gd name="T1" fmla="*/ 51 h 51"/>
                      <a:gd name="T2" fmla="*/ 0 w 465"/>
                      <a:gd name="T3" fmla="*/ 0 h 51"/>
                      <a:gd name="T4" fmla="*/ 465 w 465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65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46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76" name="Rectangle 4023"/>
                  <p:cNvSpPr>
                    <a:spLocks noChangeArrowheads="1"/>
                  </p:cNvSpPr>
                  <p:nvPr/>
                </p:nvSpPr>
                <p:spPr bwMode="auto">
                  <a:xfrm>
                    <a:off x="2085" y="627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3034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2077" name="Freeform 4024"/>
                  <p:cNvSpPr>
                    <a:spLocks/>
                  </p:cNvSpPr>
                  <p:nvPr/>
                </p:nvSpPr>
                <p:spPr bwMode="auto">
                  <a:xfrm>
                    <a:off x="1923" y="62760"/>
                    <a:ext cx="159" cy="51"/>
                  </a:xfrm>
                  <a:custGeom>
                    <a:avLst/>
                    <a:gdLst>
                      <a:gd name="T0" fmla="*/ 0 w 159"/>
                      <a:gd name="T1" fmla="*/ 0 h 51"/>
                      <a:gd name="T2" fmla="*/ 0 w 159"/>
                      <a:gd name="T3" fmla="*/ 51 h 51"/>
                      <a:gd name="T4" fmla="*/ 159 w 15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5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78" name="Freeform 4025"/>
                  <p:cNvSpPr>
                    <a:spLocks/>
                  </p:cNvSpPr>
                  <p:nvPr/>
                </p:nvSpPr>
                <p:spPr bwMode="auto">
                  <a:xfrm>
                    <a:off x="1805" y="62590"/>
                    <a:ext cx="118" cy="167"/>
                  </a:xfrm>
                  <a:custGeom>
                    <a:avLst/>
                    <a:gdLst>
                      <a:gd name="T0" fmla="*/ 0 w 118"/>
                      <a:gd name="T1" fmla="*/ 0 h 167"/>
                      <a:gd name="T2" fmla="*/ 0 w 118"/>
                      <a:gd name="T3" fmla="*/ 167 h 167"/>
                      <a:gd name="T4" fmla="*/ 118 w 118"/>
                      <a:gd name="T5" fmla="*/ 167 h 1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8" h="167">
                        <a:moveTo>
                          <a:pt x="0" y="0"/>
                        </a:moveTo>
                        <a:lnTo>
                          <a:pt x="0" y="167"/>
                        </a:lnTo>
                        <a:lnTo>
                          <a:pt x="118" y="16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79" name="Freeform 4026"/>
                  <p:cNvSpPr>
                    <a:spLocks/>
                  </p:cNvSpPr>
                  <p:nvPr/>
                </p:nvSpPr>
                <p:spPr bwMode="auto">
                  <a:xfrm>
                    <a:off x="1715" y="62587"/>
                    <a:ext cx="90" cy="585"/>
                  </a:xfrm>
                  <a:custGeom>
                    <a:avLst/>
                    <a:gdLst>
                      <a:gd name="T0" fmla="*/ 0 w 90"/>
                      <a:gd name="T1" fmla="*/ 585 h 585"/>
                      <a:gd name="T2" fmla="*/ 0 w 90"/>
                      <a:gd name="T3" fmla="*/ 0 h 585"/>
                      <a:gd name="T4" fmla="*/ 90 w 90"/>
                      <a:gd name="T5" fmla="*/ 0 h 5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0" h="585">
                        <a:moveTo>
                          <a:pt x="0" y="585"/>
                        </a:moveTo>
                        <a:lnTo>
                          <a:pt x="0" y="0"/>
                        </a:lnTo>
                        <a:lnTo>
                          <a:pt x="9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80" name="Rectangle 4027"/>
                  <p:cNvSpPr>
                    <a:spLocks noChangeArrowheads="1"/>
                  </p:cNvSpPr>
                  <p:nvPr/>
                </p:nvSpPr>
                <p:spPr bwMode="auto">
                  <a:xfrm>
                    <a:off x="2424" y="628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5775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</p:grpSp>
            <p:grpSp>
              <p:nvGrpSpPr>
                <p:cNvPr id="26" name="Group 4229"/>
                <p:cNvGrpSpPr>
                  <a:grpSpLocks/>
                </p:cNvGrpSpPr>
                <p:nvPr/>
              </p:nvGrpSpPr>
              <p:grpSpPr bwMode="auto">
                <a:xfrm>
                  <a:off x="1587" y="61837"/>
                  <a:ext cx="2747" cy="8482"/>
                  <a:chOff x="1587" y="61837"/>
                  <a:chExt cx="2747" cy="8482"/>
                </a:xfrm>
              </p:grpSpPr>
              <p:sp>
                <p:nvSpPr>
                  <p:cNvPr id="1681" name="Freeform 4029"/>
                  <p:cNvSpPr>
                    <a:spLocks/>
                  </p:cNvSpPr>
                  <p:nvPr/>
                </p:nvSpPr>
                <p:spPr bwMode="auto">
                  <a:xfrm>
                    <a:off x="2322" y="62919"/>
                    <a:ext cx="99" cy="51"/>
                  </a:xfrm>
                  <a:custGeom>
                    <a:avLst/>
                    <a:gdLst>
                      <a:gd name="T0" fmla="*/ 0 w 99"/>
                      <a:gd name="T1" fmla="*/ 51 h 51"/>
                      <a:gd name="T2" fmla="*/ 0 w 99"/>
                      <a:gd name="T3" fmla="*/ 0 h 51"/>
                      <a:gd name="T4" fmla="*/ 99 w 9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9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82" name="Rectangle 4030"/>
                  <p:cNvSpPr>
                    <a:spLocks noChangeArrowheads="1"/>
                  </p:cNvSpPr>
                  <p:nvPr/>
                </p:nvSpPr>
                <p:spPr bwMode="auto">
                  <a:xfrm>
                    <a:off x="2595" y="629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6809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83" name="Freeform 4031"/>
                  <p:cNvSpPr>
                    <a:spLocks/>
                  </p:cNvSpPr>
                  <p:nvPr/>
                </p:nvSpPr>
                <p:spPr bwMode="auto">
                  <a:xfrm>
                    <a:off x="2322" y="62976"/>
                    <a:ext cx="270" cy="51"/>
                  </a:xfrm>
                  <a:custGeom>
                    <a:avLst/>
                    <a:gdLst>
                      <a:gd name="T0" fmla="*/ 0 w 270"/>
                      <a:gd name="T1" fmla="*/ 0 h 51"/>
                      <a:gd name="T2" fmla="*/ 0 w 270"/>
                      <a:gd name="T3" fmla="*/ 51 h 51"/>
                      <a:gd name="T4" fmla="*/ 270 w 27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7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84" name="Freeform 4032"/>
                  <p:cNvSpPr>
                    <a:spLocks/>
                  </p:cNvSpPr>
                  <p:nvPr/>
                </p:nvSpPr>
                <p:spPr bwMode="auto">
                  <a:xfrm>
                    <a:off x="2220" y="62973"/>
                    <a:ext cx="102" cy="78"/>
                  </a:xfrm>
                  <a:custGeom>
                    <a:avLst/>
                    <a:gdLst>
                      <a:gd name="T0" fmla="*/ 0 w 102"/>
                      <a:gd name="T1" fmla="*/ 78 h 78"/>
                      <a:gd name="T2" fmla="*/ 0 w 102"/>
                      <a:gd name="T3" fmla="*/ 0 h 78"/>
                      <a:gd name="T4" fmla="*/ 102 w 102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2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0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85" name="Rectangle 4033"/>
                  <p:cNvSpPr>
                    <a:spLocks noChangeArrowheads="1"/>
                  </p:cNvSpPr>
                  <p:nvPr/>
                </p:nvSpPr>
                <p:spPr bwMode="auto">
                  <a:xfrm>
                    <a:off x="2369" y="630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5862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86" name="Freeform 4034"/>
                  <p:cNvSpPr>
                    <a:spLocks/>
                  </p:cNvSpPr>
                  <p:nvPr/>
                </p:nvSpPr>
                <p:spPr bwMode="auto">
                  <a:xfrm>
                    <a:off x="2220" y="63057"/>
                    <a:ext cx="146" cy="78"/>
                  </a:xfrm>
                  <a:custGeom>
                    <a:avLst/>
                    <a:gdLst>
                      <a:gd name="T0" fmla="*/ 0 w 146"/>
                      <a:gd name="T1" fmla="*/ 0 h 78"/>
                      <a:gd name="T2" fmla="*/ 0 w 146"/>
                      <a:gd name="T3" fmla="*/ 78 h 78"/>
                      <a:gd name="T4" fmla="*/ 146 w 146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6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46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87" name="Freeform 4035"/>
                  <p:cNvSpPr>
                    <a:spLocks/>
                  </p:cNvSpPr>
                  <p:nvPr/>
                </p:nvSpPr>
                <p:spPr bwMode="auto">
                  <a:xfrm>
                    <a:off x="1913" y="63054"/>
                    <a:ext cx="307" cy="118"/>
                  </a:xfrm>
                  <a:custGeom>
                    <a:avLst/>
                    <a:gdLst>
                      <a:gd name="T0" fmla="*/ 0 w 307"/>
                      <a:gd name="T1" fmla="*/ 118 h 118"/>
                      <a:gd name="T2" fmla="*/ 0 w 307"/>
                      <a:gd name="T3" fmla="*/ 0 h 118"/>
                      <a:gd name="T4" fmla="*/ 307 w 307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7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30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88" name="Rectangle 4036"/>
                  <p:cNvSpPr>
                    <a:spLocks noChangeArrowheads="1"/>
                  </p:cNvSpPr>
                  <p:nvPr/>
                </p:nvSpPr>
                <p:spPr bwMode="auto">
                  <a:xfrm>
                    <a:off x="2556" y="63194"/>
                    <a:ext cx="1778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AE001437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Clostridium acetobutylicum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ATCC 824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89" name="Freeform 4037"/>
                  <p:cNvSpPr>
                    <a:spLocks/>
                  </p:cNvSpPr>
                  <p:nvPr/>
                </p:nvSpPr>
                <p:spPr bwMode="auto">
                  <a:xfrm>
                    <a:off x="2553" y="6324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90" name="Rectangle 4038"/>
                  <p:cNvSpPr>
                    <a:spLocks noChangeArrowheads="1"/>
                  </p:cNvSpPr>
                  <p:nvPr/>
                </p:nvSpPr>
                <p:spPr bwMode="auto">
                  <a:xfrm>
                    <a:off x="2556" y="633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6252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91" name="Freeform 4039"/>
                  <p:cNvSpPr>
                    <a:spLocks/>
                  </p:cNvSpPr>
                  <p:nvPr/>
                </p:nvSpPr>
                <p:spPr bwMode="auto">
                  <a:xfrm>
                    <a:off x="2553" y="6330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92" name="Freeform 4040"/>
                  <p:cNvSpPr>
                    <a:spLocks/>
                  </p:cNvSpPr>
                  <p:nvPr/>
                </p:nvSpPr>
                <p:spPr bwMode="auto">
                  <a:xfrm>
                    <a:off x="1913" y="63178"/>
                    <a:ext cx="640" cy="119"/>
                  </a:xfrm>
                  <a:custGeom>
                    <a:avLst/>
                    <a:gdLst>
                      <a:gd name="T0" fmla="*/ 0 w 640"/>
                      <a:gd name="T1" fmla="*/ 0 h 119"/>
                      <a:gd name="T2" fmla="*/ 0 w 640"/>
                      <a:gd name="T3" fmla="*/ 119 h 119"/>
                      <a:gd name="T4" fmla="*/ 640 w 640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40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640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93" name="Freeform 4041"/>
                  <p:cNvSpPr>
                    <a:spLocks/>
                  </p:cNvSpPr>
                  <p:nvPr/>
                </p:nvSpPr>
                <p:spPr bwMode="auto">
                  <a:xfrm>
                    <a:off x="1826" y="63175"/>
                    <a:ext cx="87" cy="165"/>
                  </a:xfrm>
                  <a:custGeom>
                    <a:avLst/>
                    <a:gdLst>
                      <a:gd name="T0" fmla="*/ 0 w 87"/>
                      <a:gd name="T1" fmla="*/ 165 h 165"/>
                      <a:gd name="T2" fmla="*/ 0 w 87"/>
                      <a:gd name="T3" fmla="*/ 0 h 165"/>
                      <a:gd name="T4" fmla="*/ 87 w 87"/>
                      <a:gd name="T5" fmla="*/ 0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7" h="165">
                        <a:moveTo>
                          <a:pt x="0" y="165"/>
                        </a:moveTo>
                        <a:lnTo>
                          <a:pt x="0" y="0"/>
                        </a:lnTo>
                        <a:lnTo>
                          <a:pt x="8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94" name="Rectangle 4042"/>
                  <p:cNvSpPr>
                    <a:spLocks noChangeArrowheads="1"/>
                  </p:cNvSpPr>
                  <p:nvPr/>
                </p:nvSpPr>
                <p:spPr bwMode="auto">
                  <a:xfrm>
                    <a:off x="2115" y="634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3110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95" name="Freeform 4043"/>
                  <p:cNvSpPr>
                    <a:spLocks/>
                  </p:cNvSpPr>
                  <p:nvPr/>
                </p:nvSpPr>
                <p:spPr bwMode="auto">
                  <a:xfrm>
                    <a:off x="1935" y="63459"/>
                    <a:ext cx="177" cy="51"/>
                  </a:xfrm>
                  <a:custGeom>
                    <a:avLst/>
                    <a:gdLst>
                      <a:gd name="T0" fmla="*/ 0 w 177"/>
                      <a:gd name="T1" fmla="*/ 51 h 51"/>
                      <a:gd name="T2" fmla="*/ 0 w 177"/>
                      <a:gd name="T3" fmla="*/ 0 h 51"/>
                      <a:gd name="T4" fmla="*/ 177 w 17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7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96" name="Rectangle 4044"/>
                  <p:cNvSpPr>
                    <a:spLocks noChangeArrowheads="1"/>
                  </p:cNvSpPr>
                  <p:nvPr/>
                </p:nvSpPr>
                <p:spPr bwMode="auto">
                  <a:xfrm>
                    <a:off x="2256" y="635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1593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97" name="Freeform 4045"/>
                  <p:cNvSpPr>
                    <a:spLocks/>
                  </p:cNvSpPr>
                  <p:nvPr/>
                </p:nvSpPr>
                <p:spPr bwMode="auto">
                  <a:xfrm>
                    <a:off x="1935" y="63516"/>
                    <a:ext cx="318" cy="51"/>
                  </a:xfrm>
                  <a:custGeom>
                    <a:avLst/>
                    <a:gdLst>
                      <a:gd name="T0" fmla="*/ 0 w 318"/>
                      <a:gd name="T1" fmla="*/ 0 h 51"/>
                      <a:gd name="T2" fmla="*/ 0 w 318"/>
                      <a:gd name="T3" fmla="*/ 51 h 51"/>
                      <a:gd name="T4" fmla="*/ 318 w 318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318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98" name="Freeform 4046"/>
                  <p:cNvSpPr>
                    <a:spLocks/>
                  </p:cNvSpPr>
                  <p:nvPr/>
                </p:nvSpPr>
                <p:spPr bwMode="auto">
                  <a:xfrm>
                    <a:off x="1826" y="63346"/>
                    <a:ext cx="109" cy="167"/>
                  </a:xfrm>
                  <a:custGeom>
                    <a:avLst/>
                    <a:gdLst>
                      <a:gd name="T0" fmla="*/ 0 w 109"/>
                      <a:gd name="T1" fmla="*/ 0 h 167"/>
                      <a:gd name="T2" fmla="*/ 0 w 109"/>
                      <a:gd name="T3" fmla="*/ 167 h 167"/>
                      <a:gd name="T4" fmla="*/ 109 w 109"/>
                      <a:gd name="T5" fmla="*/ 167 h 1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9" h="167">
                        <a:moveTo>
                          <a:pt x="0" y="0"/>
                        </a:moveTo>
                        <a:lnTo>
                          <a:pt x="0" y="167"/>
                        </a:lnTo>
                        <a:lnTo>
                          <a:pt x="109" y="16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99" name="Freeform 4047"/>
                  <p:cNvSpPr>
                    <a:spLocks/>
                  </p:cNvSpPr>
                  <p:nvPr/>
                </p:nvSpPr>
                <p:spPr bwMode="auto">
                  <a:xfrm>
                    <a:off x="1749" y="63343"/>
                    <a:ext cx="77" cy="417"/>
                  </a:xfrm>
                  <a:custGeom>
                    <a:avLst/>
                    <a:gdLst>
                      <a:gd name="T0" fmla="*/ 0 w 77"/>
                      <a:gd name="T1" fmla="*/ 417 h 417"/>
                      <a:gd name="T2" fmla="*/ 0 w 77"/>
                      <a:gd name="T3" fmla="*/ 0 h 417"/>
                      <a:gd name="T4" fmla="*/ 77 w 77"/>
                      <a:gd name="T5" fmla="*/ 0 h 4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7" h="417">
                        <a:moveTo>
                          <a:pt x="0" y="417"/>
                        </a:moveTo>
                        <a:lnTo>
                          <a:pt x="0" y="0"/>
                        </a:lnTo>
                        <a:lnTo>
                          <a:pt x="7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00" name="Rectangle 4048"/>
                  <p:cNvSpPr>
                    <a:spLocks noChangeArrowheads="1"/>
                  </p:cNvSpPr>
                  <p:nvPr/>
                </p:nvSpPr>
                <p:spPr bwMode="auto">
                  <a:xfrm>
                    <a:off x="2280" y="63626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241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01" name="Freeform 4049"/>
                  <p:cNvSpPr>
                    <a:spLocks/>
                  </p:cNvSpPr>
                  <p:nvPr/>
                </p:nvSpPr>
                <p:spPr bwMode="auto">
                  <a:xfrm>
                    <a:off x="2108" y="63675"/>
                    <a:ext cx="169" cy="51"/>
                  </a:xfrm>
                  <a:custGeom>
                    <a:avLst/>
                    <a:gdLst>
                      <a:gd name="T0" fmla="*/ 0 w 169"/>
                      <a:gd name="T1" fmla="*/ 51 h 51"/>
                      <a:gd name="T2" fmla="*/ 0 w 169"/>
                      <a:gd name="T3" fmla="*/ 0 h 51"/>
                      <a:gd name="T4" fmla="*/ 169 w 16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6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02" name="Rectangle 4050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637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3074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03" name="Freeform 4051"/>
                  <p:cNvSpPr>
                    <a:spLocks/>
                  </p:cNvSpPr>
                  <p:nvPr/>
                </p:nvSpPr>
                <p:spPr bwMode="auto">
                  <a:xfrm>
                    <a:off x="2108" y="63732"/>
                    <a:ext cx="75" cy="51"/>
                  </a:xfrm>
                  <a:custGeom>
                    <a:avLst/>
                    <a:gdLst>
                      <a:gd name="T0" fmla="*/ 0 w 75"/>
                      <a:gd name="T1" fmla="*/ 0 h 51"/>
                      <a:gd name="T2" fmla="*/ 0 w 75"/>
                      <a:gd name="T3" fmla="*/ 51 h 51"/>
                      <a:gd name="T4" fmla="*/ 75 w 75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5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75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04" name="Freeform 4052"/>
                  <p:cNvSpPr>
                    <a:spLocks/>
                  </p:cNvSpPr>
                  <p:nvPr/>
                </p:nvSpPr>
                <p:spPr bwMode="auto">
                  <a:xfrm>
                    <a:off x="1859" y="63729"/>
                    <a:ext cx="249" cy="78"/>
                  </a:xfrm>
                  <a:custGeom>
                    <a:avLst/>
                    <a:gdLst>
                      <a:gd name="T0" fmla="*/ 0 w 249"/>
                      <a:gd name="T1" fmla="*/ 78 h 78"/>
                      <a:gd name="T2" fmla="*/ 0 w 249"/>
                      <a:gd name="T3" fmla="*/ 0 h 78"/>
                      <a:gd name="T4" fmla="*/ 249 w 249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9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4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05" name="Rectangle 405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638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3733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06" name="Freeform 4054"/>
                  <p:cNvSpPr>
                    <a:spLocks/>
                  </p:cNvSpPr>
                  <p:nvPr/>
                </p:nvSpPr>
                <p:spPr bwMode="auto">
                  <a:xfrm>
                    <a:off x="1859" y="63813"/>
                    <a:ext cx="451" cy="78"/>
                  </a:xfrm>
                  <a:custGeom>
                    <a:avLst/>
                    <a:gdLst>
                      <a:gd name="T0" fmla="*/ 0 w 451"/>
                      <a:gd name="T1" fmla="*/ 0 h 78"/>
                      <a:gd name="T2" fmla="*/ 0 w 451"/>
                      <a:gd name="T3" fmla="*/ 78 h 78"/>
                      <a:gd name="T4" fmla="*/ 451 w 451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51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451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07" name="Freeform 4055"/>
                  <p:cNvSpPr>
                    <a:spLocks/>
                  </p:cNvSpPr>
                  <p:nvPr/>
                </p:nvSpPr>
                <p:spPr bwMode="auto">
                  <a:xfrm>
                    <a:off x="1776" y="63810"/>
                    <a:ext cx="83" cy="370"/>
                  </a:xfrm>
                  <a:custGeom>
                    <a:avLst/>
                    <a:gdLst>
                      <a:gd name="T0" fmla="*/ 0 w 83"/>
                      <a:gd name="T1" fmla="*/ 370 h 370"/>
                      <a:gd name="T2" fmla="*/ 0 w 83"/>
                      <a:gd name="T3" fmla="*/ 0 h 370"/>
                      <a:gd name="T4" fmla="*/ 83 w 83"/>
                      <a:gd name="T5" fmla="*/ 0 h 37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3" h="370">
                        <a:moveTo>
                          <a:pt x="0" y="370"/>
                        </a:moveTo>
                        <a:lnTo>
                          <a:pt x="0" y="0"/>
                        </a:lnTo>
                        <a:lnTo>
                          <a:pt x="8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08" name="Rectangle 4056"/>
                  <p:cNvSpPr>
                    <a:spLocks noChangeArrowheads="1"/>
                  </p:cNvSpPr>
                  <p:nvPr/>
                </p:nvSpPr>
                <p:spPr bwMode="auto">
                  <a:xfrm>
                    <a:off x="2067" y="639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4997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09" name="Freeform 4057"/>
                  <p:cNvSpPr>
                    <a:spLocks/>
                  </p:cNvSpPr>
                  <p:nvPr/>
                </p:nvSpPr>
                <p:spPr bwMode="auto">
                  <a:xfrm>
                    <a:off x="1956" y="63999"/>
                    <a:ext cx="108" cy="51"/>
                  </a:xfrm>
                  <a:custGeom>
                    <a:avLst/>
                    <a:gdLst>
                      <a:gd name="T0" fmla="*/ 0 w 108"/>
                      <a:gd name="T1" fmla="*/ 51 h 51"/>
                      <a:gd name="T2" fmla="*/ 0 w 108"/>
                      <a:gd name="T3" fmla="*/ 0 h 51"/>
                      <a:gd name="T4" fmla="*/ 108 w 10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0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10" name="Rectangle 4058"/>
                  <p:cNvSpPr>
                    <a:spLocks noChangeArrowheads="1"/>
                  </p:cNvSpPr>
                  <p:nvPr/>
                </p:nvSpPr>
                <p:spPr bwMode="auto">
                  <a:xfrm>
                    <a:off x="2220" y="640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6262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11" name="Freeform 4059"/>
                  <p:cNvSpPr>
                    <a:spLocks/>
                  </p:cNvSpPr>
                  <p:nvPr/>
                </p:nvSpPr>
                <p:spPr bwMode="auto">
                  <a:xfrm>
                    <a:off x="1956" y="64056"/>
                    <a:ext cx="261" cy="51"/>
                  </a:xfrm>
                  <a:custGeom>
                    <a:avLst/>
                    <a:gdLst>
                      <a:gd name="T0" fmla="*/ 0 w 261"/>
                      <a:gd name="T1" fmla="*/ 0 h 51"/>
                      <a:gd name="T2" fmla="*/ 0 w 261"/>
                      <a:gd name="T3" fmla="*/ 51 h 51"/>
                      <a:gd name="T4" fmla="*/ 261 w 261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1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61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12" name="Freeform 4060"/>
                  <p:cNvSpPr>
                    <a:spLocks/>
                  </p:cNvSpPr>
                  <p:nvPr/>
                </p:nvSpPr>
                <p:spPr bwMode="auto">
                  <a:xfrm>
                    <a:off x="1923" y="64053"/>
                    <a:ext cx="33" cy="78"/>
                  </a:xfrm>
                  <a:custGeom>
                    <a:avLst/>
                    <a:gdLst>
                      <a:gd name="T0" fmla="*/ 0 w 33"/>
                      <a:gd name="T1" fmla="*/ 78 h 78"/>
                      <a:gd name="T2" fmla="*/ 0 w 33"/>
                      <a:gd name="T3" fmla="*/ 0 h 78"/>
                      <a:gd name="T4" fmla="*/ 33 w 33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3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13" name="Rectangle 4061"/>
                  <p:cNvSpPr>
                    <a:spLocks noChangeArrowheads="1"/>
                  </p:cNvSpPr>
                  <p:nvPr/>
                </p:nvSpPr>
                <p:spPr bwMode="auto">
                  <a:xfrm>
                    <a:off x="2141" y="641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6545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14" name="Freeform 4062"/>
                  <p:cNvSpPr>
                    <a:spLocks/>
                  </p:cNvSpPr>
                  <p:nvPr/>
                </p:nvSpPr>
                <p:spPr bwMode="auto">
                  <a:xfrm>
                    <a:off x="1923" y="64137"/>
                    <a:ext cx="215" cy="78"/>
                  </a:xfrm>
                  <a:custGeom>
                    <a:avLst/>
                    <a:gdLst>
                      <a:gd name="T0" fmla="*/ 0 w 215"/>
                      <a:gd name="T1" fmla="*/ 0 h 78"/>
                      <a:gd name="T2" fmla="*/ 0 w 215"/>
                      <a:gd name="T3" fmla="*/ 78 h 78"/>
                      <a:gd name="T4" fmla="*/ 215 w 215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5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15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15" name="Freeform 4063"/>
                  <p:cNvSpPr>
                    <a:spLocks/>
                  </p:cNvSpPr>
                  <p:nvPr/>
                </p:nvSpPr>
                <p:spPr bwMode="auto">
                  <a:xfrm>
                    <a:off x="1826" y="64134"/>
                    <a:ext cx="97" cy="420"/>
                  </a:xfrm>
                  <a:custGeom>
                    <a:avLst/>
                    <a:gdLst>
                      <a:gd name="T0" fmla="*/ 0 w 97"/>
                      <a:gd name="T1" fmla="*/ 420 h 420"/>
                      <a:gd name="T2" fmla="*/ 0 w 97"/>
                      <a:gd name="T3" fmla="*/ 0 h 420"/>
                      <a:gd name="T4" fmla="*/ 97 w 97"/>
                      <a:gd name="T5" fmla="*/ 0 h 4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7" h="420">
                        <a:moveTo>
                          <a:pt x="0" y="420"/>
                        </a:moveTo>
                        <a:lnTo>
                          <a:pt x="0" y="0"/>
                        </a:lnTo>
                        <a:lnTo>
                          <a:pt x="9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16" name="Rectangle 4064"/>
                  <p:cNvSpPr>
                    <a:spLocks noChangeArrowheads="1"/>
                  </p:cNvSpPr>
                  <p:nvPr/>
                </p:nvSpPr>
                <p:spPr bwMode="auto">
                  <a:xfrm>
                    <a:off x="2385" y="642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2379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17" name="Freeform 4065"/>
                  <p:cNvSpPr>
                    <a:spLocks/>
                  </p:cNvSpPr>
                  <p:nvPr/>
                </p:nvSpPr>
                <p:spPr bwMode="auto">
                  <a:xfrm>
                    <a:off x="2109" y="64323"/>
                    <a:ext cx="273" cy="51"/>
                  </a:xfrm>
                  <a:custGeom>
                    <a:avLst/>
                    <a:gdLst>
                      <a:gd name="T0" fmla="*/ 0 w 273"/>
                      <a:gd name="T1" fmla="*/ 51 h 51"/>
                      <a:gd name="T2" fmla="*/ 0 w 273"/>
                      <a:gd name="T3" fmla="*/ 0 h 51"/>
                      <a:gd name="T4" fmla="*/ 273 w 27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7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18" name="Rectangle 4066"/>
                  <p:cNvSpPr>
                    <a:spLocks noChangeArrowheads="1"/>
                  </p:cNvSpPr>
                  <p:nvPr/>
                </p:nvSpPr>
                <p:spPr bwMode="auto">
                  <a:xfrm>
                    <a:off x="2207" y="643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3680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19" name="Freeform 4067"/>
                  <p:cNvSpPr>
                    <a:spLocks/>
                  </p:cNvSpPr>
                  <p:nvPr/>
                </p:nvSpPr>
                <p:spPr bwMode="auto">
                  <a:xfrm>
                    <a:off x="2109" y="64380"/>
                    <a:ext cx="95" cy="51"/>
                  </a:xfrm>
                  <a:custGeom>
                    <a:avLst/>
                    <a:gdLst>
                      <a:gd name="T0" fmla="*/ 0 w 95"/>
                      <a:gd name="T1" fmla="*/ 0 h 51"/>
                      <a:gd name="T2" fmla="*/ 0 w 95"/>
                      <a:gd name="T3" fmla="*/ 51 h 51"/>
                      <a:gd name="T4" fmla="*/ 95 w 95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5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95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20" name="Freeform 4068"/>
                  <p:cNvSpPr>
                    <a:spLocks/>
                  </p:cNvSpPr>
                  <p:nvPr/>
                </p:nvSpPr>
                <p:spPr bwMode="auto">
                  <a:xfrm>
                    <a:off x="1968" y="64377"/>
                    <a:ext cx="141" cy="78"/>
                  </a:xfrm>
                  <a:custGeom>
                    <a:avLst/>
                    <a:gdLst>
                      <a:gd name="T0" fmla="*/ 0 w 141"/>
                      <a:gd name="T1" fmla="*/ 78 h 78"/>
                      <a:gd name="T2" fmla="*/ 0 w 141"/>
                      <a:gd name="T3" fmla="*/ 0 h 78"/>
                      <a:gd name="T4" fmla="*/ 141 w 141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1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4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21" name="Rectangle 4069"/>
                  <p:cNvSpPr>
                    <a:spLocks noChangeArrowheads="1"/>
                  </p:cNvSpPr>
                  <p:nvPr/>
                </p:nvSpPr>
                <p:spPr bwMode="auto">
                  <a:xfrm>
                    <a:off x="2207" y="644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6782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22" name="Freeform 4070"/>
                  <p:cNvSpPr>
                    <a:spLocks/>
                  </p:cNvSpPr>
                  <p:nvPr/>
                </p:nvSpPr>
                <p:spPr bwMode="auto">
                  <a:xfrm>
                    <a:off x="1968" y="64461"/>
                    <a:ext cx="236" cy="78"/>
                  </a:xfrm>
                  <a:custGeom>
                    <a:avLst/>
                    <a:gdLst>
                      <a:gd name="T0" fmla="*/ 0 w 236"/>
                      <a:gd name="T1" fmla="*/ 0 h 78"/>
                      <a:gd name="T2" fmla="*/ 0 w 236"/>
                      <a:gd name="T3" fmla="*/ 78 h 78"/>
                      <a:gd name="T4" fmla="*/ 236 w 236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6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36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23" name="Freeform 4071"/>
                  <p:cNvSpPr>
                    <a:spLocks/>
                  </p:cNvSpPr>
                  <p:nvPr/>
                </p:nvSpPr>
                <p:spPr bwMode="auto">
                  <a:xfrm>
                    <a:off x="1955" y="64458"/>
                    <a:ext cx="13" cy="91"/>
                  </a:xfrm>
                  <a:custGeom>
                    <a:avLst/>
                    <a:gdLst>
                      <a:gd name="T0" fmla="*/ 0 w 13"/>
                      <a:gd name="T1" fmla="*/ 91 h 91"/>
                      <a:gd name="T2" fmla="*/ 0 w 13"/>
                      <a:gd name="T3" fmla="*/ 0 h 91"/>
                      <a:gd name="T4" fmla="*/ 13 w 13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1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24" name="Rectangle 4072"/>
                  <p:cNvSpPr>
                    <a:spLocks noChangeArrowheads="1"/>
                  </p:cNvSpPr>
                  <p:nvPr/>
                </p:nvSpPr>
                <p:spPr bwMode="auto">
                  <a:xfrm>
                    <a:off x="2097" y="645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3634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25" name="Freeform 4073"/>
                  <p:cNvSpPr>
                    <a:spLocks/>
                  </p:cNvSpPr>
                  <p:nvPr/>
                </p:nvSpPr>
                <p:spPr bwMode="auto">
                  <a:xfrm>
                    <a:off x="1955" y="64555"/>
                    <a:ext cx="139" cy="92"/>
                  </a:xfrm>
                  <a:custGeom>
                    <a:avLst/>
                    <a:gdLst>
                      <a:gd name="T0" fmla="*/ 0 w 139"/>
                      <a:gd name="T1" fmla="*/ 0 h 92"/>
                      <a:gd name="T2" fmla="*/ 0 w 139"/>
                      <a:gd name="T3" fmla="*/ 92 h 92"/>
                      <a:gd name="T4" fmla="*/ 139 w 139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9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139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26" name="Freeform 4074"/>
                  <p:cNvSpPr>
                    <a:spLocks/>
                  </p:cNvSpPr>
                  <p:nvPr/>
                </p:nvSpPr>
                <p:spPr bwMode="auto">
                  <a:xfrm>
                    <a:off x="1923" y="64552"/>
                    <a:ext cx="32" cy="98"/>
                  </a:xfrm>
                  <a:custGeom>
                    <a:avLst/>
                    <a:gdLst>
                      <a:gd name="T0" fmla="*/ 0 w 32"/>
                      <a:gd name="T1" fmla="*/ 98 h 98"/>
                      <a:gd name="T2" fmla="*/ 0 w 32"/>
                      <a:gd name="T3" fmla="*/ 0 h 98"/>
                      <a:gd name="T4" fmla="*/ 32 w 32"/>
                      <a:gd name="T5" fmla="*/ 0 h 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2" h="98">
                        <a:moveTo>
                          <a:pt x="0" y="98"/>
                        </a:moveTo>
                        <a:lnTo>
                          <a:pt x="0" y="0"/>
                        </a:lnTo>
                        <a:lnTo>
                          <a:pt x="3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27" name="Rectangle 4075"/>
                  <p:cNvSpPr>
                    <a:spLocks noChangeArrowheads="1"/>
                  </p:cNvSpPr>
                  <p:nvPr/>
                </p:nvSpPr>
                <p:spPr bwMode="auto">
                  <a:xfrm>
                    <a:off x="2271" y="647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6330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28" name="Freeform 4076"/>
                  <p:cNvSpPr>
                    <a:spLocks/>
                  </p:cNvSpPr>
                  <p:nvPr/>
                </p:nvSpPr>
                <p:spPr bwMode="auto">
                  <a:xfrm>
                    <a:off x="1923" y="64656"/>
                    <a:ext cx="345" cy="99"/>
                  </a:xfrm>
                  <a:custGeom>
                    <a:avLst/>
                    <a:gdLst>
                      <a:gd name="T0" fmla="*/ 0 w 345"/>
                      <a:gd name="T1" fmla="*/ 0 h 99"/>
                      <a:gd name="T2" fmla="*/ 0 w 345"/>
                      <a:gd name="T3" fmla="*/ 99 h 99"/>
                      <a:gd name="T4" fmla="*/ 345 w 345"/>
                      <a:gd name="T5" fmla="*/ 99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5" h="99">
                        <a:moveTo>
                          <a:pt x="0" y="0"/>
                        </a:moveTo>
                        <a:lnTo>
                          <a:pt x="0" y="99"/>
                        </a:lnTo>
                        <a:lnTo>
                          <a:pt x="345" y="9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29" name="Freeform 4077"/>
                  <p:cNvSpPr>
                    <a:spLocks/>
                  </p:cNvSpPr>
                  <p:nvPr/>
                </p:nvSpPr>
                <p:spPr bwMode="auto">
                  <a:xfrm>
                    <a:off x="1881" y="64653"/>
                    <a:ext cx="42" cy="324"/>
                  </a:xfrm>
                  <a:custGeom>
                    <a:avLst/>
                    <a:gdLst>
                      <a:gd name="T0" fmla="*/ 0 w 42"/>
                      <a:gd name="T1" fmla="*/ 324 h 324"/>
                      <a:gd name="T2" fmla="*/ 0 w 42"/>
                      <a:gd name="T3" fmla="*/ 0 h 324"/>
                      <a:gd name="T4" fmla="*/ 42 w 42"/>
                      <a:gd name="T5" fmla="*/ 0 h 3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324">
                        <a:moveTo>
                          <a:pt x="0" y="324"/>
                        </a:moveTo>
                        <a:lnTo>
                          <a:pt x="0" y="0"/>
                        </a:lnTo>
                        <a:lnTo>
                          <a:pt x="4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30" name="Rectangle 4078"/>
                  <p:cNvSpPr>
                    <a:spLocks noChangeArrowheads="1"/>
                  </p:cNvSpPr>
                  <p:nvPr/>
                </p:nvSpPr>
                <p:spPr bwMode="auto">
                  <a:xfrm>
                    <a:off x="2081" y="648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6302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31" name="Freeform 4079"/>
                  <p:cNvSpPr>
                    <a:spLocks/>
                  </p:cNvSpPr>
                  <p:nvPr/>
                </p:nvSpPr>
                <p:spPr bwMode="auto">
                  <a:xfrm>
                    <a:off x="2016" y="64863"/>
                    <a:ext cx="62" cy="51"/>
                  </a:xfrm>
                  <a:custGeom>
                    <a:avLst/>
                    <a:gdLst>
                      <a:gd name="T0" fmla="*/ 0 w 62"/>
                      <a:gd name="T1" fmla="*/ 51 h 51"/>
                      <a:gd name="T2" fmla="*/ 0 w 62"/>
                      <a:gd name="T3" fmla="*/ 0 h 51"/>
                      <a:gd name="T4" fmla="*/ 62 w 6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6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32" name="Rectangle 4080"/>
                  <p:cNvSpPr>
                    <a:spLocks noChangeArrowheads="1"/>
                  </p:cNvSpPr>
                  <p:nvPr/>
                </p:nvSpPr>
                <p:spPr bwMode="auto">
                  <a:xfrm>
                    <a:off x="2078" y="649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3961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33" name="Freeform 4081"/>
                  <p:cNvSpPr>
                    <a:spLocks/>
                  </p:cNvSpPr>
                  <p:nvPr/>
                </p:nvSpPr>
                <p:spPr bwMode="auto">
                  <a:xfrm>
                    <a:off x="2016" y="64920"/>
                    <a:ext cx="59" cy="51"/>
                  </a:xfrm>
                  <a:custGeom>
                    <a:avLst/>
                    <a:gdLst>
                      <a:gd name="T0" fmla="*/ 0 w 59"/>
                      <a:gd name="T1" fmla="*/ 0 h 51"/>
                      <a:gd name="T2" fmla="*/ 0 w 59"/>
                      <a:gd name="T3" fmla="*/ 51 h 51"/>
                      <a:gd name="T4" fmla="*/ 59 w 5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5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34" name="Freeform 4082"/>
                  <p:cNvSpPr>
                    <a:spLocks/>
                  </p:cNvSpPr>
                  <p:nvPr/>
                </p:nvSpPr>
                <p:spPr bwMode="auto">
                  <a:xfrm>
                    <a:off x="1983" y="64917"/>
                    <a:ext cx="33" cy="78"/>
                  </a:xfrm>
                  <a:custGeom>
                    <a:avLst/>
                    <a:gdLst>
                      <a:gd name="T0" fmla="*/ 0 w 33"/>
                      <a:gd name="T1" fmla="*/ 78 h 78"/>
                      <a:gd name="T2" fmla="*/ 0 w 33"/>
                      <a:gd name="T3" fmla="*/ 0 h 78"/>
                      <a:gd name="T4" fmla="*/ 33 w 33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3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35" name="Rectangle 4083"/>
                  <p:cNvSpPr>
                    <a:spLocks noChangeArrowheads="1"/>
                  </p:cNvSpPr>
                  <p:nvPr/>
                </p:nvSpPr>
                <p:spPr bwMode="auto">
                  <a:xfrm>
                    <a:off x="2075" y="65030"/>
                    <a:ext cx="1778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EDY82020 Verrucomicrobiae bacterium DG1235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36" name="Freeform 4084"/>
                  <p:cNvSpPr>
                    <a:spLocks/>
                  </p:cNvSpPr>
                  <p:nvPr/>
                </p:nvSpPr>
                <p:spPr bwMode="auto">
                  <a:xfrm>
                    <a:off x="1983" y="65001"/>
                    <a:ext cx="89" cy="78"/>
                  </a:xfrm>
                  <a:custGeom>
                    <a:avLst/>
                    <a:gdLst>
                      <a:gd name="T0" fmla="*/ 0 w 89"/>
                      <a:gd name="T1" fmla="*/ 0 h 78"/>
                      <a:gd name="T2" fmla="*/ 0 w 89"/>
                      <a:gd name="T3" fmla="*/ 78 h 78"/>
                      <a:gd name="T4" fmla="*/ 89 w 89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9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89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37" name="Freeform 4085"/>
                  <p:cNvSpPr>
                    <a:spLocks/>
                  </p:cNvSpPr>
                  <p:nvPr/>
                </p:nvSpPr>
                <p:spPr bwMode="auto">
                  <a:xfrm>
                    <a:off x="1946" y="64998"/>
                    <a:ext cx="37" cy="306"/>
                  </a:xfrm>
                  <a:custGeom>
                    <a:avLst/>
                    <a:gdLst>
                      <a:gd name="T0" fmla="*/ 0 w 37"/>
                      <a:gd name="T1" fmla="*/ 306 h 306"/>
                      <a:gd name="T2" fmla="*/ 0 w 37"/>
                      <a:gd name="T3" fmla="*/ 0 h 306"/>
                      <a:gd name="T4" fmla="*/ 37 w 37"/>
                      <a:gd name="T5" fmla="*/ 0 h 3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7" h="306">
                        <a:moveTo>
                          <a:pt x="0" y="306"/>
                        </a:moveTo>
                        <a:lnTo>
                          <a:pt x="0" y="0"/>
                        </a:lnTo>
                        <a:lnTo>
                          <a:pt x="3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38" name="Rectangle 4086"/>
                  <p:cNvSpPr>
                    <a:spLocks noChangeArrowheads="1"/>
                  </p:cNvSpPr>
                  <p:nvPr/>
                </p:nvSpPr>
                <p:spPr bwMode="auto">
                  <a:xfrm>
                    <a:off x="2244" y="65138"/>
                    <a:ext cx="1685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AJP08283 Dongkemadi glacier foreland 16-89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39" name="Freeform 4087"/>
                  <p:cNvSpPr>
                    <a:spLocks/>
                  </p:cNvSpPr>
                  <p:nvPr/>
                </p:nvSpPr>
                <p:spPr bwMode="auto">
                  <a:xfrm>
                    <a:off x="2177" y="65187"/>
                    <a:ext cx="64" cy="51"/>
                  </a:xfrm>
                  <a:custGeom>
                    <a:avLst/>
                    <a:gdLst>
                      <a:gd name="T0" fmla="*/ 0 w 64"/>
                      <a:gd name="T1" fmla="*/ 51 h 51"/>
                      <a:gd name="T2" fmla="*/ 0 w 64"/>
                      <a:gd name="T3" fmla="*/ 0 h 51"/>
                      <a:gd name="T4" fmla="*/ 64 w 64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4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6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40" name="Rectangle 4088"/>
                  <p:cNvSpPr>
                    <a:spLocks noChangeArrowheads="1"/>
                  </p:cNvSpPr>
                  <p:nvPr/>
                </p:nvSpPr>
                <p:spPr bwMode="auto">
                  <a:xfrm>
                    <a:off x="2358" y="652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6646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41" name="Freeform 4089"/>
                  <p:cNvSpPr>
                    <a:spLocks/>
                  </p:cNvSpPr>
                  <p:nvPr/>
                </p:nvSpPr>
                <p:spPr bwMode="auto">
                  <a:xfrm>
                    <a:off x="2177" y="65244"/>
                    <a:ext cx="178" cy="51"/>
                  </a:xfrm>
                  <a:custGeom>
                    <a:avLst/>
                    <a:gdLst>
                      <a:gd name="T0" fmla="*/ 0 w 178"/>
                      <a:gd name="T1" fmla="*/ 0 h 51"/>
                      <a:gd name="T2" fmla="*/ 0 w 178"/>
                      <a:gd name="T3" fmla="*/ 51 h 51"/>
                      <a:gd name="T4" fmla="*/ 178 w 178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8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78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42" name="Freeform 4090"/>
                  <p:cNvSpPr>
                    <a:spLocks/>
                  </p:cNvSpPr>
                  <p:nvPr/>
                </p:nvSpPr>
                <p:spPr bwMode="auto">
                  <a:xfrm>
                    <a:off x="2141" y="65241"/>
                    <a:ext cx="36" cy="78"/>
                  </a:xfrm>
                  <a:custGeom>
                    <a:avLst/>
                    <a:gdLst>
                      <a:gd name="T0" fmla="*/ 0 w 36"/>
                      <a:gd name="T1" fmla="*/ 78 h 78"/>
                      <a:gd name="T2" fmla="*/ 0 w 36"/>
                      <a:gd name="T3" fmla="*/ 0 h 78"/>
                      <a:gd name="T4" fmla="*/ 36 w 36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3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43" name="Rectangle 4091"/>
                  <p:cNvSpPr>
                    <a:spLocks noChangeArrowheads="1"/>
                  </p:cNvSpPr>
                  <p:nvPr/>
                </p:nvSpPr>
                <p:spPr bwMode="auto">
                  <a:xfrm>
                    <a:off x="2229" y="653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4908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44" name="Freeform 4092"/>
                  <p:cNvSpPr>
                    <a:spLocks/>
                  </p:cNvSpPr>
                  <p:nvPr/>
                </p:nvSpPr>
                <p:spPr bwMode="auto">
                  <a:xfrm>
                    <a:off x="2141" y="65325"/>
                    <a:ext cx="85" cy="78"/>
                  </a:xfrm>
                  <a:custGeom>
                    <a:avLst/>
                    <a:gdLst>
                      <a:gd name="T0" fmla="*/ 0 w 85"/>
                      <a:gd name="T1" fmla="*/ 0 h 78"/>
                      <a:gd name="T2" fmla="*/ 0 w 85"/>
                      <a:gd name="T3" fmla="*/ 78 h 78"/>
                      <a:gd name="T4" fmla="*/ 85 w 85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5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85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45" name="Freeform 4093"/>
                  <p:cNvSpPr>
                    <a:spLocks/>
                  </p:cNvSpPr>
                  <p:nvPr/>
                </p:nvSpPr>
                <p:spPr bwMode="auto">
                  <a:xfrm>
                    <a:off x="2099" y="65322"/>
                    <a:ext cx="42" cy="91"/>
                  </a:xfrm>
                  <a:custGeom>
                    <a:avLst/>
                    <a:gdLst>
                      <a:gd name="T0" fmla="*/ 0 w 42"/>
                      <a:gd name="T1" fmla="*/ 91 h 91"/>
                      <a:gd name="T2" fmla="*/ 0 w 42"/>
                      <a:gd name="T3" fmla="*/ 0 h 91"/>
                      <a:gd name="T4" fmla="*/ 42 w 42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4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46" name="Rectangle 4094"/>
                  <p:cNvSpPr>
                    <a:spLocks noChangeArrowheads="1"/>
                  </p:cNvSpPr>
                  <p:nvPr/>
                </p:nvSpPr>
                <p:spPr bwMode="auto">
                  <a:xfrm>
                    <a:off x="2276" y="65462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818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47" name="Freeform 4095"/>
                  <p:cNvSpPr>
                    <a:spLocks/>
                  </p:cNvSpPr>
                  <p:nvPr/>
                </p:nvSpPr>
                <p:spPr bwMode="auto">
                  <a:xfrm>
                    <a:off x="2099" y="65419"/>
                    <a:ext cx="174" cy="92"/>
                  </a:xfrm>
                  <a:custGeom>
                    <a:avLst/>
                    <a:gdLst>
                      <a:gd name="T0" fmla="*/ 0 w 174"/>
                      <a:gd name="T1" fmla="*/ 0 h 92"/>
                      <a:gd name="T2" fmla="*/ 0 w 174"/>
                      <a:gd name="T3" fmla="*/ 92 h 92"/>
                      <a:gd name="T4" fmla="*/ 174 w 174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4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174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48" name="Freeform 4096"/>
                  <p:cNvSpPr>
                    <a:spLocks/>
                  </p:cNvSpPr>
                  <p:nvPr/>
                </p:nvSpPr>
                <p:spPr bwMode="auto">
                  <a:xfrm>
                    <a:off x="1986" y="65416"/>
                    <a:ext cx="113" cy="198"/>
                  </a:xfrm>
                  <a:custGeom>
                    <a:avLst/>
                    <a:gdLst>
                      <a:gd name="T0" fmla="*/ 0 w 113"/>
                      <a:gd name="T1" fmla="*/ 198 h 198"/>
                      <a:gd name="T2" fmla="*/ 0 w 113"/>
                      <a:gd name="T3" fmla="*/ 0 h 198"/>
                      <a:gd name="T4" fmla="*/ 113 w 113"/>
                      <a:gd name="T5" fmla="*/ 0 h 1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3" h="198">
                        <a:moveTo>
                          <a:pt x="0" y="198"/>
                        </a:moveTo>
                        <a:lnTo>
                          <a:pt x="0" y="0"/>
                        </a:lnTo>
                        <a:lnTo>
                          <a:pt x="11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49" name="Rectangle 4097"/>
                  <p:cNvSpPr>
                    <a:spLocks noChangeArrowheads="1"/>
                  </p:cNvSpPr>
                  <p:nvPr/>
                </p:nvSpPr>
                <p:spPr bwMode="auto">
                  <a:xfrm>
                    <a:off x="2217" y="655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5389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50" name="Freeform 4098"/>
                  <p:cNvSpPr>
                    <a:spLocks/>
                  </p:cNvSpPr>
                  <p:nvPr/>
                </p:nvSpPr>
                <p:spPr bwMode="auto">
                  <a:xfrm>
                    <a:off x="1997" y="65619"/>
                    <a:ext cx="217" cy="196"/>
                  </a:xfrm>
                  <a:custGeom>
                    <a:avLst/>
                    <a:gdLst>
                      <a:gd name="T0" fmla="*/ 0 w 217"/>
                      <a:gd name="T1" fmla="*/ 196 h 196"/>
                      <a:gd name="T2" fmla="*/ 0 w 217"/>
                      <a:gd name="T3" fmla="*/ 0 h 196"/>
                      <a:gd name="T4" fmla="*/ 217 w 217"/>
                      <a:gd name="T5" fmla="*/ 0 h 1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7" h="196">
                        <a:moveTo>
                          <a:pt x="0" y="196"/>
                        </a:moveTo>
                        <a:lnTo>
                          <a:pt x="0" y="0"/>
                        </a:lnTo>
                        <a:lnTo>
                          <a:pt x="21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51" name="Rectangle 4099"/>
                  <p:cNvSpPr>
                    <a:spLocks noChangeArrowheads="1"/>
                  </p:cNvSpPr>
                  <p:nvPr/>
                </p:nvSpPr>
                <p:spPr bwMode="auto">
                  <a:xfrm>
                    <a:off x="2150" y="656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1874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52" name="Freeform 4100"/>
                  <p:cNvSpPr>
                    <a:spLocks/>
                  </p:cNvSpPr>
                  <p:nvPr/>
                </p:nvSpPr>
                <p:spPr bwMode="auto">
                  <a:xfrm>
                    <a:off x="2088" y="65727"/>
                    <a:ext cx="59" cy="51"/>
                  </a:xfrm>
                  <a:custGeom>
                    <a:avLst/>
                    <a:gdLst>
                      <a:gd name="T0" fmla="*/ 0 w 59"/>
                      <a:gd name="T1" fmla="*/ 51 h 51"/>
                      <a:gd name="T2" fmla="*/ 0 w 59"/>
                      <a:gd name="T3" fmla="*/ 0 h 51"/>
                      <a:gd name="T4" fmla="*/ 59 w 5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5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53" name="Rectangle 4101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657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5766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54" name="Freeform 4102"/>
                  <p:cNvSpPr>
                    <a:spLocks/>
                  </p:cNvSpPr>
                  <p:nvPr/>
                </p:nvSpPr>
                <p:spPr bwMode="auto">
                  <a:xfrm>
                    <a:off x="2088" y="65784"/>
                    <a:ext cx="63" cy="51"/>
                  </a:xfrm>
                  <a:custGeom>
                    <a:avLst/>
                    <a:gdLst>
                      <a:gd name="T0" fmla="*/ 0 w 63"/>
                      <a:gd name="T1" fmla="*/ 0 h 51"/>
                      <a:gd name="T2" fmla="*/ 0 w 63"/>
                      <a:gd name="T3" fmla="*/ 51 h 51"/>
                      <a:gd name="T4" fmla="*/ 63 w 6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6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55" name="Freeform 4103"/>
                  <p:cNvSpPr>
                    <a:spLocks/>
                  </p:cNvSpPr>
                  <p:nvPr/>
                </p:nvSpPr>
                <p:spPr bwMode="auto">
                  <a:xfrm>
                    <a:off x="2034" y="65781"/>
                    <a:ext cx="54" cy="235"/>
                  </a:xfrm>
                  <a:custGeom>
                    <a:avLst/>
                    <a:gdLst>
                      <a:gd name="T0" fmla="*/ 0 w 54"/>
                      <a:gd name="T1" fmla="*/ 235 h 235"/>
                      <a:gd name="T2" fmla="*/ 0 w 54"/>
                      <a:gd name="T3" fmla="*/ 0 h 235"/>
                      <a:gd name="T4" fmla="*/ 54 w 54"/>
                      <a:gd name="T5" fmla="*/ 0 h 2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4" h="235">
                        <a:moveTo>
                          <a:pt x="0" y="235"/>
                        </a:moveTo>
                        <a:lnTo>
                          <a:pt x="0" y="0"/>
                        </a:lnTo>
                        <a:lnTo>
                          <a:pt x="5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56" name="Rectangle 4104"/>
                  <p:cNvSpPr>
                    <a:spLocks noChangeArrowheads="1"/>
                  </p:cNvSpPr>
                  <p:nvPr/>
                </p:nvSpPr>
                <p:spPr bwMode="auto">
                  <a:xfrm>
                    <a:off x="2276" y="658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6803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57" name="Freeform 4105"/>
                  <p:cNvSpPr>
                    <a:spLocks/>
                  </p:cNvSpPr>
                  <p:nvPr/>
                </p:nvSpPr>
                <p:spPr bwMode="auto">
                  <a:xfrm>
                    <a:off x="2148" y="65943"/>
                    <a:ext cx="125" cy="51"/>
                  </a:xfrm>
                  <a:custGeom>
                    <a:avLst/>
                    <a:gdLst>
                      <a:gd name="T0" fmla="*/ 0 w 125"/>
                      <a:gd name="T1" fmla="*/ 51 h 51"/>
                      <a:gd name="T2" fmla="*/ 0 w 125"/>
                      <a:gd name="T3" fmla="*/ 0 h 51"/>
                      <a:gd name="T4" fmla="*/ 125 w 125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5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2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58" name="Rectangle 4106"/>
                  <p:cNvSpPr>
                    <a:spLocks noChangeArrowheads="1"/>
                  </p:cNvSpPr>
                  <p:nvPr/>
                </p:nvSpPr>
                <p:spPr bwMode="auto">
                  <a:xfrm>
                    <a:off x="2151" y="660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3815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59" name="Freeform 4107"/>
                  <p:cNvSpPr>
                    <a:spLocks/>
                  </p:cNvSpPr>
                  <p:nvPr/>
                </p:nvSpPr>
                <p:spPr bwMode="auto">
                  <a:xfrm>
                    <a:off x="2148" y="6600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60" name="Freeform 4108"/>
                  <p:cNvSpPr>
                    <a:spLocks/>
                  </p:cNvSpPr>
                  <p:nvPr/>
                </p:nvSpPr>
                <p:spPr bwMode="auto">
                  <a:xfrm>
                    <a:off x="2090" y="65997"/>
                    <a:ext cx="58" cy="78"/>
                  </a:xfrm>
                  <a:custGeom>
                    <a:avLst/>
                    <a:gdLst>
                      <a:gd name="T0" fmla="*/ 0 w 58"/>
                      <a:gd name="T1" fmla="*/ 78 h 78"/>
                      <a:gd name="T2" fmla="*/ 0 w 58"/>
                      <a:gd name="T3" fmla="*/ 0 h 78"/>
                      <a:gd name="T4" fmla="*/ 58 w 58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5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61" name="Rectangle 4109"/>
                  <p:cNvSpPr>
                    <a:spLocks noChangeArrowheads="1"/>
                  </p:cNvSpPr>
                  <p:nvPr/>
                </p:nvSpPr>
                <p:spPr bwMode="auto">
                  <a:xfrm>
                    <a:off x="2156" y="66110"/>
                    <a:ext cx="1539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AIO06778 intertidal microbial mat 1 A A01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62" name="Freeform 4110"/>
                  <p:cNvSpPr>
                    <a:spLocks/>
                  </p:cNvSpPr>
                  <p:nvPr/>
                </p:nvSpPr>
                <p:spPr bwMode="auto">
                  <a:xfrm>
                    <a:off x="2090" y="66081"/>
                    <a:ext cx="63" cy="78"/>
                  </a:xfrm>
                  <a:custGeom>
                    <a:avLst/>
                    <a:gdLst>
                      <a:gd name="T0" fmla="*/ 0 w 63"/>
                      <a:gd name="T1" fmla="*/ 0 h 78"/>
                      <a:gd name="T2" fmla="*/ 0 w 63"/>
                      <a:gd name="T3" fmla="*/ 78 h 78"/>
                      <a:gd name="T4" fmla="*/ 63 w 63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3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63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63" name="Freeform 4111"/>
                  <p:cNvSpPr>
                    <a:spLocks/>
                  </p:cNvSpPr>
                  <p:nvPr/>
                </p:nvSpPr>
                <p:spPr bwMode="auto">
                  <a:xfrm>
                    <a:off x="2049" y="66078"/>
                    <a:ext cx="41" cy="178"/>
                  </a:xfrm>
                  <a:custGeom>
                    <a:avLst/>
                    <a:gdLst>
                      <a:gd name="T0" fmla="*/ 0 w 41"/>
                      <a:gd name="T1" fmla="*/ 178 h 178"/>
                      <a:gd name="T2" fmla="*/ 0 w 41"/>
                      <a:gd name="T3" fmla="*/ 0 h 178"/>
                      <a:gd name="T4" fmla="*/ 41 w 41"/>
                      <a:gd name="T5" fmla="*/ 0 h 1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178">
                        <a:moveTo>
                          <a:pt x="0" y="178"/>
                        </a:moveTo>
                        <a:lnTo>
                          <a:pt x="0" y="0"/>
                        </a:lnTo>
                        <a:lnTo>
                          <a:pt x="4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64" name="Rectangle 4112"/>
                  <p:cNvSpPr>
                    <a:spLocks noChangeArrowheads="1"/>
                  </p:cNvSpPr>
                  <p:nvPr/>
                </p:nvSpPr>
                <p:spPr bwMode="auto">
                  <a:xfrm>
                    <a:off x="2294" y="662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4122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65" name="Freeform 4113"/>
                  <p:cNvSpPr>
                    <a:spLocks/>
                  </p:cNvSpPr>
                  <p:nvPr/>
                </p:nvSpPr>
                <p:spPr bwMode="auto">
                  <a:xfrm>
                    <a:off x="2099" y="66267"/>
                    <a:ext cx="192" cy="51"/>
                  </a:xfrm>
                  <a:custGeom>
                    <a:avLst/>
                    <a:gdLst>
                      <a:gd name="T0" fmla="*/ 0 w 192"/>
                      <a:gd name="T1" fmla="*/ 51 h 51"/>
                      <a:gd name="T2" fmla="*/ 0 w 192"/>
                      <a:gd name="T3" fmla="*/ 0 h 51"/>
                      <a:gd name="T4" fmla="*/ 192 w 19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9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66" name="Rectangle 4114"/>
                  <p:cNvSpPr>
                    <a:spLocks noChangeArrowheads="1"/>
                  </p:cNvSpPr>
                  <p:nvPr/>
                </p:nvSpPr>
                <p:spPr bwMode="auto">
                  <a:xfrm>
                    <a:off x="2153" y="66326"/>
                    <a:ext cx="1869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AKV16136 Rongcheng Bay surface sediment FC16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67" name="Freeform 4115"/>
                  <p:cNvSpPr>
                    <a:spLocks/>
                  </p:cNvSpPr>
                  <p:nvPr/>
                </p:nvSpPr>
                <p:spPr bwMode="auto">
                  <a:xfrm>
                    <a:off x="2099" y="66324"/>
                    <a:ext cx="51" cy="51"/>
                  </a:xfrm>
                  <a:custGeom>
                    <a:avLst/>
                    <a:gdLst>
                      <a:gd name="T0" fmla="*/ 0 w 51"/>
                      <a:gd name="T1" fmla="*/ 0 h 51"/>
                      <a:gd name="T2" fmla="*/ 0 w 51"/>
                      <a:gd name="T3" fmla="*/ 51 h 51"/>
                      <a:gd name="T4" fmla="*/ 51 w 51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1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51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68" name="Freeform 4116"/>
                  <p:cNvSpPr>
                    <a:spLocks/>
                  </p:cNvSpPr>
                  <p:nvPr/>
                </p:nvSpPr>
                <p:spPr bwMode="auto">
                  <a:xfrm>
                    <a:off x="2055" y="66321"/>
                    <a:ext cx="44" cy="118"/>
                  </a:xfrm>
                  <a:custGeom>
                    <a:avLst/>
                    <a:gdLst>
                      <a:gd name="T0" fmla="*/ 0 w 44"/>
                      <a:gd name="T1" fmla="*/ 118 h 118"/>
                      <a:gd name="T2" fmla="*/ 0 w 44"/>
                      <a:gd name="T3" fmla="*/ 0 h 118"/>
                      <a:gd name="T4" fmla="*/ 44 w 44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4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4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69" name="Rectangle 4117"/>
                  <p:cNvSpPr>
                    <a:spLocks noChangeArrowheads="1"/>
                  </p:cNvSpPr>
                  <p:nvPr/>
                </p:nvSpPr>
                <p:spPr bwMode="auto">
                  <a:xfrm>
                    <a:off x="2250" y="664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1773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70" name="Freeform 4118"/>
                  <p:cNvSpPr>
                    <a:spLocks/>
                  </p:cNvSpPr>
                  <p:nvPr/>
                </p:nvSpPr>
                <p:spPr bwMode="auto">
                  <a:xfrm>
                    <a:off x="2135" y="66483"/>
                    <a:ext cx="112" cy="78"/>
                  </a:xfrm>
                  <a:custGeom>
                    <a:avLst/>
                    <a:gdLst>
                      <a:gd name="T0" fmla="*/ 0 w 112"/>
                      <a:gd name="T1" fmla="*/ 78 h 78"/>
                      <a:gd name="T2" fmla="*/ 0 w 112"/>
                      <a:gd name="T3" fmla="*/ 0 h 78"/>
                      <a:gd name="T4" fmla="*/ 112 w 112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2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1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71" name="Rectangle 4119"/>
                  <p:cNvSpPr>
                    <a:spLocks noChangeArrowheads="1"/>
                  </p:cNvSpPr>
                  <p:nvPr/>
                </p:nvSpPr>
                <p:spPr bwMode="auto">
                  <a:xfrm>
                    <a:off x="2145" y="665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3935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72" name="Freeform 4120"/>
                  <p:cNvSpPr>
                    <a:spLocks/>
                  </p:cNvSpPr>
                  <p:nvPr/>
                </p:nvSpPr>
                <p:spPr bwMode="auto">
                  <a:xfrm>
                    <a:off x="2142" y="6659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73" name="Rectangle 4121"/>
                  <p:cNvSpPr>
                    <a:spLocks noChangeArrowheads="1"/>
                  </p:cNvSpPr>
                  <p:nvPr/>
                </p:nvSpPr>
                <p:spPr bwMode="auto">
                  <a:xfrm>
                    <a:off x="2145" y="66650"/>
                    <a:ext cx="2136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ADO24992 mudflat uncultured bacterium 0 07 -8cm B07P1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74" name="Freeform 4122"/>
                  <p:cNvSpPr>
                    <a:spLocks/>
                  </p:cNvSpPr>
                  <p:nvPr/>
                </p:nvSpPr>
                <p:spPr bwMode="auto">
                  <a:xfrm>
                    <a:off x="2142" y="66648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75" name="Freeform 4123"/>
                  <p:cNvSpPr>
                    <a:spLocks/>
                  </p:cNvSpPr>
                  <p:nvPr/>
                </p:nvSpPr>
                <p:spPr bwMode="auto">
                  <a:xfrm>
                    <a:off x="2135" y="66567"/>
                    <a:ext cx="7" cy="78"/>
                  </a:xfrm>
                  <a:custGeom>
                    <a:avLst/>
                    <a:gdLst>
                      <a:gd name="T0" fmla="*/ 0 w 7"/>
                      <a:gd name="T1" fmla="*/ 0 h 78"/>
                      <a:gd name="T2" fmla="*/ 0 w 7"/>
                      <a:gd name="T3" fmla="*/ 78 h 78"/>
                      <a:gd name="T4" fmla="*/ 7 w 7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7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76" name="Freeform 4124"/>
                  <p:cNvSpPr>
                    <a:spLocks/>
                  </p:cNvSpPr>
                  <p:nvPr/>
                </p:nvSpPr>
                <p:spPr bwMode="auto">
                  <a:xfrm>
                    <a:off x="2055" y="66445"/>
                    <a:ext cx="80" cy="119"/>
                  </a:xfrm>
                  <a:custGeom>
                    <a:avLst/>
                    <a:gdLst>
                      <a:gd name="T0" fmla="*/ 0 w 80"/>
                      <a:gd name="T1" fmla="*/ 0 h 119"/>
                      <a:gd name="T2" fmla="*/ 0 w 80"/>
                      <a:gd name="T3" fmla="*/ 119 h 119"/>
                      <a:gd name="T4" fmla="*/ 80 w 80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0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80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77" name="Freeform 4125"/>
                  <p:cNvSpPr>
                    <a:spLocks/>
                  </p:cNvSpPr>
                  <p:nvPr/>
                </p:nvSpPr>
                <p:spPr bwMode="auto">
                  <a:xfrm>
                    <a:off x="2049" y="66262"/>
                    <a:ext cx="6" cy="180"/>
                  </a:xfrm>
                  <a:custGeom>
                    <a:avLst/>
                    <a:gdLst>
                      <a:gd name="T0" fmla="*/ 0 w 6"/>
                      <a:gd name="T1" fmla="*/ 0 h 180"/>
                      <a:gd name="T2" fmla="*/ 0 w 6"/>
                      <a:gd name="T3" fmla="*/ 180 h 180"/>
                      <a:gd name="T4" fmla="*/ 6 w 6"/>
                      <a:gd name="T5" fmla="*/ 180 h 1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" h="180">
                        <a:moveTo>
                          <a:pt x="0" y="0"/>
                        </a:moveTo>
                        <a:lnTo>
                          <a:pt x="0" y="180"/>
                        </a:lnTo>
                        <a:lnTo>
                          <a:pt x="6" y="18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78" name="Freeform 4126"/>
                  <p:cNvSpPr>
                    <a:spLocks/>
                  </p:cNvSpPr>
                  <p:nvPr/>
                </p:nvSpPr>
                <p:spPr bwMode="auto">
                  <a:xfrm>
                    <a:off x="2034" y="66022"/>
                    <a:ext cx="15" cy="237"/>
                  </a:xfrm>
                  <a:custGeom>
                    <a:avLst/>
                    <a:gdLst>
                      <a:gd name="T0" fmla="*/ 0 w 15"/>
                      <a:gd name="T1" fmla="*/ 0 h 237"/>
                      <a:gd name="T2" fmla="*/ 0 w 15"/>
                      <a:gd name="T3" fmla="*/ 237 h 237"/>
                      <a:gd name="T4" fmla="*/ 15 w 15"/>
                      <a:gd name="T5" fmla="*/ 237 h 2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" h="237">
                        <a:moveTo>
                          <a:pt x="0" y="0"/>
                        </a:moveTo>
                        <a:lnTo>
                          <a:pt x="0" y="237"/>
                        </a:lnTo>
                        <a:lnTo>
                          <a:pt x="15" y="23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79" name="Freeform 4127"/>
                  <p:cNvSpPr>
                    <a:spLocks/>
                  </p:cNvSpPr>
                  <p:nvPr/>
                </p:nvSpPr>
                <p:spPr bwMode="auto">
                  <a:xfrm>
                    <a:off x="1997" y="65821"/>
                    <a:ext cx="37" cy="198"/>
                  </a:xfrm>
                  <a:custGeom>
                    <a:avLst/>
                    <a:gdLst>
                      <a:gd name="T0" fmla="*/ 0 w 37"/>
                      <a:gd name="T1" fmla="*/ 0 h 198"/>
                      <a:gd name="T2" fmla="*/ 0 w 37"/>
                      <a:gd name="T3" fmla="*/ 198 h 198"/>
                      <a:gd name="T4" fmla="*/ 37 w 37"/>
                      <a:gd name="T5" fmla="*/ 198 h 1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7" h="198">
                        <a:moveTo>
                          <a:pt x="0" y="0"/>
                        </a:moveTo>
                        <a:lnTo>
                          <a:pt x="0" y="198"/>
                        </a:lnTo>
                        <a:lnTo>
                          <a:pt x="37" y="19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80" name="Freeform 4128"/>
                  <p:cNvSpPr>
                    <a:spLocks/>
                  </p:cNvSpPr>
                  <p:nvPr/>
                </p:nvSpPr>
                <p:spPr bwMode="auto">
                  <a:xfrm>
                    <a:off x="1986" y="65620"/>
                    <a:ext cx="11" cy="198"/>
                  </a:xfrm>
                  <a:custGeom>
                    <a:avLst/>
                    <a:gdLst>
                      <a:gd name="T0" fmla="*/ 0 w 11"/>
                      <a:gd name="T1" fmla="*/ 0 h 198"/>
                      <a:gd name="T2" fmla="*/ 0 w 11"/>
                      <a:gd name="T3" fmla="*/ 198 h 198"/>
                      <a:gd name="T4" fmla="*/ 11 w 11"/>
                      <a:gd name="T5" fmla="*/ 198 h 1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" h="198">
                        <a:moveTo>
                          <a:pt x="0" y="0"/>
                        </a:moveTo>
                        <a:lnTo>
                          <a:pt x="0" y="198"/>
                        </a:lnTo>
                        <a:lnTo>
                          <a:pt x="11" y="19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81" name="Freeform 4129"/>
                  <p:cNvSpPr>
                    <a:spLocks/>
                  </p:cNvSpPr>
                  <p:nvPr/>
                </p:nvSpPr>
                <p:spPr bwMode="auto">
                  <a:xfrm>
                    <a:off x="1946" y="65310"/>
                    <a:ext cx="40" cy="307"/>
                  </a:xfrm>
                  <a:custGeom>
                    <a:avLst/>
                    <a:gdLst>
                      <a:gd name="T0" fmla="*/ 0 w 40"/>
                      <a:gd name="T1" fmla="*/ 0 h 307"/>
                      <a:gd name="T2" fmla="*/ 0 w 40"/>
                      <a:gd name="T3" fmla="*/ 307 h 307"/>
                      <a:gd name="T4" fmla="*/ 40 w 40"/>
                      <a:gd name="T5" fmla="*/ 307 h 3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0" h="307">
                        <a:moveTo>
                          <a:pt x="0" y="0"/>
                        </a:moveTo>
                        <a:lnTo>
                          <a:pt x="0" y="307"/>
                        </a:lnTo>
                        <a:lnTo>
                          <a:pt x="40" y="30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82" name="Freeform 4130"/>
                  <p:cNvSpPr>
                    <a:spLocks/>
                  </p:cNvSpPr>
                  <p:nvPr/>
                </p:nvSpPr>
                <p:spPr bwMode="auto">
                  <a:xfrm>
                    <a:off x="1881" y="64983"/>
                    <a:ext cx="65" cy="324"/>
                  </a:xfrm>
                  <a:custGeom>
                    <a:avLst/>
                    <a:gdLst>
                      <a:gd name="T0" fmla="*/ 0 w 65"/>
                      <a:gd name="T1" fmla="*/ 0 h 324"/>
                      <a:gd name="T2" fmla="*/ 0 w 65"/>
                      <a:gd name="T3" fmla="*/ 324 h 324"/>
                      <a:gd name="T4" fmla="*/ 65 w 65"/>
                      <a:gd name="T5" fmla="*/ 324 h 3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5" h="324">
                        <a:moveTo>
                          <a:pt x="0" y="0"/>
                        </a:moveTo>
                        <a:lnTo>
                          <a:pt x="0" y="324"/>
                        </a:lnTo>
                        <a:lnTo>
                          <a:pt x="65" y="32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83" name="Freeform 4131"/>
                  <p:cNvSpPr>
                    <a:spLocks/>
                  </p:cNvSpPr>
                  <p:nvPr/>
                </p:nvSpPr>
                <p:spPr bwMode="auto">
                  <a:xfrm>
                    <a:off x="1826" y="64560"/>
                    <a:ext cx="55" cy="420"/>
                  </a:xfrm>
                  <a:custGeom>
                    <a:avLst/>
                    <a:gdLst>
                      <a:gd name="T0" fmla="*/ 0 w 55"/>
                      <a:gd name="T1" fmla="*/ 0 h 420"/>
                      <a:gd name="T2" fmla="*/ 0 w 55"/>
                      <a:gd name="T3" fmla="*/ 420 h 420"/>
                      <a:gd name="T4" fmla="*/ 55 w 55"/>
                      <a:gd name="T5" fmla="*/ 420 h 4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5" h="420">
                        <a:moveTo>
                          <a:pt x="0" y="0"/>
                        </a:moveTo>
                        <a:lnTo>
                          <a:pt x="0" y="420"/>
                        </a:lnTo>
                        <a:lnTo>
                          <a:pt x="55" y="42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84" name="Freeform 4132"/>
                  <p:cNvSpPr>
                    <a:spLocks/>
                  </p:cNvSpPr>
                  <p:nvPr/>
                </p:nvSpPr>
                <p:spPr bwMode="auto">
                  <a:xfrm>
                    <a:off x="1776" y="64186"/>
                    <a:ext cx="50" cy="371"/>
                  </a:xfrm>
                  <a:custGeom>
                    <a:avLst/>
                    <a:gdLst>
                      <a:gd name="T0" fmla="*/ 0 w 50"/>
                      <a:gd name="T1" fmla="*/ 0 h 371"/>
                      <a:gd name="T2" fmla="*/ 0 w 50"/>
                      <a:gd name="T3" fmla="*/ 371 h 371"/>
                      <a:gd name="T4" fmla="*/ 50 w 50"/>
                      <a:gd name="T5" fmla="*/ 371 h 3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0" h="371">
                        <a:moveTo>
                          <a:pt x="0" y="0"/>
                        </a:moveTo>
                        <a:lnTo>
                          <a:pt x="0" y="371"/>
                        </a:lnTo>
                        <a:lnTo>
                          <a:pt x="50" y="37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85" name="Freeform 4133"/>
                  <p:cNvSpPr>
                    <a:spLocks/>
                  </p:cNvSpPr>
                  <p:nvPr/>
                </p:nvSpPr>
                <p:spPr bwMode="auto">
                  <a:xfrm>
                    <a:off x="1749" y="63766"/>
                    <a:ext cx="27" cy="417"/>
                  </a:xfrm>
                  <a:custGeom>
                    <a:avLst/>
                    <a:gdLst>
                      <a:gd name="T0" fmla="*/ 0 w 27"/>
                      <a:gd name="T1" fmla="*/ 0 h 417"/>
                      <a:gd name="T2" fmla="*/ 0 w 27"/>
                      <a:gd name="T3" fmla="*/ 417 h 417"/>
                      <a:gd name="T4" fmla="*/ 27 w 27"/>
                      <a:gd name="T5" fmla="*/ 417 h 4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" h="417">
                        <a:moveTo>
                          <a:pt x="0" y="0"/>
                        </a:moveTo>
                        <a:lnTo>
                          <a:pt x="0" y="417"/>
                        </a:lnTo>
                        <a:lnTo>
                          <a:pt x="27" y="41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86" name="Freeform 4134"/>
                  <p:cNvSpPr>
                    <a:spLocks/>
                  </p:cNvSpPr>
                  <p:nvPr/>
                </p:nvSpPr>
                <p:spPr bwMode="auto">
                  <a:xfrm>
                    <a:off x="1715" y="63178"/>
                    <a:ext cx="34" cy="585"/>
                  </a:xfrm>
                  <a:custGeom>
                    <a:avLst/>
                    <a:gdLst>
                      <a:gd name="T0" fmla="*/ 0 w 34"/>
                      <a:gd name="T1" fmla="*/ 0 h 585"/>
                      <a:gd name="T2" fmla="*/ 0 w 34"/>
                      <a:gd name="T3" fmla="*/ 585 h 585"/>
                      <a:gd name="T4" fmla="*/ 34 w 34"/>
                      <a:gd name="T5" fmla="*/ 585 h 5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" h="585">
                        <a:moveTo>
                          <a:pt x="0" y="0"/>
                        </a:moveTo>
                        <a:lnTo>
                          <a:pt x="0" y="585"/>
                        </a:lnTo>
                        <a:lnTo>
                          <a:pt x="34" y="58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87" name="Freeform 4135"/>
                  <p:cNvSpPr>
                    <a:spLocks/>
                  </p:cNvSpPr>
                  <p:nvPr/>
                </p:nvSpPr>
                <p:spPr bwMode="auto">
                  <a:xfrm>
                    <a:off x="1647" y="61840"/>
                    <a:ext cx="68" cy="1335"/>
                  </a:xfrm>
                  <a:custGeom>
                    <a:avLst/>
                    <a:gdLst>
                      <a:gd name="T0" fmla="*/ 0 w 68"/>
                      <a:gd name="T1" fmla="*/ 0 h 1335"/>
                      <a:gd name="T2" fmla="*/ 0 w 68"/>
                      <a:gd name="T3" fmla="*/ 1335 h 1335"/>
                      <a:gd name="T4" fmla="*/ 68 w 68"/>
                      <a:gd name="T5" fmla="*/ 1335 h 13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8" h="1335">
                        <a:moveTo>
                          <a:pt x="0" y="0"/>
                        </a:moveTo>
                        <a:lnTo>
                          <a:pt x="0" y="1335"/>
                        </a:lnTo>
                        <a:lnTo>
                          <a:pt x="68" y="133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88" name="Freeform 4136"/>
                  <p:cNvSpPr>
                    <a:spLocks/>
                  </p:cNvSpPr>
                  <p:nvPr/>
                </p:nvSpPr>
                <p:spPr bwMode="auto">
                  <a:xfrm>
                    <a:off x="1587" y="61837"/>
                    <a:ext cx="60" cy="3285"/>
                  </a:xfrm>
                  <a:custGeom>
                    <a:avLst/>
                    <a:gdLst>
                      <a:gd name="T0" fmla="*/ 0 w 60"/>
                      <a:gd name="T1" fmla="*/ 3285 h 3285"/>
                      <a:gd name="T2" fmla="*/ 0 w 60"/>
                      <a:gd name="T3" fmla="*/ 0 h 3285"/>
                      <a:gd name="T4" fmla="*/ 60 w 60"/>
                      <a:gd name="T5" fmla="*/ 0 h 32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3285">
                        <a:moveTo>
                          <a:pt x="0" y="3285"/>
                        </a:moveTo>
                        <a:lnTo>
                          <a:pt x="0" y="0"/>
                        </a:lnTo>
                        <a:lnTo>
                          <a:pt x="6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89" name="Rectangle 4137"/>
                  <p:cNvSpPr>
                    <a:spLocks noChangeArrowheads="1"/>
                  </p:cNvSpPr>
                  <p:nvPr/>
                </p:nvSpPr>
                <p:spPr bwMode="auto">
                  <a:xfrm>
                    <a:off x="1950" y="667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6052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90" name="Freeform 4138"/>
                  <p:cNvSpPr>
                    <a:spLocks/>
                  </p:cNvSpPr>
                  <p:nvPr/>
                </p:nvSpPr>
                <p:spPr bwMode="auto">
                  <a:xfrm>
                    <a:off x="1919" y="66807"/>
                    <a:ext cx="28" cy="51"/>
                  </a:xfrm>
                  <a:custGeom>
                    <a:avLst/>
                    <a:gdLst>
                      <a:gd name="T0" fmla="*/ 0 w 28"/>
                      <a:gd name="T1" fmla="*/ 51 h 51"/>
                      <a:gd name="T2" fmla="*/ 0 w 28"/>
                      <a:gd name="T3" fmla="*/ 0 h 51"/>
                      <a:gd name="T4" fmla="*/ 28 w 2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91" name="Rectangle 4139"/>
                  <p:cNvSpPr>
                    <a:spLocks noChangeArrowheads="1"/>
                  </p:cNvSpPr>
                  <p:nvPr/>
                </p:nvSpPr>
                <p:spPr bwMode="auto">
                  <a:xfrm>
                    <a:off x="2013" y="668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2663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92" name="Freeform 4140"/>
                  <p:cNvSpPr>
                    <a:spLocks/>
                  </p:cNvSpPr>
                  <p:nvPr/>
                </p:nvSpPr>
                <p:spPr bwMode="auto">
                  <a:xfrm>
                    <a:off x="1919" y="66864"/>
                    <a:ext cx="91" cy="51"/>
                  </a:xfrm>
                  <a:custGeom>
                    <a:avLst/>
                    <a:gdLst>
                      <a:gd name="T0" fmla="*/ 0 w 91"/>
                      <a:gd name="T1" fmla="*/ 0 h 51"/>
                      <a:gd name="T2" fmla="*/ 0 w 91"/>
                      <a:gd name="T3" fmla="*/ 51 h 51"/>
                      <a:gd name="T4" fmla="*/ 91 w 91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1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91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93" name="Freeform 4141"/>
                  <p:cNvSpPr>
                    <a:spLocks/>
                  </p:cNvSpPr>
                  <p:nvPr/>
                </p:nvSpPr>
                <p:spPr bwMode="auto">
                  <a:xfrm>
                    <a:off x="1742" y="66861"/>
                    <a:ext cx="177" cy="78"/>
                  </a:xfrm>
                  <a:custGeom>
                    <a:avLst/>
                    <a:gdLst>
                      <a:gd name="T0" fmla="*/ 0 w 177"/>
                      <a:gd name="T1" fmla="*/ 78 h 78"/>
                      <a:gd name="T2" fmla="*/ 0 w 177"/>
                      <a:gd name="T3" fmla="*/ 0 h 78"/>
                      <a:gd name="T4" fmla="*/ 177 w 177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7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7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94" name="Rectangle 4142"/>
                  <p:cNvSpPr>
                    <a:spLocks noChangeArrowheads="1"/>
                  </p:cNvSpPr>
                  <p:nvPr/>
                </p:nvSpPr>
                <p:spPr bwMode="auto">
                  <a:xfrm>
                    <a:off x="2067" y="669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4389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95" name="Freeform 4143"/>
                  <p:cNvSpPr>
                    <a:spLocks/>
                  </p:cNvSpPr>
                  <p:nvPr/>
                </p:nvSpPr>
                <p:spPr bwMode="auto">
                  <a:xfrm>
                    <a:off x="1742" y="66945"/>
                    <a:ext cx="322" cy="78"/>
                  </a:xfrm>
                  <a:custGeom>
                    <a:avLst/>
                    <a:gdLst>
                      <a:gd name="T0" fmla="*/ 0 w 322"/>
                      <a:gd name="T1" fmla="*/ 0 h 78"/>
                      <a:gd name="T2" fmla="*/ 0 w 322"/>
                      <a:gd name="T3" fmla="*/ 78 h 78"/>
                      <a:gd name="T4" fmla="*/ 322 w 322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22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22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96" name="Freeform 4144"/>
                  <p:cNvSpPr>
                    <a:spLocks/>
                  </p:cNvSpPr>
                  <p:nvPr/>
                </p:nvSpPr>
                <p:spPr bwMode="auto">
                  <a:xfrm>
                    <a:off x="1604" y="66942"/>
                    <a:ext cx="138" cy="1468"/>
                  </a:xfrm>
                  <a:custGeom>
                    <a:avLst/>
                    <a:gdLst>
                      <a:gd name="T0" fmla="*/ 0 w 138"/>
                      <a:gd name="T1" fmla="*/ 1468 h 1468"/>
                      <a:gd name="T2" fmla="*/ 0 w 138"/>
                      <a:gd name="T3" fmla="*/ 0 h 1468"/>
                      <a:gd name="T4" fmla="*/ 138 w 138"/>
                      <a:gd name="T5" fmla="*/ 0 h 14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8" h="1468">
                        <a:moveTo>
                          <a:pt x="0" y="1468"/>
                        </a:moveTo>
                        <a:lnTo>
                          <a:pt x="0" y="0"/>
                        </a:lnTo>
                        <a:lnTo>
                          <a:pt x="13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97" name="Rectangle 4145"/>
                  <p:cNvSpPr>
                    <a:spLocks noChangeArrowheads="1"/>
                  </p:cNvSpPr>
                  <p:nvPr/>
                </p:nvSpPr>
                <p:spPr bwMode="auto">
                  <a:xfrm>
                    <a:off x="1889" y="670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2065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798" name="Freeform 4146"/>
                  <p:cNvSpPr>
                    <a:spLocks/>
                  </p:cNvSpPr>
                  <p:nvPr/>
                </p:nvSpPr>
                <p:spPr bwMode="auto">
                  <a:xfrm>
                    <a:off x="1812" y="67131"/>
                    <a:ext cx="74" cy="51"/>
                  </a:xfrm>
                  <a:custGeom>
                    <a:avLst/>
                    <a:gdLst>
                      <a:gd name="T0" fmla="*/ 0 w 74"/>
                      <a:gd name="T1" fmla="*/ 51 h 51"/>
                      <a:gd name="T2" fmla="*/ 0 w 74"/>
                      <a:gd name="T3" fmla="*/ 0 h 51"/>
                      <a:gd name="T4" fmla="*/ 74 w 74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4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7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99" name="Rectangle 4147"/>
                  <p:cNvSpPr>
                    <a:spLocks noChangeArrowheads="1"/>
                  </p:cNvSpPr>
                  <p:nvPr/>
                </p:nvSpPr>
                <p:spPr bwMode="auto">
                  <a:xfrm>
                    <a:off x="1863" y="671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4177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00" name="Freeform 4148"/>
                  <p:cNvSpPr>
                    <a:spLocks/>
                  </p:cNvSpPr>
                  <p:nvPr/>
                </p:nvSpPr>
                <p:spPr bwMode="auto">
                  <a:xfrm>
                    <a:off x="1812" y="67188"/>
                    <a:ext cx="48" cy="51"/>
                  </a:xfrm>
                  <a:custGeom>
                    <a:avLst/>
                    <a:gdLst>
                      <a:gd name="T0" fmla="*/ 0 w 48"/>
                      <a:gd name="T1" fmla="*/ 0 h 51"/>
                      <a:gd name="T2" fmla="*/ 0 w 48"/>
                      <a:gd name="T3" fmla="*/ 51 h 51"/>
                      <a:gd name="T4" fmla="*/ 48 w 48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48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01" name="Freeform 4149"/>
                  <p:cNvSpPr>
                    <a:spLocks/>
                  </p:cNvSpPr>
                  <p:nvPr/>
                </p:nvSpPr>
                <p:spPr bwMode="auto">
                  <a:xfrm>
                    <a:off x="1749" y="67185"/>
                    <a:ext cx="63" cy="78"/>
                  </a:xfrm>
                  <a:custGeom>
                    <a:avLst/>
                    <a:gdLst>
                      <a:gd name="T0" fmla="*/ 0 w 63"/>
                      <a:gd name="T1" fmla="*/ 78 h 78"/>
                      <a:gd name="T2" fmla="*/ 0 w 63"/>
                      <a:gd name="T3" fmla="*/ 0 h 78"/>
                      <a:gd name="T4" fmla="*/ 63 w 63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3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6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02" name="Rectangle 4150"/>
                  <p:cNvSpPr>
                    <a:spLocks noChangeArrowheads="1"/>
                  </p:cNvSpPr>
                  <p:nvPr/>
                </p:nvSpPr>
                <p:spPr bwMode="auto">
                  <a:xfrm>
                    <a:off x="1998" y="672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5959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03" name="Freeform 4151"/>
                  <p:cNvSpPr>
                    <a:spLocks/>
                  </p:cNvSpPr>
                  <p:nvPr/>
                </p:nvSpPr>
                <p:spPr bwMode="auto">
                  <a:xfrm>
                    <a:off x="1749" y="67269"/>
                    <a:ext cx="246" cy="78"/>
                  </a:xfrm>
                  <a:custGeom>
                    <a:avLst/>
                    <a:gdLst>
                      <a:gd name="T0" fmla="*/ 0 w 246"/>
                      <a:gd name="T1" fmla="*/ 0 h 78"/>
                      <a:gd name="T2" fmla="*/ 0 w 246"/>
                      <a:gd name="T3" fmla="*/ 78 h 78"/>
                      <a:gd name="T4" fmla="*/ 246 w 246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6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46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04" name="Freeform 4152"/>
                  <p:cNvSpPr>
                    <a:spLocks/>
                  </p:cNvSpPr>
                  <p:nvPr/>
                </p:nvSpPr>
                <p:spPr bwMode="auto">
                  <a:xfrm>
                    <a:off x="1728" y="67266"/>
                    <a:ext cx="21" cy="91"/>
                  </a:xfrm>
                  <a:custGeom>
                    <a:avLst/>
                    <a:gdLst>
                      <a:gd name="T0" fmla="*/ 0 w 21"/>
                      <a:gd name="T1" fmla="*/ 91 h 91"/>
                      <a:gd name="T2" fmla="*/ 0 w 21"/>
                      <a:gd name="T3" fmla="*/ 0 h 91"/>
                      <a:gd name="T4" fmla="*/ 21 w 21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2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05" name="Rectangle 4153"/>
                  <p:cNvSpPr>
                    <a:spLocks noChangeArrowheads="1"/>
                  </p:cNvSpPr>
                  <p:nvPr/>
                </p:nvSpPr>
                <p:spPr bwMode="auto">
                  <a:xfrm>
                    <a:off x="1926" y="674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4875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06" name="Freeform 4154"/>
                  <p:cNvSpPr>
                    <a:spLocks/>
                  </p:cNvSpPr>
                  <p:nvPr/>
                </p:nvSpPr>
                <p:spPr bwMode="auto">
                  <a:xfrm>
                    <a:off x="1728" y="67363"/>
                    <a:ext cx="195" cy="92"/>
                  </a:xfrm>
                  <a:custGeom>
                    <a:avLst/>
                    <a:gdLst>
                      <a:gd name="T0" fmla="*/ 0 w 195"/>
                      <a:gd name="T1" fmla="*/ 0 h 92"/>
                      <a:gd name="T2" fmla="*/ 0 w 195"/>
                      <a:gd name="T3" fmla="*/ 92 h 92"/>
                      <a:gd name="T4" fmla="*/ 195 w 195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5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195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07" name="Freeform 4155"/>
                  <p:cNvSpPr>
                    <a:spLocks/>
                  </p:cNvSpPr>
                  <p:nvPr/>
                </p:nvSpPr>
                <p:spPr bwMode="auto">
                  <a:xfrm>
                    <a:off x="1695" y="67360"/>
                    <a:ext cx="33" cy="138"/>
                  </a:xfrm>
                  <a:custGeom>
                    <a:avLst/>
                    <a:gdLst>
                      <a:gd name="T0" fmla="*/ 0 w 33"/>
                      <a:gd name="T1" fmla="*/ 138 h 138"/>
                      <a:gd name="T2" fmla="*/ 0 w 33"/>
                      <a:gd name="T3" fmla="*/ 0 h 138"/>
                      <a:gd name="T4" fmla="*/ 33 w 33"/>
                      <a:gd name="T5" fmla="*/ 0 h 1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138">
                        <a:moveTo>
                          <a:pt x="0" y="138"/>
                        </a:moveTo>
                        <a:lnTo>
                          <a:pt x="0" y="0"/>
                        </a:lnTo>
                        <a:lnTo>
                          <a:pt x="3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08" name="Rectangle 4156"/>
                  <p:cNvSpPr>
                    <a:spLocks noChangeArrowheads="1"/>
                  </p:cNvSpPr>
                  <p:nvPr/>
                </p:nvSpPr>
                <p:spPr bwMode="auto">
                  <a:xfrm>
                    <a:off x="1928" y="675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5997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09" name="Freeform 4157"/>
                  <p:cNvSpPr>
                    <a:spLocks/>
                  </p:cNvSpPr>
                  <p:nvPr/>
                </p:nvSpPr>
                <p:spPr bwMode="auto">
                  <a:xfrm>
                    <a:off x="1757" y="67563"/>
                    <a:ext cx="168" cy="78"/>
                  </a:xfrm>
                  <a:custGeom>
                    <a:avLst/>
                    <a:gdLst>
                      <a:gd name="T0" fmla="*/ 0 w 168"/>
                      <a:gd name="T1" fmla="*/ 78 h 78"/>
                      <a:gd name="T2" fmla="*/ 0 w 168"/>
                      <a:gd name="T3" fmla="*/ 0 h 78"/>
                      <a:gd name="T4" fmla="*/ 168 w 168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8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6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10" name="Rectangle 4158"/>
                  <p:cNvSpPr>
                    <a:spLocks noChangeArrowheads="1"/>
                  </p:cNvSpPr>
                  <p:nvPr/>
                </p:nvSpPr>
                <p:spPr bwMode="auto">
                  <a:xfrm>
                    <a:off x="1847" y="676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4840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11" name="Freeform 4159"/>
                  <p:cNvSpPr>
                    <a:spLocks/>
                  </p:cNvSpPr>
                  <p:nvPr/>
                </p:nvSpPr>
                <p:spPr bwMode="auto">
                  <a:xfrm>
                    <a:off x="1835" y="67671"/>
                    <a:ext cx="9" cy="51"/>
                  </a:xfrm>
                  <a:custGeom>
                    <a:avLst/>
                    <a:gdLst>
                      <a:gd name="T0" fmla="*/ 0 w 9"/>
                      <a:gd name="T1" fmla="*/ 51 h 51"/>
                      <a:gd name="T2" fmla="*/ 0 w 9"/>
                      <a:gd name="T3" fmla="*/ 0 h 51"/>
                      <a:gd name="T4" fmla="*/ 9 w 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12" name="Rectangle 4160"/>
                  <p:cNvSpPr>
                    <a:spLocks noChangeArrowheads="1"/>
                  </p:cNvSpPr>
                  <p:nvPr/>
                </p:nvSpPr>
                <p:spPr bwMode="auto">
                  <a:xfrm>
                    <a:off x="1950" y="677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3510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13" name="Freeform 4161"/>
                  <p:cNvSpPr>
                    <a:spLocks/>
                  </p:cNvSpPr>
                  <p:nvPr/>
                </p:nvSpPr>
                <p:spPr bwMode="auto">
                  <a:xfrm>
                    <a:off x="1835" y="67728"/>
                    <a:ext cx="112" cy="51"/>
                  </a:xfrm>
                  <a:custGeom>
                    <a:avLst/>
                    <a:gdLst>
                      <a:gd name="T0" fmla="*/ 0 w 112"/>
                      <a:gd name="T1" fmla="*/ 0 h 51"/>
                      <a:gd name="T2" fmla="*/ 0 w 112"/>
                      <a:gd name="T3" fmla="*/ 51 h 51"/>
                      <a:gd name="T4" fmla="*/ 112 w 11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1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14" name="Freeform 4162"/>
                  <p:cNvSpPr>
                    <a:spLocks/>
                  </p:cNvSpPr>
                  <p:nvPr/>
                </p:nvSpPr>
                <p:spPr bwMode="auto">
                  <a:xfrm>
                    <a:off x="1757" y="67647"/>
                    <a:ext cx="78" cy="78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78 h 78"/>
                      <a:gd name="T4" fmla="*/ 78 w 78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8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78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15" name="Freeform 4163"/>
                  <p:cNvSpPr>
                    <a:spLocks/>
                  </p:cNvSpPr>
                  <p:nvPr/>
                </p:nvSpPr>
                <p:spPr bwMode="auto">
                  <a:xfrm>
                    <a:off x="1695" y="67504"/>
                    <a:ext cx="62" cy="140"/>
                  </a:xfrm>
                  <a:custGeom>
                    <a:avLst/>
                    <a:gdLst>
                      <a:gd name="T0" fmla="*/ 0 w 62"/>
                      <a:gd name="T1" fmla="*/ 0 h 140"/>
                      <a:gd name="T2" fmla="*/ 0 w 62"/>
                      <a:gd name="T3" fmla="*/ 140 h 140"/>
                      <a:gd name="T4" fmla="*/ 62 w 62"/>
                      <a:gd name="T5" fmla="*/ 140 h 1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2" h="140">
                        <a:moveTo>
                          <a:pt x="0" y="0"/>
                        </a:moveTo>
                        <a:lnTo>
                          <a:pt x="0" y="140"/>
                        </a:lnTo>
                        <a:lnTo>
                          <a:pt x="62" y="14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16" name="Freeform 4164"/>
                  <p:cNvSpPr>
                    <a:spLocks/>
                  </p:cNvSpPr>
                  <p:nvPr/>
                </p:nvSpPr>
                <p:spPr bwMode="auto">
                  <a:xfrm>
                    <a:off x="1659" y="67501"/>
                    <a:ext cx="36" cy="257"/>
                  </a:xfrm>
                  <a:custGeom>
                    <a:avLst/>
                    <a:gdLst>
                      <a:gd name="T0" fmla="*/ 0 w 36"/>
                      <a:gd name="T1" fmla="*/ 257 h 257"/>
                      <a:gd name="T2" fmla="*/ 0 w 36"/>
                      <a:gd name="T3" fmla="*/ 0 h 257"/>
                      <a:gd name="T4" fmla="*/ 36 w 36"/>
                      <a:gd name="T5" fmla="*/ 0 h 2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257">
                        <a:moveTo>
                          <a:pt x="0" y="257"/>
                        </a:moveTo>
                        <a:lnTo>
                          <a:pt x="0" y="0"/>
                        </a:lnTo>
                        <a:lnTo>
                          <a:pt x="3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17" name="Rectangle 4165"/>
                  <p:cNvSpPr>
                    <a:spLocks noChangeArrowheads="1"/>
                  </p:cNvSpPr>
                  <p:nvPr/>
                </p:nvSpPr>
                <p:spPr bwMode="auto">
                  <a:xfrm>
                    <a:off x="1821" y="67838"/>
                    <a:ext cx="1385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AAO67690 Choptank River CB914H7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18" name="Freeform 4166"/>
                  <p:cNvSpPr>
                    <a:spLocks/>
                  </p:cNvSpPr>
                  <p:nvPr/>
                </p:nvSpPr>
                <p:spPr bwMode="auto">
                  <a:xfrm>
                    <a:off x="1737" y="67887"/>
                    <a:ext cx="81" cy="132"/>
                  </a:xfrm>
                  <a:custGeom>
                    <a:avLst/>
                    <a:gdLst>
                      <a:gd name="T0" fmla="*/ 0 w 81"/>
                      <a:gd name="T1" fmla="*/ 132 h 132"/>
                      <a:gd name="T2" fmla="*/ 0 w 81"/>
                      <a:gd name="T3" fmla="*/ 0 h 132"/>
                      <a:gd name="T4" fmla="*/ 81 w 81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1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8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19" name="Rectangle 4167"/>
                  <p:cNvSpPr>
                    <a:spLocks noChangeArrowheads="1"/>
                  </p:cNvSpPr>
                  <p:nvPr/>
                </p:nvSpPr>
                <p:spPr bwMode="auto">
                  <a:xfrm>
                    <a:off x="1830" y="679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2919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20" name="Freeform 4168"/>
                  <p:cNvSpPr>
                    <a:spLocks/>
                  </p:cNvSpPr>
                  <p:nvPr/>
                </p:nvSpPr>
                <p:spPr bwMode="auto">
                  <a:xfrm>
                    <a:off x="1827" y="67995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21" name="Rectangle 4169"/>
                  <p:cNvSpPr>
                    <a:spLocks noChangeArrowheads="1"/>
                  </p:cNvSpPr>
                  <p:nvPr/>
                </p:nvSpPr>
                <p:spPr bwMode="auto">
                  <a:xfrm>
                    <a:off x="1830" y="680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2998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22" name="Freeform 4170"/>
                  <p:cNvSpPr>
                    <a:spLocks/>
                  </p:cNvSpPr>
                  <p:nvPr/>
                </p:nvSpPr>
                <p:spPr bwMode="auto">
                  <a:xfrm>
                    <a:off x="1827" y="6805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23" name="Freeform 4171"/>
                  <p:cNvSpPr>
                    <a:spLocks/>
                  </p:cNvSpPr>
                  <p:nvPr/>
                </p:nvSpPr>
                <p:spPr bwMode="auto">
                  <a:xfrm>
                    <a:off x="1779" y="68049"/>
                    <a:ext cx="48" cy="105"/>
                  </a:xfrm>
                  <a:custGeom>
                    <a:avLst/>
                    <a:gdLst>
                      <a:gd name="T0" fmla="*/ 0 w 48"/>
                      <a:gd name="T1" fmla="*/ 105 h 105"/>
                      <a:gd name="T2" fmla="*/ 0 w 48"/>
                      <a:gd name="T3" fmla="*/ 0 h 105"/>
                      <a:gd name="T4" fmla="*/ 48 w 48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4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24" name="Rectangle 4172"/>
                  <p:cNvSpPr>
                    <a:spLocks noChangeArrowheads="1"/>
                  </p:cNvSpPr>
                  <p:nvPr/>
                </p:nvSpPr>
                <p:spPr bwMode="auto">
                  <a:xfrm>
                    <a:off x="2049" y="681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6866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25" name="Freeform 4173"/>
                  <p:cNvSpPr>
                    <a:spLocks/>
                  </p:cNvSpPr>
                  <p:nvPr/>
                </p:nvSpPr>
                <p:spPr bwMode="auto">
                  <a:xfrm>
                    <a:off x="1854" y="68211"/>
                    <a:ext cx="192" cy="51"/>
                  </a:xfrm>
                  <a:custGeom>
                    <a:avLst/>
                    <a:gdLst>
                      <a:gd name="T0" fmla="*/ 0 w 192"/>
                      <a:gd name="T1" fmla="*/ 51 h 51"/>
                      <a:gd name="T2" fmla="*/ 0 w 192"/>
                      <a:gd name="T3" fmla="*/ 0 h 51"/>
                      <a:gd name="T4" fmla="*/ 192 w 19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9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26" name="Rectangle 4174"/>
                  <p:cNvSpPr>
                    <a:spLocks noChangeArrowheads="1"/>
                  </p:cNvSpPr>
                  <p:nvPr/>
                </p:nvSpPr>
                <p:spPr bwMode="auto">
                  <a:xfrm>
                    <a:off x="1908" y="682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5449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27" name="Freeform 4175"/>
                  <p:cNvSpPr>
                    <a:spLocks/>
                  </p:cNvSpPr>
                  <p:nvPr/>
                </p:nvSpPr>
                <p:spPr bwMode="auto">
                  <a:xfrm>
                    <a:off x="1854" y="68268"/>
                    <a:ext cx="51" cy="51"/>
                  </a:xfrm>
                  <a:custGeom>
                    <a:avLst/>
                    <a:gdLst>
                      <a:gd name="T0" fmla="*/ 0 w 51"/>
                      <a:gd name="T1" fmla="*/ 0 h 51"/>
                      <a:gd name="T2" fmla="*/ 0 w 51"/>
                      <a:gd name="T3" fmla="*/ 51 h 51"/>
                      <a:gd name="T4" fmla="*/ 51 w 51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1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51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28" name="Freeform 4176"/>
                  <p:cNvSpPr>
                    <a:spLocks/>
                  </p:cNvSpPr>
                  <p:nvPr/>
                </p:nvSpPr>
                <p:spPr bwMode="auto">
                  <a:xfrm>
                    <a:off x="1779" y="68160"/>
                    <a:ext cx="75" cy="105"/>
                  </a:xfrm>
                  <a:custGeom>
                    <a:avLst/>
                    <a:gdLst>
                      <a:gd name="T0" fmla="*/ 0 w 75"/>
                      <a:gd name="T1" fmla="*/ 0 h 105"/>
                      <a:gd name="T2" fmla="*/ 0 w 75"/>
                      <a:gd name="T3" fmla="*/ 105 h 105"/>
                      <a:gd name="T4" fmla="*/ 75 w 75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5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75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29" name="Freeform 4177"/>
                  <p:cNvSpPr>
                    <a:spLocks/>
                  </p:cNvSpPr>
                  <p:nvPr/>
                </p:nvSpPr>
                <p:spPr bwMode="auto">
                  <a:xfrm>
                    <a:off x="1737" y="68025"/>
                    <a:ext cx="42" cy="132"/>
                  </a:xfrm>
                  <a:custGeom>
                    <a:avLst/>
                    <a:gdLst>
                      <a:gd name="T0" fmla="*/ 0 w 42"/>
                      <a:gd name="T1" fmla="*/ 0 h 132"/>
                      <a:gd name="T2" fmla="*/ 0 w 42"/>
                      <a:gd name="T3" fmla="*/ 132 h 132"/>
                      <a:gd name="T4" fmla="*/ 42 w 42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42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30" name="Freeform 4178"/>
                  <p:cNvSpPr>
                    <a:spLocks/>
                  </p:cNvSpPr>
                  <p:nvPr/>
                </p:nvSpPr>
                <p:spPr bwMode="auto">
                  <a:xfrm>
                    <a:off x="1659" y="67764"/>
                    <a:ext cx="78" cy="258"/>
                  </a:xfrm>
                  <a:custGeom>
                    <a:avLst/>
                    <a:gdLst>
                      <a:gd name="T0" fmla="*/ 0 w 78"/>
                      <a:gd name="T1" fmla="*/ 0 h 258"/>
                      <a:gd name="T2" fmla="*/ 0 w 78"/>
                      <a:gd name="T3" fmla="*/ 258 h 258"/>
                      <a:gd name="T4" fmla="*/ 78 w 78"/>
                      <a:gd name="T5" fmla="*/ 258 h 2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8" h="258">
                        <a:moveTo>
                          <a:pt x="0" y="0"/>
                        </a:moveTo>
                        <a:lnTo>
                          <a:pt x="0" y="258"/>
                        </a:lnTo>
                        <a:lnTo>
                          <a:pt x="78" y="25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31" name="Freeform 4179"/>
                  <p:cNvSpPr>
                    <a:spLocks/>
                  </p:cNvSpPr>
                  <p:nvPr/>
                </p:nvSpPr>
                <p:spPr bwMode="auto">
                  <a:xfrm>
                    <a:off x="1614" y="67761"/>
                    <a:ext cx="45" cy="2122"/>
                  </a:xfrm>
                  <a:custGeom>
                    <a:avLst/>
                    <a:gdLst>
                      <a:gd name="T0" fmla="*/ 0 w 45"/>
                      <a:gd name="T1" fmla="*/ 2122 h 2122"/>
                      <a:gd name="T2" fmla="*/ 0 w 45"/>
                      <a:gd name="T3" fmla="*/ 0 h 2122"/>
                      <a:gd name="T4" fmla="*/ 45 w 45"/>
                      <a:gd name="T5" fmla="*/ 0 h 21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5" h="2122">
                        <a:moveTo>
                          <a:pt x="0" y="2122"/>
                        </a:moveTo>
                        <a:lnTo>
                          <a:pt x="0" y="0"/>
                        </a:lnTo>
                        <a:lnTo>
                          <a:pt x="4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32" name="Rectangle 4180"/>
                  <p:cNvSpPr>
                    <a:spLocks noChangeArrowheads="1"/>
                  </p:cNvSpPr>
                  <p:nvPr/>
                </p:nvSpPr>
                <p:spPr bwMode="auto">
                  <a:xfrm>
                    <a:off x="2015" y="68378"/>
                    <a:ext cx="1961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AAL06271 RNCERR microbial mat BS0799 2130 R13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33" name="Freeform 4181"/>
                  <p:cNvSpPr>
                    <a:spLocks/>
                  </p:cNvSpPr>
                  <p:nvPr/>
                </p:nvSpPr>
                <p:spPr bwMode="auto">
                  <a:xfrm>
                    <a:off x="2012" y="68427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34" name="Rectangle 4182"/>
                  <p:cNvSpPr>
                    <a:spLocks noChangeArrowheads="1"/>
                  </p:cNvSpPr>
                  <p:nvPr/>
                </p:nvSpPr>
                <p:spPr bwMode="auto">
                  <a:xfrm>
                    <a:off x="2015" y="684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1349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35" name="Freeform 4183"/>
                  <p:cNvSpPr>
                    <a:spLocks/>
                  </p:cNvSpPr>
                  <p:nvPr/>
                </p:nvSpPr>
                <p:spPr bwMode="auto">
                  <a:xfrm>
                    <a:off x="2012" y="6848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36" name="Freeform 4184"/>
                  <p:cNvSpPr>
                    <a:spLocks/>
                  </p:cNvSpPr>
                  <p:nvPr/>
                </p:nvSpPr>
                <p:spPr bwMode="auto">
                  <a:xfrm>
                    <a:off x="1955" y="68481"/>
                    <a:ext cx="57" cy="78"/>
                  </a:xfrm>
                  <a:custGeom>
                    <a:avLst/>
                    <a:gdLst>
                      <a:gd name="T0" fmla="*/ 0 w 57"/>
                      <a:gd name="T1" fmla="*/ 78 h 78"/>
                      <a:gd name="T2" fmla="*/ 0 w 57"/>
                      <a:gd name="T3" fmla="*/ 0 h 78"/>
                      <a:gd name="T4" fmla="*/ 57 w 57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5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37" name="Rectangle 4185"/>
                  <p:cNvSpPr>
                    <a:spLocks noChangeArrowheads="1"/>
                  </p:cNvSpPr>
                  <p:nvPr/>
                </p:nvSpPr>
                <p:spPr bwMode="auto">
                  <a:xfrm>
                    <a:off x="2022" y="685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1963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38" name="Freeform 4186"/>
                  <p:cNvSpPr>
                    <a:spLocks/>
                  </p:cNvSpPr>
                  <p:nvPr/>
                </p:nvSpPr>
                <p:spPr bwMode="auto">
                  <a:xfrm>
                    <a:off x="1955" y="68565"/>
                    <a:ext cx="64" cy="78"/>
                  </a:xfrm>
                  <a:custGeom>
                    <a:avLst/>
                    <a:gdLst>
                      <a:gd name="T0" fmla="*/ 0 w 64"/>
                      <a:gd name="T1" fmla="*/ 0 h 78"/>
                      <a:gd name="T2" fmla="*/ 0 w 64"/>
                      <a:gd name="T3" fmla="*/ 78 h 78"/>
                      <a:gd name="T4" fmla="*/ 64 w 64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4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64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39" name="Freeform 4187"/>
                  <p:cNvSpPr>
                    <a:spLocks/>
                  </p:cNvSpPr>
                  <p:nvPr/>
                </p:nvSpPr>
                <p:spPr bwMode="auto">
                  <a:xfrm>
                    <a:off x="1917" y="68562"/>
                    <a:ext cx="38" cy="91"/>
                  </a:xfrm>
                  <a:custGeom>
                    <a:avLst/>
                    <a:gdLst>
                      <a:gd name="T0" fmla="*/ 0 w 38"/>
                      <a:gd name="T1" fmla="*/ 91 h 91"/>
                      <a:gd name="T2" fmla="*/ 0 w 38"/>
                      <a:gd name="T3" fmla="*/ 0 h 91"/>
                      <a:gd name="T4" fmla="*/ 38 w 38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8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3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40" name="Rectangle 4188"/>
                  <p:cNvSpPr>
                    <a:spLocks noChangeArrowheads="1"/>
                  </p:cNvSpPr>
                  <p:nvPr/>
                </p:nvSpPr>
                <p:spPr bwMode="auto">
                  <a:xfrm>
                    <a:off x="2129" y="687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3563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41" name="Freeform 4189"/>
                  <p:cNvSpPr>
                    <a:spLocks/>
                  </p:cNvSpPr>
                  <p:nvPr/>
                </p:nvSpPr>
                <p:spPr bwMode="auto">
                  <a:xfrm>
                    <a:off x="1917" y="68659"/>
                    <a:ext cx="209" cy="92"/>
                  </a:xfrm>
                  <a:custGeom>
                    <a:avLst/>
                    <a:gdLst>
                      <a:gd name="T0" fmla="*/ 0 w 209"/>
                      <a:gd name="T1" fmla="*/ 0 h 92"/>
                      <a:gd name="T2" fmla="*/ 0 w 209"/>
                      <a:gd name="T3" fmla="*/ 92 h 92"/>
                      <a:gd name="T4" fmla="*/ 209 w 209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9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209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42" name="Freeform 4190"/>
                  <p:cNvSpPr>
                    <a:spLocks/>
                  </p:cNvSpPr>
                  <p:nvPr/>
                </p:nvSpPr>
                <p:spPr bwMode="auto">
                  <a:xfrm>
                    <a:off x="1874" y="68656"/>
                    <a:ext cx="43" cy="138"/>
                  </a:xfrm>
                  <a:custGeom>
                    <a:avLst/>
                    <a:gdLst>
                      <a:gd name="T0" fmla="*/ 0 w 43"/>
                      <a:gd name="T1" fmla="*/ 138 h 138"/>
                      <a:gd name="T2" fmla="*/ 0 w 43"/>
                      <a:gd name="T3" fmla="*/ 0 h 138"/>
                      <a:gd name="T4" fmla="*/ 43 w 43"/>
                      <a:gd name="T5" fmla="*/ 0 h 1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" h="138">
                        <a:moveTo>
                          <a:pt x="0" y="138"/>
                        </a:moveTo>
                        <a:lnTo>
                          <a:pt x="0" y="0"/>
                        </a:lnTo>
                        <a:lnTo>
                          <a:pt x="4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43" name="Rectangle 4191"/>
                  <p:cNvSpPr>
                    <a:spLocks noChangeArrowheads="1"/>
                  </p:cNvSpPr>
                  <p:nvPr/>
                </p:nvSpPr>
                <p:spPr bwMode="auto">
                  <a:xfrm>
                    <a:off x="2025" y="688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7134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44" name="Freeform 4192"/>
                  <p:cNvSpPr>
                    <a:spLocks/>
                  </p:cNvSpPr>
                  <p:nvPr/>
                </p:nvSpPr>
                <p:spPr bwMode="auto">
                  <a:xfrm>
                    <a:off x="1955" y="68859"/>
                    <a:ext cx="67" cy="78"/>
                  </a:xfrm>
                  <a:custGeom>
                    <a:avLst/>
                    <a:gdLst>
                      <a:gd name="T0" fmla="*/ 0 w 67"/>
                      <a:gd name="T1" fmla="*/ 78 h 78"/>
                      <a:gd name="T2" fmla="*/ 0 w 67"/>
                      <a:gd name="T3" fmla="*/ 0 h 78"/>
                      <a:gd name="T4" fmla="*/ 67 w 67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7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6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45" name="Rectangle 4193"/>
                  <p:cNvSpPr>
                    <a:spLocks noChangeArrowheads="1"/>
                  </p:cNvSpPr>
                  <p:nvPr/>
                </p:nvSpPr>
                <p:spPr bwMode="auto">
                  <a:xfrm>
                    <a:off x="2034" y="689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2642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46" name="Freeform 4194"/>
                  <p:cNvSpPr>
                    <a:spLocks/>
                  </p:cNvSpPr>
                  <p:nvPr/>
                </p:nvSpPr>
                <p:spPr bwMode="auto">
                  <a:xfrm>
                    <a:off x="2009" y="68967"/>
                    <a:ext cx="22" cy="51"/>
                  </a:xfrm>
                  <a:custGeom>
                    <a:avLst/>
                    <a:gdLst>
                      <a:gd name="T0" fmla="*/ 0 w 22"/>
                      <a:gd name="T1" fmla="*/ 51 h 51"/>
                      <a:gd name="T2" fmla="*/ 0 w 22"/>
                      <a:gd name="T3" fmla="*/ 0 h 51"/>
                      <a:gd name="T4" fmla="*/ 22 w 2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2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47" name="Rectangle 4195"/>
                  <p:cNvSpPr>
                    <a:spLocks noChangeArrowheads="1"/>
                  </p:cNvSpPr>
                  <p:nvPr/>
                </p:nvSpPr>
                <p:spPr bwMode="auto">
                  <a:xfrm>
                    <a:off x="2111" y="69026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494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48" name="Freeform 4196"/>
                  <p:cNvSpPr>
                    <a:spLocks/>
                  </p:cNvSpPr>
                  <p:nvPr/>
                </p:nvSpPr>
                <p:spPr bwMode="auto">
                  <a:xfrm>
                    <a:off x="2009" y="69024"/>
                    <a:ext cx="99" cy="51"/>
                  </a:xfrm>
                  <a:custGeom>
                    <a:avLst/>
                    <a:gdLst>
                      <a:gd name="T0" fmla="*/ 0 w 99"/>
                      <a:gd name="T1" fmla="*/ 0 h 51"/>
                      <a:gd name="T2" fmla="*/ 0 w 99"/>
                      <a:gd name="T3" fmla="*/ 51 h 51"/>
                      <a:gd name="T4" fmla="*/ 99 w 9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9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49" name="Freeform 4197"/>
                  <p:cNvSpPr>
                    <a:spLocks/>
                  </p:cNvSpPr>
                  <p:nvPr/>
                </p:nvSpPr>
                <p:spPr bwMode="auto">
                  <a:xfrm>
                    <a:off x="1955" y="68943"/>
                    <a:ext cx="54" cy="78"/>
                  </a:xfrm>
                  <a:custGeom>
                    <a:avLst/>
                    <a:gdLst>
                      <a:gd name="T0" fmla="*/ 0 w 54"/>
                      <a:gd name="T1" fmla="*/ 0 h 78"/>
                      <a:gd name="T2" fmla="*/ 0 w 54"/>
                      <a:gd name="T3" fmla="*/ 78 h 78"/>
                      <a:gd name="T4" fmla="*/ 54 w 54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4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54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50" name="Freeform 4198"/>
                  <p:cNvSpPr>
                    <a:spLocks/>
                  </p:cNvSpPr>
                  <p:nvPr/>
                </p:nvSpPr>
                <p:spPr bwMode="auto">
                  <a:xfrm>
                    <a:off x="1874" y="68800"/>
                    <a:ext cx="81" cy="140"/>
                  </a:xfrm>
                  <a:custGeom>
                    <a:avLst/>
                    <a:gdLst>
                      <a:gd name="T0" fmla="*/ 0 w 81"/>
                      <a:gd name="T1" fmla="*/ 0 h 140"/>
                      <a:gd name="T2" fmla="*/ 0 w 81"/>
                      <a:gd name="T3" fmla="*/ 140 h 140"/>
                      <a:gd name="T4" fmla="*/ 81 w 81"/>
                      <a:gd name="T5" fmla="*/ 140 h 1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1" h="140">
                        <a:moveTo>
                          <a:pt x="0" y="0"/>
                        </a:moveTo>
                        <a:lnTo>
                          <a:pt x="0" y="140"/>
                        </a:lnTo>
                        <a:lnTo>
                          <a:pt x="81" y="14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51" name="Freeform 4199"/>
                  <p:cNvSpPr>
                    <a:spLocks/>
                  </p:cNvSpPr>
                  <p:nvPr/>
                </p:nvSpPr>
                <p:spPr bwMode="auto">
                  <a:xfrm>
                    <a:off x="1839" y="68797"/>
                    <a:ext cx="35" cy="270"/>
                  </a:xfrm>
                  <a:custGeom>
                    <a:avLst/>
                    <a:gdLst>
                      <a:gd name="T0" fmla="*/ 0 w 35"/>
                      <a:gd name="T1" fmla="*/ 270 h 270"/>
                      <a:gd name="T2" fmla="*/ 0 w 35"/>
                      <a:gd name="T3" fmla="*/ 0 h 270"/>
                      <a:gd name="T4" fmla="*/ 35 w 35"/>
                      <a:gd name="T5" fmla="*/ 0 h 27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5" h="270">
                        <a:moveTo>
                          <a:pt x="0" y="270"/>
                        </a:moveTo>
                        <a:lnTo>
                          <a:pt x="0" y="0"/>
                        </a:lnTo>
                        <a:lnTo>
                          <a:pt x="3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52" name="Rectangle 4200"/>
                  <p:cNvSpPr>
                    <a:spLocks noChangeArrowheads="1"/>
                  </p:cNvSpPr>
                  <p:nvPr/>
                </p:nvSpPr>
                <p:spPr bwMode="auto">
                  <a:xfrm>
                    <a:off x="1985" y="691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6658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53" name="Freeform 4201"/>
                  <p:cNvSpPr>
                    <a:spLocks/>
                  </p:cNvSpPr>
                  <p:nvPr/>
                </p:nvSpPr>
                <p:spPr bwMode="auto">
                  <a:xfrm>
                    <a:off x="1931" y="69183"/>
                    <a:ext cx="51" cy="51"/>
                  </a:xfrm>
                  <a:custGeom>
                    <a:avLst/>
                    <a:gdLst>
                      <a:gd name="T0" fmla="*/ 0 w 51"/>
                      <a:gd name="T1" fmla="*/ 51 h 51"/>
                      <a:gd name="T2" fmla="*/ 0 w 51"/>
                      <a:gd name="T3" fmla="*/ 0 h 51"/>
                      <a:gd name="T4" fmla="*/ 51 w 5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5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54" name="Rectangle 4202"/>
                  <p:cNvSpPr>
                    <a:spLocks noChangeArrowheads="1"/>
                  </p:cNvSpPr>
                  <p:nvPr/>
                </p:nvSpPr>
                <p:spPr bwMode="auto">
                  <a:xfrm>
                    <a:off x="2126" y="692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3347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55" name="Freeform 4203"/>
                  <p:cNvSpPr>
                    <a:spLocks/>
                  </p:cNvSpPr>
                  <p:nvPr/>
                </p:nvSpPr>
                <p:spPr bwMode="auto">
                  <a:xfrm>
                    <a:off x="1931" y="69240"/>
                    <a:ext cx="192" cy="51"/>
                  </a:xfrm>
                  <a:custGeom>
                    <a:avLst/>
                    <a:gdLst>
                      <a:gd name="T0" fmla="*/ 0 w 192"/>
                      <a:gd name="T1" fmla="*/ 0 h 51"/>
                      <a:gd name="T2" fmla="*/ 0 w 192"/>
                      <a:gd name="T3" fmla="*/ 51 h 51"/>
                      <a:gd name="T4" fmla="*/ 192 w 19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9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56" name="Freeform 4204"/>
                  <p:cNvSpPr>
                    <a:spLocks/>
                  </p:cNvSpPr>
                  <p:nvPr/>
                </p:nvSpPr>
                <p:spPr bwMode="auto">
                  <a:xfrm>
                    <a:off x="1887" y="69237"/>
                    <a:ext cx="44" cy="105"/>
                  </a:xfrm>
                  <a:custGeom>
                    <a:avLst/>
                    <a:gdLst>
                      <a:gd name="T0" fmla="*/ 0 w 44"/>
                      <a:gd name="T1" fmla="*/ 105 h 105"/>
                      <a:gd name="T2" fmla="*/ 0 w 44"/>
                      <a:gd name="T3" fmla="*/ 0 h 105"/>
                      <a:gd name="T4" fmla="*/ 44 w 44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4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4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57" name="Rectangle 4205"/>
                  <p:cNvSpPr>
                    <a:spLocks noChangeArrowheads="1"/>
                  </p:cNvSpPr>
                  <p:nvPr/>
                </p:nvSpPr>
                <p:spPr bwMode="auto">
                  <a:xfrm>
                    <a:off x="1970" y="69350"/>
                    <a:ext cx="1806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CM001160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Desulfovibrio africanus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str. Walvis Bay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58" name="Freeform 4206"/>
                  <p:cNvSpPr>
                    <a:spLocks/>
                  </p:cNvSpPr>
                  <p:nvPr/>
                </p:nvSpPr>
                <p:spPr bwMode="auto">
                  <a:xfrm>
                    <a:off x="1967" y="6939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59" name="Rectangle 4207"/>
                  <p:cNvSpPr>
                    <a:spLocks noChangeArrowheads="1"/>
                  </p:cNvSpPr>
                  <p:nvPr/>
                </p:nvSpPr>
                <p:spPr bwMode="auto">
                  <a:xfrm>
                    <a:off x="1970" y="69458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892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60" name="Freeform 4208"/>
                  <p:cNvSpPr>
                    <a:spLocks/>
                  </p:cNvSpPr>
                  <p:nvPr/>
                </p:nvSpPr>
                <p:spPr bwMode="auto">
                  <a:xfrm>
                    <a:off x="1967" y="6945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61" name="Freeform 4209"/>
                  <p:cNvSpPr>
                    <a:spLocks/>
                  </p:cNvSpPr>
                  <p:nvPr/>
                </p:nvSpPr>
                <p:spPr bwMode="auto">
                  <a:xfrm>
                    <a:off x="1887" y="69348"/>
                    <a:ext cx="80" cy="105"/>
                  </a:xfrm>
                  <a:custGeom>
                    <a:avLst/>
                    <a:gdLst>
                      <a:gd name="T0" fmla="*/ 0 w 80"/>
                      <a:gd name="T1" fmla="*/ 0 h 105"/>
                      <a:gd name="T2" fmla="*/ 0 w 80"/>
                      <a:gd name="T3" fmla="*/ 105 h 105"/>
                      <a:gd name="T4" fmla="*/ 80 w 80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0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80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62" name="Freeform 4210"/>
                  <p:cNvSpPr>
                    <a:spLocks/>
                  </p:cNvSpPr>
                  <p:nvPr/>
                </p:nvSpPr>
                <p:spPr bwMode="auto">
                  <a:xfrm>
                    <a:off x="1839" y="69073"/>
                    <a:ext cx="48" cy="272"/>
                  </a:xfrm>
                  <a:custGeom>
                    <a:avLst/>
                    <a:gdLst>
                      <a:gd name="T0" fmla="*/ 0 w 48"/>
                      <a:gd name="T1" fmla="*/ 0 h 272"/>
                      <a:gd name="T2" fmla="*/ 0 w 48"/>
                      <a:gd name="T3" fmla="*/ 272 h 272"/>
                      <a:gd name="T4" fmla="*/ 48 w 48"/>
                      <a:gd name="T5" fmla="*/ 272 h 2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272">
                        <a:moveTo>
                          <a:pt x="0" y="0"/>
                        </a:moveTo>
                        <a:lnTo>
                          <a:pt x="0" y="272"/>
                        </a:lnTo>
                        <a:lnTo>
                          <a:pt x="48" y="27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63" name="Freeform 4211"/>
                  <p:cNvSpPr>
                    <a:spLocks/>
                  </p:cNvSpPr>
                  <p:nvPr/>
                </p:nvSpPr>
                <p:spPr bwMode="auto">
                  <a:xfrm>
                    <a:off x="1814" y="69070"/>
                    <a:ext cx="25" cy="309"/>
                  </a:xfrm>
                  <a:custGeom>
                    <a:avLst/>
                    <a:gdLst>
                      <a:gd name="T0" fmla="*/ 0 w 25"/>
                      <a:gd name="T1" fmla="*/ 309 h 309"/>
                      <a:gd name="T2" fmla="*/ 0 w 25"/>
                      <a:gd name="T3" fmla="*/ 0 h 309"/>
                      <a:gd name="T4" fmla="*/ 25 w 25"/>
                      <a:gd name="T5" fmla="*/ 0 h 3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" h="309">
                        <a:moveTo>
                          <a:pt x="0" y="309"/>
                        </a:moveTo>
                        <a:lnTo>
                          <a:pt x="0" y="0"/>
                        </a:lnTo>
                        <a:lnTo>
                          <a:pt x="2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64" name="Rectangle 4212"/>
                  <p:cNvSpPr>
                    <a:spLocks noChangeArrowheads="1"/>
                  </p:cNvSpPr>
                  <p:nvPr/>
                </p:nvSpPr>
                <p:spPr bwMode="auto">
                  <a:xfrm>
                    <a:off x="1997" y="695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2899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65" name="Freeform 4213"/>
                  <p:cNvSpPr>
                    <a:spLocks/>
                  </p:cNvSpPr>
                  <p:nvPr/>
                </p:nvSpPr>
                <p:spPr bwMode="auto">
                  <a:xfrm>
                    <a:off x="1865" y="69615"/>
                    <a:ext cx="129" cy="78"/>
                  </a:xfrm>
                  <a:custGeom>
                    <a:avLst/>
                    <a:gdLst>
                      <a:gd name="T0" fmla="*/ 0 w 129"/>
                      <a:gd name="T1" fmla="*/ 78 h 78"/>
                      <a:gd name="T2" fmla="*/ 0 w 129"/>
                      <a:gd name="T3" fmla="*/ 0 h 78"/>
                      <a:gd name="T4" fmla="*/ 129 w 129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9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2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66" name="Rectangle 4214"/>
                  <p:cNvSpPr>
                    <a:spLocks noChangeArrowheads="1"/>
                  </p:cNvSpPr>
                  <p:nvPr/>
                </p:nvSpPr>
                <p:spPr bwMode="auto">
                  <a:xfrm>
                    <a:off x="1979" y="696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4581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67" name="Freeform 4215"/>
                  <p:cNvSpPr>
                    <a:spLocks/>
                  </p:cNvSpPr>
                  <p:nvPr/>
                </p:nvSpPr>
                <p:spPr bwMode="auto">
                  <a:xfrm>
                    <a:off x="1919" y="69723"/>
                    <a:ext cx="57" cy="51"/>
                  </a:xfrm>
                  <a:custGeom>
                    <a:avLst/>
                    <a:gdLst>
                      <a:gd name="T0" fmla="*/ 0 w 57"/>
                      <a:gd name="T1" fmla="*/ 51 h 51"/>
                      <a:gd name="T2" fmla="*/ 0 w 57"/>
                      <a:gd name="T3" fmla="*/ 0 h 51"/>
                      <a:gd name="T4" fmla="*/ 57 w 5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5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68" name="Rectangle 4216"/>
                  <p:cNvSpPr>
                    <a:spLocks noChangeArrowheads="1"/>
                  </p:cNvSpPr>
                  <p:nvPr/>
                </p:nvSpPr>
                <p:spPr bwMode="auto">
                  <a:xfrm>
                    <a:off x="1986" y="697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6077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69" name="Freeform 4217"/>
                  <p:cNvSpPr>
                    <a:spLocks/>
                  </p:cNvSpPr>
                  <p:nvPr/>
                </p:nvSpPr>
                <p:spPr bwMode="auto">
                  <a:xfrm>
                    <a:off x="1919" y="69780"/>
                    <a:ext cx="64" cy="51"/>
                  </a:xfrm>
                  <a:custGeom>
                    <a:avLst/>
                    <a:gdLst>
                      <a:gd name="T0" fmla="*/ 0 w 64"/>
                      <a:gd name="T1" fmla="*/ 0 h 51"/>
                      <a:gd name="T2" fmla="*/ 0 w 64"/>
                      <a:gd name="T3" fmla="*/ 51 h 51"/>
                      <a:gd name="T4" fmla="*/ 64 w 6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6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70" name="Freeform 4218"/>
                  <p:cNvSpPr>
                    <a:spLocks/>
                  </p:cNvSpPr>
                  <p:nvPr/>
                </p:nvSpPr>
                <p:spPr bwMode="auto">
                  <a:xfrm>
                    <a:off x="1865" y="69699"/>
                    <a:ext cx="54" cy="78"/>
                  </a:xfrm>
                  <a:custGeom>
                    <a:avLst/>
                    <a:gdLst>
                      <a:gd name="T0" fmla="*/ 0 w 54"/>
                      <a:gd name="T1" fmla="*/ 0 h 78"/>
                      <a:gd name="T2" fmla="*/ 0 w 54"/>
                      <a:gd name="T3" fmla="*/ 78 h 78"/>
                      <a:gd name="T4" fmla="*/ 54 w 54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4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54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71" name="Freeform 4219"/>
                  <p:cNvSpPr>
                    <a:spLocks/>
                  </p:cNvSpPr>
                  <p:nvPr/>
                </p:nvSpPr>
                <p:spPr bwMode="auto">
                  <a:xfrm>
                    <a:off x="1814" y="69385"/>
                    <a:ext cx="51" cy="311"/>
                  </a:xfrm>
                  <a:custGeom>
                    <a:avLst/>
                    <a:gdLst>
                      <a:gd name="T0" fmla="*/ 0 w 51"/>
                      <a:gd name="T1" fmla="*/ 0 h 311"/>
                      <a:gd name="T2" fmla="*/ 0 w 51"/>
                      <a:gd name="T3" fmla="*/ 311 h 311"/>
                      <a:gd name="T4" fmla="*/ 51 w 51"/>
                      <a:gd name="T5" fmla="*/ 311 h 3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1" h="311">
                        <a:moveTo>
                          <a:pt x="0" y="0"/>
                        </a:moveTo>
                        <a:lnTo>
                          <a:pt x="0" y="311"/>
                        </a:lnTo>
                        <a:lnTo>
                          <a:pt x="51" y="31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72" name="Freeform 4220"/>
                  <p:cNvSpPr>
                    <a:spLocks/>
                  </p:cNvSpPr>
                  <p:nvPr/>
                </p:nvSpPr>
                <p:spPr bwMode="auto">
                  <a:xfrm>
                    <a:off x="1800" y="69382"/>
                    <a:ext cx="14" cy="323"/>
                  </a:xfrm>
                  <a:custGeom>
                    <a:avLst/>
                    <a:gdLst>
                      <a:gd name="T0" fmla="*/ 0 w 14"/>
                      <a:gd name="T1" fmla="*/ 323 h 323"/>
                      <a:gd name="T2" fmla="*/ 0 w 14"/>
                      <a:gd name="T3" fmla="*/ 0 h 323"/>
                      <a:gd name="T4" fmla="*/ 14 w 14"/>
                      <a:gd name="T5" fmla="*/ 0 h 3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" h="323">
                        <a:moveTo>
                          <a:pt x="0" y="323"/>
                        </a:moveTo>
                        <a:lnTo>
                          <a:pt x="0" y="0"/>
                        </a:lnTo>
                        <a:lnTo>
                          <a:pt x="1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73" name="Rectangle 4221"/>
                  <p:cNvSpPr>
                    <a:spLocks noChangeArrowheads="1"/>
                  </p:cNvSpPr>
                  <p:nvPr/>
                </p:nvSpPr>
                <p:spPr bwMode="auto">
                  <a:xfrm>
                    <a:off x="2009" y="698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5499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74" name="Freeform 4222"/>
                  <p:cNvSpPr>
                    <a:spLocks/>
                  </p:cNvSpPr>
                  <p:nvPr/>
                </p:nvSpPr>
                <p:spPr bwMode="auto">
                  <a:xfrm>
                    <a:off x="1872" y="69939"/>
                    <a:ext cx="134" cy="91"/>
                  </a:xfrm>
                  <a:custGeom>
                    <a:avLst/>
                    <a:gdLst>
                      <a:gd name="T0" fmla="*/ 0 w 134"/>
                      <a:gd name="T1" fmla="*/ 91 h 91"/>
                      <a:gd name="T2" fmla="*/ 0 w 134"/>
                      <a:gd name="T3" fmla="*/ 0 h 91"/>
                      <a:gd name="T4" fmla="*/ 134 w 134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4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13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75" name="Rectangle 4223"/>
                  <p:cNvSpPr>
                    <a:spLocks noChangeArrowheads="1"/>
                  </p:cNvSpPr>
                  <p:nvPr/>
                </p:nvSpPr>
                <p:spPr bwMode="auto">
                  <a:xfrm>
                    <a:off x="2021" y="699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1607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76" name="Freeform 4224"/>
                  <p:cNvSpPr>
                    <a:spLocks/>
                  </p:cNvSpPr>
                  <p:nvPr/>
                </p:nvSpPr>
                <p:spPr bwMode="auto">
                  <a:xfrm>
                    <a:off x="1892" y="70047"/>
                    <a:ext cx="126" cy="78"/>
                  </a:xfrm>
                  <a:custGeom>
                    <a:avLst/>
                    <a:gdLst>
                      <a:gd name="T0" fmla="*/ 0 w 126"/>
                      <a:gd name="T1" fmla="*/ 78 h 78"/>
                      <a:gd name="T2" fmla="*/ 0 w 126"/>
                      <a:gd name="T3" fmla="*/ 0 h 78"/>
                      <a:gd name="T4" fmla="*/ 126 w 126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6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2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77" name="Rectangle 4225"/>
                  <p:cNvSpPr>
                    <a:spLocks noChangeArrowheads="1"/>
                  </p:cNvSpPr>
                  <p:nvPr/>
                </p:nvSpPr>
                <p:spPr bwMode="auto">
                  <a:xfrm>
                    <a:off x="2069" y="701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4887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78" name="Freeform 4226"/>
                  <p:cNvSpPr>
                    <a:spLocks/>
                  </p:cNvSpPr>
                  <p:nvPr/>
                </p:nvSpPr>
                <p:spPr bwMode="auto">
                  <a:xfrm>
                    <a:off x="1950" y="70155"/>
                    <a:ext cx="116" cy="51"/>
                  </a:xfrm>
                  <a:custGeom>
                    <a:avLst/>
                    <a:gdLst>
                      <a:gd name="T0" fmla="*/ 0 w 116"/>
                      <a:gd name="T1" fmla="*/ 51 h 51"/>
                      <a:gd name="T2" fmla="*/ 0 w 116"/>
                      <a:gd name="T3" fmla="*/ 0 h 51"/>
                      <a:gd name="T4" fmla="*/ 116 w 11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1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79" name="Rectangle 4227"/>
                  <p:cNvSpPr>
                    <a:spLocks noChangeArrowheads="1"/>
                  </p:cNvSpPr>
                  <p:nvPr/>
                </p:nvSpPr>
                <p:spPr bwMode="auto">
                  <a:xfrm>
                    <a:off x="2207" y="70214"/>
                    <a:ext cx="1238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AHN51033 MD soil MDE elv 20f7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880" name="Freeform 4228"/>
                  <p:cNvSpPr>
                    <a:spLocks/>
                  </p:cNvSpPr>
                  <p:nvPr/>
                </p:nvSpPr>
                <p:spPr bwMode="auto">
                  <a:xfrm>
                    <a:off x="1950" y="70212"/>
                    <a:ext cx="254" cy="51"/>
                  </a:xfrm>
                  <a:custGeom>
                    <a:avLst/>
                    <a:gdLst>
                      <a:gd name="T0" fmla="*/ 0 w 254"/>
                      <a:gd name="T1" fmla="*/ 0 h 51"/>
                      <a:gd name="T2" fmla="*/ 0 w 254"/>
                      <a:gd name="T3" fmla="*/ 51 h 51"/>
                      <a:gd name="T4" fmla="*/ 254 w 25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5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7" name="Group 4430"/>
                <p:cNvGrpSpPr>
                  <a:grpSpLocks/>
                </p:cNvGrpSpPr>
                <p:nvPr/>
              </p:nvGrpSpPr>
              <p:grpSpPr bwMode="auto">
                <a:xfrm>
                  <a:off x="1674" y="69708"/>
                  <a:ext cx="2651" cy="7955"/>
                  <a:chOff x="1674" y="69708"/>
                  <a:chExt cx="2651" cy="7955"/>
                </a:xfrm>
              </p:grpSpPr>
              <p:sp>
                <p:nvSpPr>
                  <p:cNvPr id="1481" name="Freeform 4230"/>
                  <p:cNvSpPr>
                    <a:spLocks/>
                  </p:cNvSpPr>
                  <p:nvPr/>
                </p:nvSpPr>
                <p:spPr bwMode="auto">
                  <a:xfrm>
                    <a:off x="1892" y="70131"/>
                    <a:ext cx="58" cy="78"/>
                  </a:xfrm>
                  <a:custGeom>
                    <a:avLst/>
                    <a:gdLst>
                      <a:gd name="T0" fmla="*/ 0 w 58"/>
                      <a:gd name="T1" fmla="*/ 0 h 78"/>
                      <a:gd name="T2" fmla="*/ 0 w 58"/>
                      <a:gd name="T3" fmla="*/ 78 h 78"/>
                      <a:gd name="T4" fmla="*/ 58 w 58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58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82" name="Freeform 4231"/>
                  <p:cNvSpPr>
                    <a:spLocks/>
                  </p:cNvSpPr>
                  <p:nvPr/>
                </p:nvSpPr>
                <p:spPr bwMode="auto">
                  <a:xfrm>
                    <a:off x="1872" y="70036"/>
                    <a:ext cx="20" cy="92"/>
                  </a:xfrm>
                  <a:custGeom>
                    <a:avLst/>
                    <a:gdLst>
                      <a:gd name="T0" fmla="*/ 0 w 20"/>
                      <a:gd name="T1" fmla="*/ 0 h 92"/>
                      <a:gd name="T2" fmla="*/ 0 w 20"/>
                      <a:gd name="T3" fmla="*/ 92 h 92"/>
                      <a:gd name="T4" fmla="*/ 20 w 20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20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83" name="Freeform 4232"/>
                  <p:cNvSpPr>
                    <a:spLocks/>
                  </p:cNvSpPr>
                  <p:nvPr/>
                </p:nvSpPr>
                <p:spPr bwMode="auto">
                  <a:xfrm>
                    <a:off x="1800" y="69711"/>
                    <a:ext cx="72" cy="322"/>
                  </a:xfrm>
                  <a:custGeom>
                    <a:avLst/>
                    <a:gdLst>
                      <a:gd name="T0" fmla="*/ 0 w 72"/>
                      <a:gd name="T1" fmla="*/ 0 h 322"/>
                      <a:gd name="T2" fmla="*/ 0 w 72"/>
                      <a:gd name="T3" fmla="*/ 322 h 322"/>
                      <a:gd name="T4" fmla="*/ 72 w 72"/>
                      <a:gd name="T5" fmla="*/ 322 h 3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2" h="322">
                        <a:moveTo>
                          <a:pt x="0" y="0"/>
                        </a:moveTo>
                        <a:lnTo>
                          <a:pt x="0" y="322"/>
                        </a:lnTo>
                        <a:lnTo>
                          <a:pt x="72" y="32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84" name="Freeform 4233"/>
                  <p:cNvSpPr>
                    <a:spLocks/>
                  </p:cNvSpPr>
                  <p:nvPr/>
                </p:nvSpPr>
                <p:spPr bwMode="auto">
                  <a:xfrm>
                    <a:off x="1739" y="69708"/>
                    <a:ext cx="61" cy="676"/>
                  </a:xfrm>
                  <a:custGeom>
                    <a:avLst/>
                    <a:gdLst>
                      <a:gd name="T0" fmla="*/ 0 w 61"/>
                      <a:gd name="T1" fmla="*/ 676 h 676"/>
                      <a:gd name="T2" fmla="*/ 0 w 61"/>
                      <a:gd name="T3" fmla="*/ 0 h 676"/>
                      <a:gd name="T4" fmla="*/ 61 w 61"/>
                      <a:gd name="T5" fmla="*/ 0 h 6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1" h="676">
                        <a:moveTo>
                          <a:pt x="0" y="676"/>
                        </a:moveTo>
                        <a:lnTo>
                          <a:pt x="0" y="0"/>
                        </a:lnTo>
                        <a:lnTo>
                          <a:pt x="6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85" name="Rectangle 4234"/>
                  <p:cNvSpPr>
                    <a:spLocks noChangeArrowheads="1"/>
                  </p:cNvSpPr>
                  <p:nvPr/>
                </p:nvSpPr>
                <p:spPr bwMode="auto">
                  <a:xfrm>
                    <a:off x="2196" y="703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3148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486" name="Freeform 4235"/>
                  <p:cNvSpPr>
                    <a:spLocks/>
                  </p:cNvSpPr>
                  <p:nvPr/>
                </p:nvSpPr>
                <p:spPr bwMode="auto">
                  <a:xfrm>
                    <a:off x="2193" y="7037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87" name="Rectangle 4236"/>
                  <p:cNvSpPr>
                    <a:spLocks noChangeArrowheads="1"/>
                  </p:cNvSpPr>
                  <p:nvPr/>
                </p:nvSpPr>
                <p:spPr bwMode="auto">
                  <a:xfrm>
                    <a:off x="2196" y="70430"/>
                    <a:ext cx="1784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CP002116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Spirochaeta smaragdinae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11293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488" name="Freeform 4237"/>
                  <p:cNvSpPr>
                    <a:spLocks/>
                  </p:cNvSpPr>
                  <p:nvPr/>
                </p:nvSpPr>
                <p:spPr bwMode="auto">
                  <a:xfrm>
                    <a:off x="2193" y="70428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89" name="Freeform 4238"/>
                  <p:cNvSpPr>
                    <a:spLocks/>
                  </p:cNvSpPr>
                  <p:nvPr/>
                </p:nvSpPr>
                <p:spPr bwMode="auto">
                  <a:xfrm>
                    <a:off x="1958" y="70425"/>
                    <a:ext cx="235" cy="78"/>
                  </a:xfrm>
                  <a:custGeom>
                    <a:avLst/>
                    <a:gdLst>
                      <a:gd name="T0" fmla="*/ 0 w 235"/>
                      <a:gd name="T1" fmla="*/ 78 h 78"/>
                      <a:gd name="T2" fmla="*/ 0 w 235"/>
                      <a:gd name="T3" fmla="*/ 0 h 78"/>
                      <a:gd name="T4" fmla="*/ 235 w 235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5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3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90" name="Rectangle 4239"/>
                  <p:cNvSpPr>
                    <a:spLocks noChangeArrowheads="1"/>
                  </p:cNvSpPr>
                  <p:nvPr/>
                </p:nvSpPr>
                <p:spPr bwMode="auto">
                  <a:xfrm>
                    <a:off x="2222" y="705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3625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491" name="Freeform 4240"/>
                  <p:cNvSpPr>
                    <a:spLocks/>
                  </p:cNvSpPr>
                  <p:nvPr/>
                </p:nvSpPr>
                <p:spPr bwMode="auto">
                  <a:xfrm>
                    <a:off x="1958" y="70509"/>
                    <a:ext cx="261" cy="78"/>
                  </a:xfrm>
                  <a:custGeom>
                    <a:avLst/>
                    <a:gdLst>
                      <a:gd name="T0" fmla="*/ 0 w 261"/>
                      <a:gd name="T1" fmla="*/ 0 h 78"/>
                      <a:gd name="T2" fmla="*/ 0 w 261"/>
                      <a:gd name="T3" fmla="*/ 78 h 78"/>
                      <a:gd name="T4" fmla="*/ 261 w 261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1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61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92" name="Freeform 4241"/>
                  <p:cNvSpPr>
                    <a:spLocks/>
                  </p:cNvSpPr>
                  <p:nvPr/>
                </p:nvSpPr>
                <p:spPr bwMode="auto">
                  <a:xfrm>
                    <a:off x="1863" y="70506"/>
                    <a:ext cx="95" cy="91"/>
                  </a:xfrm>
                  <a:custGeom>
                    <a:avLst/>
                    <a:gdLst>
                      <a:gd name="T0" fmla="*/ 0 w 95"/>
                      <a:gd name="T1" fmla="*/ 91 h 91"/>
                      <a:gd name="T2" fmla="*/ 0 w 95"/>
                      <a:gd name="T3" fmla="*/ 0 h 91"/>
                      <a:gd name="T4" fmla="*/ 95 w 95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5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9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93" name="Rectangle 4242"/>
                  <p:cNvSpPr>
                    <a:spLocks noChangeArrowheads="1"/>
                  </p:cNvSpPr>
                  <p:nvPr/>
                </p:nvSpPr>
                <p:spPr bwMode="auto">
                  <a:xfrm>
                    <a:off x="2084" y="706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4474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494" name="Freeform 4243"/>
                  <p:cNvSpPr>
                    <a:spLocks/>
                  </p:cNvSpPr>
                  <p:nvPr/>
                </p:nvSpPr>
                <p:spPr bwMode="auto">
                  <a:xfrm>
                    <a:off x="1863" y="70603"/>
                    <a:ext cx="218" cy="92"/>
                  </a:xfrm>
                  <a:custGeom>
                    <a:avLst/>
                    <a:gdLst>
                      <a:gd name="T0" fmla="*/ 0 w 218"/>
                      <a:gd name="T1" fmla="*/ 0 h 92"/>
                      <a:gd name="T2" fmla="*/ 0 w 218"/>
                      <a:gd name="T3" fmla="*/ 92 h 92"/>
                      <a:gd name="T4" fmla="*/ 218 w 218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8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218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95" name="Freeform 4244"/>
                  <p:cNvSpPr>
                    <a:spLocks/>
                  </p:cNvSpPr>
                  <p:nvPr/>
                </p:nvSpPr>
                <p:spPr bwMode="auto">
                  <a:xfrm>
                    <a:off x="1818" y="70600"/>
                    <a:ext cx="45" cy="98"/>
                  </a:xfrm>
                  <a:custGeom>
                    <a:avLst/>
                    <a:gdLst>
                      <a:gd name="T0" fmla="*/ 0 w 45"/>
                      <a:gd name="T1" fmla="*/ 98 h 98"/>
                      <a:gd name="T2" fmla="*/ 0 w 45"/>
                      <a:gd name="T3" fmla="*/ 0 h 98"/>
                      <a:gd name="T4" fmla="*/ 45 w 45"/>
                      <a:gd name="T5" fmla="*/ 0 h 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5" h="98">
                        <a:moveTo>
                          <a:pt x="0" y="98"/>
                        </a:moveTo>
                        <a:lnTo>
                          <a:pt x="0" y="0"/>
                        </a:lnTo>
                        <a:lnTo>
                          <a:pt x="4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96" name="Rectangle 4245"/>
                  <p:cNvSpPr>
                    <a:spLocks noChangeArrowheads="1"/>
                  </p:cNvSpPr>
                  <p:nvPr/>
                </p:nvSpPr>
                <p:spPr bwMode="auto">
                  <a:xfrm>
                    <a:off x="1992" y="707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2845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497" name="Freeform 4246"/>
                  <p:cNvSpPr>
                    <a:spLocks/>
                  </p:cNvSpPr>
                  <p:nvPr/>
                </p:nvSpPr>
                <p:spPr bwMode="auto">
                  <a:xfrm>
                    <a:off x="1818" y="70704"/>
                    <a:ext cx="171" cy="99"/>
                  </a:xfrm>
                  <a:custGeom>
                    <a:avLst/>
                    <a:gdLst>
                      <a:gd name="T0" fmla="*/ 0 w 171"/>
                      <a:gd name="T1" fmla="*/ 0 h 99"/>
                      <a:gd name="T2" fmla="*/ 0 w 171"/>
                      <a:gd name="T3" fmla="*/ 99 h 99"/>
                      <a:gd name="T4" fmla="*/ 171 w 171"/>
                      <a:gd name="T5" fmla="*/ 99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1" h="99">
                        <a:moveTo>
                          <a:pt x="0" y="0"/>
                        </a:moveTo>
                        <a:lnTo>
                          <a:pt x="0" y="99"/>
                        </a:lnTo>
                        <a:lnTo>
                          <a:pt x="171" y="9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98" name="Freeform 4247"/>
                  <p:cNvSpPr>
                    <a:spLocks/>
                  </p:cNvSpPr>
                  <p:nvPr/>
                </p:nvSpPr>
                <p:spPr bwMode="auto">
                  <a:xfrm>
                    <a:off x="1752" y="70701"/>
                    <a:ext cx="66" cy="364"/>
                  </a:xfrm>
                  <a:custGeom>
                    <a:avLst/>
                    <a:gdLst>
                      <a:gd name="T0" fmla="*/ 0 w 66"/>
                      <a:gd name="T1" fmla="*/ 364 h 364"/>
                      <a:gd name="T2" fmla="*/ 0 w 66"/>
                      <a:gd name="T3" fmla="*/ 0 h 364"/>
                      <a:gd name="T4" fmla="*/ 66 w 66"/>
                      <a:gd name="T5" fmla="*/ 0 h 3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6" h="364">
                        <a:moveTo>
                          <a:pt x="0" y="364"/>
                        </a:moveTo>
                        <a:lnTo>
                          <a:pt x="0" y="0"/>
                        </a:lnTo>
                        <a:lnTo>
                          <a:pt x="6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99" name="Rectangle 4248"/>
                  <p:cNvSpPr>
                    <a:spLocks noChangeArrowheads="1"/>
                  </p:cNvSpPr>
                  <p:nvPr/>
                </p:nvSpPr>
                <p:spPr bwMode="auto">
                  <a:xfrm>
                    <a:off x="2099" y="708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4623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00" name="Freeform 4249"/>
                  <p:cNvSpPr>
                    <a:spLocks/>
                  </p:cNvSpPr>
                  <p:nvPr/>
                </p:nvSpPr>
                <p:spPr bwMode="auto">
                  <a:xfrm>
                    <a:off x="1983" y="70911"/>
                    <a:ext cx="113" cy="51"/>
                  </a:xfrm>
                  <a:custGeom>
                    <a:avLst/>
                    <a:gdLst>
                      <a:gd name="T0" fmla="*/ 0 w 113"/>
                      <a:gd name="T1" fmla="*/ 51 h 51"/>
                      <a:gd name="T2" fmla="*/ 0 w 113"/>
                      <a:gd name="T3" fmla="*/ 0 h 51"/>
                      <a:gd name="T4" fmla="*/ 113 w 113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3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1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01" name="Rectangle 4250"/>
                  <p:cNvSpPr>
                    <a:spLocks noChangeArrowheads="1"/>
                  </p:cNvSpPr>
                  <p:nvPr/>
                </p:nvSpPr>
                <p:spPr bwMode="auto">
                  <a:xfrm>
                    <a:off x="1995" y="709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3948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02" name="Freeform 4251"/>
                  <p:cNvSpPr>
                    <a:spLocks/>
                  </p:cNvSpPr>
                  <p:nvPr/>
                </p:nvSpPr>
                <p:spPr bwMode="auto">
                  <a:xfrm>
                    <a:off x="1983" y="70968"/>
                    <a:ext cx="9" cy="51"/>
                  </a:xfrm>
                  <a:custGeom>
                    <a:avLst/>
                    <a:gdLst>
                      <a:gd name="T0" fmla="*/ 0 w 9"/>
                      <a:gd name="T1" fmla="*/ 0 h 51"/>
                      <a:gd name="T2" fmla="*/ 0 w 9"/>
                      <a:gd name="T3" fmla="*/ 51 h 51"/>
                      <a:gd name="T4" fmla="*/ 9 w 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03" name="Freeform 4252"/>
                  <p:cNvSpPr>
                    <a:spLocks/>
                  </p:cNvSpPr>
                  <p:nvPr/>
                </p:nvSpPr>
                <p:spPr bwMode="auto">
                  <a:xfrm>
                    <a:off x="1931" y="70965"/>
                    <a:ext cx="52" cy="78"/>
                  </a:xfrm>
                  <a:custGeom>
                    <a:avLst/>
                    <a:gdLst>
                      <a:gd name="T0" fmla="*/ 0 w 52"/>
                      <a:gd name="T1" fmla="*/ 78 h 78"/>
                      <a:gd name="T2" fmla="*/ 0 w 52"/>
                      <a:gd name="T3" fmla="*/ 0 h 78"/>
                      <a:gd name="T4" fmla="*/ 52 w 52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2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5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04" name="Rectangle 4253"/>
                  <p:cNvSpPr>
                    <a:spLocks noChangeArrowheads="1"/>
                  </p:cNvSpPr>
                  <p:nvPr/>
                </p:nvSpPr>
                <p:spPr bwMode="auto">
                  <a:xfrm>
                    <a:off x="2003" y="710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4407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05" name="Freeform 4254"/>
                  <p:cNvSpPr>
                    <a:spLocks/>
                  </p:cNvSpPr>
                  <p:nvPr/>
                </p:nvSpPr>
                <p:spPr bwMode="auto">
                  <a:xfrm>
                    <a:off x="1931" y="71049"/>
                    <a:ext cx="69" cy="78"/>
                  </a:xfrm>
                  <a:custGeom>
                    <a:avLst/>
                    <a:gdLst>
                      <a:gd name="T0" fmla="*/ 0 w 69"/>
                      <a:gd name="T1" fmla="*/ 0 h 78"/>
                      <a:gd name="T2" fmla="*/ 0 w 69"/>
                      <a:gd name="T3" fmla="*/ 78 h 78"/>
                      <a:gd name="T4" fmla="*/ 69 w 69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9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69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06" name="Freeform 4255"/>
                  <p:cNvSpPr>
                    <a:spLocks/>
                  </p:cNvSpPr>
                  <p:nvPr/>
                </p:nvSpPr>
                <p:spPr bwMode="auto">
                  <a:xfrm>
                    <a:off x="1913" y="71046"/>
                    <a:ext cx="18" cy="91"/>
                  </a:xfrm>
                  <a:custGeom>
                    <a:avLst/>
                    <a:gdLst>
                      <a:gd name="T0" fmla="*/ 0 w 18"/>
                      <a:gd name="T1" fmla="*/ 91 h 91"/>
                      <a:gd name="T2" fmla="*/ 0 w 18"/>
                      <a:gd name="T3" fmla="*/ 0 h 91"/>
                      <a:gd name="T4" fmla="*/ 18 w 18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1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07" name="Rectangle 4256"/>
                  <p:cNvSpPr>
                    <a:spLocks noChangeArrowheads="1"/>
                  </p:cNvSpPr>
                  <p:nvPr/>
                </p:nvSpPr>
                <p:spPr bwMode="auto">
                  <a:xfrm>
                    <a:off x="2082" y="711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4220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08" name="Freeform 4257"/>
                  <p:cNvSpPr>
                    <a:spLocks/>
                  </p:cNvSpPr>
                  <p:nvPr/>
                </p:nvSpPr>
                <p:spPr bwMode="auto">
                  <a:xfrm>
                    <a:off x="1913" y="71143"/>
                    <a:ext cx="166" cy="92"/>
                  </a:xfrm>
                  <a:custGeom>
                    <a:avLst/>
                    <a:gdLst>
                      <a:gd name="T0" fmla="*/ 0 w 166"/>
                      <a:gd name="T1" fmla="*/ 0 h 92"/>
                      <a:gd name="T2" fmla="*/ 0 w 166"/>
                      <a:gd name="T3" fmla="*/ 92 h 92"/>
                      <a:gd name="T4" fmla="*/ 166 w 166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6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166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09" name="Freeform 4258"/>
                  <p:cNvSpPr>
                    <a:spLocks/>
                  </p:cNvSpPr>
                  <p:nvPr/>
                </p:nvSpPr>
                <p:spPr bwMode="auto">
                  <a:xfrm>
                    <a:off x="1887" y="71140"/>
                    <a:ext cx="26" cy="98"/>
                  </a:xfrm>
                  <a:custGeom>
                    <a:avLst/>
                    <a:gdLst>
                      <a:gd name="T0" fmla="*/ 0 w 26"/>
                      <a:gd name="T1" fmla="*/ 98 h 98"/>
                      <a:gd name="T2" fmla="*/ 0 w 26"/>
                      <a:gd name="T3" fmla="*/ 0 h 98"/>
                      <a:gd name="T4" fmla="*/ 26 w 26"/>
                      <a:gd name="T5" fmla="*/ 0 h 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" h="98">
                        <a:moveTo>
                          <a:pt x="0" y="98"/>
                        </a:moveTo>
                        <a:lnTo>
                          <a:pt x="0" y="0"/>
                        </a:lnTo>
                        <a:lnTo>
                          <a:pt x="2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10" name="Rectangle 4259"/>
                  <p:cNvSpPr>
                    <a:spLocks noChangeArrowheads="1"/>
                  </p:cNvSpPr>
                  <p:nvPr/>
                </p:nvSpPr>
                <p:spPr bwMode="auto">
                  <a:xfrm>
                    <a:off x="2049" y="71294"/>
                    <a:ext cx="1371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ADO24982 mudflat 0 07 -8cm A05P1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11" name="Freeform 4260"/>
                  <p:cNvSpPr>
                    <a:spLocks/>
                  </p:cNvSpPr>
                  <p:nvPr/>
                </p:nvSpPr>
                <p:spPr bwMode="auto">
                  <a:xfrm>
                    <a:off x="1887" y="71244"/>
                    <a:ext cx="159" cy="99"/>
                  </a:xfrm>
                  <a:custGeom>
                    <a:avLst/>
                    <a:gdLst>
                      <a:gd name="T0" fmla="*/ 0 w 159"/>
                      <a:gd name="T1" fmla="*/ 0 h 99"/>
                      <a:gd name="T2" fmla="*/ 0 w 159"/>
                      <a:gd name="T3" fmla="*/ 99 h 99"/>
                      <a:gd name="T4" fmla="*/ 159 w 159"/>
                      <a:gd name="T5" fmla="*/ 99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9" h="99">
                        <a:moveTo>
                          <a:pt x="0" y="0"/>
                        </a:moveTo>
                        <a:lnTo>
                          <a:pt x="0" y="99"/>
                        </a:lnTo>
                        <a:lnTo>
                          <a:pt x="159" y="9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12" name="Freeform 4261"/>
                  <p:cNvSpPr>
                    <a:spLocks/>
                  </p:cNvSpPr>
                  <p:nvPr/>
                </p:nvSpPr>
                <p:spPr bwMode="auto">
                  <a:xfrm>
                    <a:off x="1791" y="71241"/>
                    <a:ext cx="96" cy="192"/>
                  </a:xfrm>
                  <a:custGeom>
                    <a:avLst/>
                    <a:gdLst>
                      <a:gd name="T0" fmla="*/ 0 w 96"/>
                      <a:gd name="T1" fmla="*/ 192 h 192"/>
                      <a:gd name="T2" fmla="*/ 0 w 96"/>
                      <a:gd name="T3" fmla="*/ 0 h 192"/>
                      <a:gd name="T4" fmla="*/ 96 w 96"/>
                      <a:gd name="T5" fmla="*/ 0 h 1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6" h="192">
                        <a:moveTo>
                          <a:pt x="0" y="192"/>
                        </a:moveTo>
                        <a:lnTo>
                          <a:pt x="0" y="0"/>
                        </a:lnTo>
                        <a:lnTo>
                          <a:pt x="9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13" name="Rectangle 4262"/>
                  <p:cNvSpPr>
                    <a:spLocks noChangeArrowheads="1"/>
                  </p:cNvSpPr>
                  <p:nvPr/>
                </p:nvSpPr>
                <p:spPr bwMode="auto">
                  <a:xfrm>
                    <a:off x="2004" y="714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4715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14" name="Freeform 4263"/>
                  <p:cNvSpPr>
                    <a:spLocks/>
                  </p:cNvSpPr>
                  <p:nvPr/>
                </p:nvSpPr>
                <p:spPr bwMode="auto">
                  <a:xfrm>
                    <a:off x="1869" y="71451"/>
                    <a:ext cx="132" cy="51"/>
                  </a:xfrm>
                  <a:custGeom>
                    <a:avLst/>
                    <a:gdLst>
                      <a:gd name="T0" fmla="*/ 0 w 132"/>
                      <a:gd name="T1" fmla="*/ 51 h 51"/>
                      <a:gd name="T2" fmla="*/ 0 w 132"/>
                      <a:gd name="T3" fmla="*/ 0 h 51"/>
                      <a:gd name="T4" fmla="*/ 132 w 13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3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15" name="Rectangle 4264"/>
                  <p:cNvSpPr>
                    <a:spLocks noChangeArrowheads="1"/>
                  </p:cNvSpPr>
                  <p:nvPr/>
                </p:nvSpPr>
                <p:spPr bwMode="auto">
                  <a:xfrm>
                    <a:off x="1985" y="71510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319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16" name="Freeform 4265"/>
                  <p:cNvSpPr>
                    <a:spLocks/>
                  </p:cNvSpPr>
                  <p:nvPr/>
                </p:nvSpPr>
                <p:spPr bwMode="auto">
                  <a:xfrm>
                    <a:off x="1869" y="71508"/>
                    <a:ext cx="113" cy="51"/>
                  </a:xfrm>
                  <a:custGeom>
                    <a:avLst/>
                    <a:gdLst>
                      <a:gd name="T0" fmla="*/ 0 w 113"/>
                      <a:gd name="T1" fmla="*/ 0 h 51"/>
                      <a:gd name="T2" fmla="*/ 0 w 113"/>
                      <a:gd name="T3" fmla="*/ 51 h 51"/>
                      <a:gd name="T4" fmla="*/ 113 w 11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1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17" name="Freeform 4266"/>
                  <p:cNvSpPr>
                    <a:spLocks/>
                  </p:cNvSpPr>
                  <p:nvPr/>
                </p:nvSpPr>
                <p:spPr bwMode="auto">
                  <a:xfrm>
                    <a:off x="1812" y="71505"/>
                    <a:ext cx="57" cy="124"/>
                  </a:xfrm>
                  <a:custGeom>
                    <a:avLst/>
                    <a:gdLst>
                      <a:gd name="T0" fmla="*/ 0 w 57"/>
                      <a:gd name="T1" fmla="*/ 124 h 124"/>
                      <a:gd name="T2" fmla="*/ 0 w 57"/>
                      <a:gd name="T3" fmla="*/ 0 h 124"/>
                      <a:gd name="T4" fmla="*/ 57 w 57"/>
                      <a:gd name="T5" fmla="*/ 0 h 1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124">
                        <a:moveTo>
                          <a:pt x="0" y="124"/>
                        </a:moveTo>
                        <a:lnTo>
                          <a:pt x="0" y="0"/>
                        </a:lnTo>
                        <a:lnTo>
                          <a:pt x="5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18" name="Rectangle 4267"/>
                  <p:cNvSpPr>
                    <a:spLocks noChangeArrowheads="1"/>
                  </p:cNvSpPr>
                  <p:nvPr/>
                </p:nvSpPr>
                <p:spPr bwMode="auto">
                  <a:xfrm>
                    <a:off x="2021" y="716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2979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19" name="Freeform 4268"/>
                  <p:cNvSpPr>
                    <a:spLocks/>
                  </p:cNvSpPr>
                  <p:nvPr/>
                </p:nvSpPr>
                <p:spPr bwMode="auto">
                  <a:xfrm>
                    <a:off x="1850" y="71667"/>
                    <a:ext cx="168" cy="91"/>
                  </a:xfrm>
                  <a:custGeom>
                    <a:avLst/>
                    <a:gdLst>
                      <a:gd name="T0" fmla="*/ 0 w 168"/>
                      <a:gd name="T1" fmla="*/ 91 h 91"/>
                      <a:gd name="T2" fmla="*/ 0 w 168"/>
                      <a:gd name="T3" fmla="*/ 0 h 91"/>
                      <a:gd name="T4" fmla="*/ 168 w 168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8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16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20" name="Rectangle 4269"/>
                  <p:cNvSpPr>
                    <a:spLocks noChangeArrowheads="1"/>
                  </p:cNvSpPr>
                  <p:nvPr/>
                </p:nvSpPr>
                <p:spPr bwMode="auto">
                  <a:xfrm>
                    <a:off x="2075" y="717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2487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21" name="Freeform 4270"/>
                  <p:cNvSpPr>
                    <a:spLocks/>
                  </p:cNvSpPr>
                  <p:nvPr/>
                </p:nvSpPr>
                <p:spPr bwMode="auto">
                  <a:xfrm>
                    <a:off x="1898" y="71775"/>
                    <a:ext cx="174" cy="78"/>
                  </a:xfrm>
                  <a:custGeom>
                    <a:avLst/>
                    <a:gdLst>
                      <a:gd name="T0" fmla="*/ 0 w 174"/>
                      <a:gd name="T1" fmla="*/ 78 h 78"/>
                      <a:gd name="T2" fmla="*/ 0 w 174"/>
                      <a:gd name="T3" fmla="*/ 0 h 78"/>
                      <a:gd name="T4" fmla="*/ 174 w 174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4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7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22" name="Rectangle 4271"/>
                  <p:cNvSpPr>
                    <a:spLocks noChangeArrowheads="1"/>
                  </p:cNvSpPr>
                  <p:nvPr/>
                </p:nvSpPr>
                <p:spPr bwMode="auto">
                  <a:xfrm>
                    <a:off x="2079" y="718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3178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23" name="Freeform 4272"/>
                  <p:cNvSpPr>
                    <a:spLocks/>
                  </p:cNvSpPr>
                  <p:nvPr/>
                </p:nvSpPr>
                <p:spPr bwMode="auto">
                  <a:xfrm>
                    <a:off x="1974" y="71883"/>
                    <a:ext cx="102" cy="51"/>
                  </a:xfrm>
                  <a:custGeom>
                    <a:avLst/>
                    <a:gdLst>
                      <a:gd name="T0" fmla="*/ 0 w 102"/>
                      <a:gd name="T1" fmla="*/ 51 h 51"/>
                      <a:gd name="T2" fmla="*/ 0 w 102"/>
                      <a:gd name="T3" fmla="*/ 0 h 51"/>
                      <a:gd name="T4" fmla="*/ 102 w 10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0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24" name="Rectangle 4273"/>
                  <p:cNvSpPr>
                    <a:spLocks noChangeArrowheads="1"/>
                  </p:cNvSpPr>
                  <p:nvPr/>
                </p:nvSpPr>
                <p:spPr bwMode="auto">
                  <a:xfrm>
                    <a:off x="2244" y="719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5633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25" name="Freeform 4274"/>
                  <p:cNvSpPr>
                    <a:spLocks/>
                  </p:cNvSpPr>
                  <p:nvPr/>
                </p:nvSpPr>
                <p:spPr bwMode="auto">
                  <a:xfrm>
                    <a:off x="1974" y="71940"/>
                    <a:ext cx="267" cy="51"/>
                  </a:xfrm>
                  <a:custGeom>
                    <a:avLst/>
                    <a:gdLst>
                      <a:gd name="T0" fmla="*/ 0 w 267"/>
                      <a:gd name="T1" fmla="*/ 0 h 51"/>
                      <a:gd name="T2" fmla="*/ 0 w 267"/>
                      <a:gd name="T3" fmla="*/ 51 h 51"/>
                      <a:gd name="T4" fmla="*/ 267 w 26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6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26" name="Freeform 4275"/>
                  <p:cNvSpPr>
                    <a:spLocks/>
                  </p:cNvSpPr>
                  <p:nvPr/>
                </p:nvSpPr>
                <p:spPr bwMode="auto">
                  <a:xfrm>
                    <a:off x="1898" y="71859"/>
                    <a:ext cx="76" cy="78"/>
                  </a:xfrm>
                  <a:custGeom>
                    <a:avLst/>
                    <a:gdLst>
                      <a:gd name="T0" fmla="*/ 0 w 76"/>
                      <a:gd name="T1" fmla="*/ 0 h 78"/>
                      <a:gd name="T2" fmla="*/ 0 w 76"/>
                      <a:gd name="T3" fmla="*/ 78 h 78"/>
                      <a:gd name="T4" fmla="*/ 76 w 76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76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27" name="Freeform 4276"/>
                  <p:cNvSpPr>
                    <a:spLocks/>
                  </p:cNvSpPr>
                  <p:nvPr/>
                </p:nvSpPr>
                <p:spPr bwMode="auto">
                  <a:xfrm>
                    <a:off x="1850" y="71764"/>
                    <a:ext cx="48" cy="92"/>
                  </a:xfrm>
                  <a:custGeom>
                    <a:avLst/>
                    <a:gdLst>
                      <a:gd name="T0" fmla="*/ 0 w 48"/>
                      <a:gd name="T1" fmla="*/ 0 h 92"/>
                      <a:gd name="T2" fmla="*/ 0 w 48"/>
                      <a:gd name="T3" fmla="*/ 92 h 92"/>
                      <a:gd name="T4" fmla="*/ 48 w 48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48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28" name="Freeform 4277"/>
                  <p:cNvSpPr>
                    <a:spLocks/>
                  </p:cNvSpPr>
                  <p:nvPr/>
                </p:nvSpPr>
                <p:spPr bwMode="auto">
                  <a:xfrm>
                    <a:off x="1812" y="71635"/>
                    <a:ext cx="38" cy="126"/>
                  </a:xfrm>
                  <a:custGeom>
                    <a:avLst/>
                    <a:gdLst>
                      <a:gd name="T0" fmla="*/ 0 w 38"/>
                      <a:gd name="T1" fmla="*/ 0 h 126"/>
                      <a:gd name="T2" fmla="*/ 0 w 38"/>
                      <a:gd name="T3" fmla="*/ 126 h 126"/>
                      <a:gd name="T4" fmla="*/ 38 w 38"/>
                      <a:gd name="T5" fmla="*/ 126 h 1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8" h="126">
                        <a:moveTo>
                          <a:pt x="0" y="0"/>
                        </a:moveTo>
                        <a:lnTo>
                          <a:pt x="0" y="126"/>
                        </a:lnTo>
                        <a:lnTo>
                          <a:pt x="38" y="12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29" name="Freeform 4278"/>
                  <p:cNvSpPr>
                    <a:spLocks/>
                  </p:cNvSpPr>
                  <p:nvPr/>
                </p:nvSpPr>
                <p:spPr bwMode="auto">
                  <a:xfrm>
                    <a:off x="1791" y="71439"/>
                    <a:ext cx="21" cy="193"/>
                  </a:xfrm>
                  <a:custGeom>
                    <a:avLst/>
                    <a:gdLst>
                      <a:gd name="T0" fmla="*/ 0 w 21"/>
                      <a:gd name="T1" fmla="*/ 0 h 193"/>
                      <a:gd name="T2" fmla="*/ 0 w 21"/>
                      <a:gd name="T3" fmla="*/ 193 h 193"/>
                      <a:gd name="T4" fmla="*/ 21 w 21"/>
                      <a:gd name="T5" fmla="*/ 193 h 1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" h="193">
                        <a:moveTo>
                          <a:pt x="0" y="0"/>
                        </a:moveTo>
                        <a:lnTo>
                          <a:pt x="0" y="193"/>
                        </a:lnTo>
                        <a:lnTo>
                          <a:pt x="21" y="19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30" name="Freeform 4279"/>
                  <p:cNvSpPr>
                    <a:spLocks/>
                  </p:cNvSpPr>
                  <p:nvPr/>
                </p:nvSpPr>
                <p:spPr bwMode="auto">
                  <a:xfrm>
                    <a:off x="1752" y="71071"/>
                    <a:ext cx="39" cy="365"/>
                  </a:xfrm>
                  <a:custGeom>
                    <a:avLst/>
                    <a:gdLst>
                      <a:gd name="T0" fmla="*/ 0 w 39"/>
                      <a:gd name="T1" fmla="*/ 0 h 365"/>
                      <a:gd name="T2" fmla="*/ 0 w 39"/>
                      <a:gd name="T3" fmla="*/ 365 h 365"/>
                      <a:gd name="T4" fmla="*/ 39 w 39"/>
                      <a:gd name="T5" fmla="*/ 365 h 3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365">
                        <a:moveTo>
                          <a:pt x="0" y="0"/>
                        </a:moveTo>
                        <a:lnTo>
                          <a:pt x="0" y="365"/>
                        </a:lnTo>
                        <a:lnTo>
                          <a:pt x="39" y="36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31" name="Freeform 4280"/>
                  <p:cNvSpPr>
                    <a:spLocks/>
                  </p:cNvSpPr>
                  <p:nvPr/>
                </p:nvSpPr>
                <p:spPr bwMode="auto">
                  <a:xfrm>
                    <a:off x="1739" y="70390"/>
                    <a:ext cx="13" cy="678"/>
                  </a:xfrm>
                  <a:custGeom>
                    <a:avLst/>
                    <a:gdLst>
                      <a:gd name="T0" fmla="*/ 0 w 13"/>
                      <a:gd name="T1" fmla="*/ 0 h 678"/>
                      <a:gd name="T2" fmla="*/ 0 w 13"/>
                      <a:gd name="T3" fmla="*/ 678 h 678"/>
                      <a:gd name="T4" fmla="*/ 13 w 13"/>
                      <a:gd name="T5" fmla="*/ 678 h 6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" h="678">
                        <a:moveTo>
                          <a:pt x="0" y="0"/>
                        </a:moveTo>
                        <a:lnTo>
                          <a:pt x="0" y="678"/>
                        </a:lnTo>
                        <a:lnTo>
                          <a:pt x="13" y="6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32" name="Freeform 4281"/>
                  <p:cNvSpPr>
                    <a:spLocks/>
                  </p:cNvSpPr>
                  <p:nvPr/>
                </p:nvSpPr>
                <p:spPr bwMode="auto">
                  <a:xfrm>
                    <a:off x="1709" y="70387"/>
                    <a:ext cx="30" cy="852"/>
                  </a:xfrm>
                  <a:custGeom>
                    <a:avLst/>
                    <a:gdLst>
                      <a:gd name="T0" fmla="*/ 0 w 30"/>
                      <a:gd name="T1" fmla="*/ 852 h 852"/>
                      <a:gd name="T2" fmla="*/ 0 w 30"/>
                      <a:gd name="T3" fmla="*/ 0 h 852"/>
                      <a:gd name="T4" fmla="*/ 30 w 30"/>
                      <a:gd name="T5" fmla="*/ 0 h 8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" h="852">
                        <a:moveTo>
                          <a:pt x="0" y="852"/>
                        </a:moveTo>
                        <a:lnTo>
                          <a:pt x="0" y="0"/>
                        </a:lnTo>
                        <a:lnTo>
                          <a:pt x="3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33" name="Rectangle 4282"/>
                  <p:cNvSpPr>
                    <a:spLocks noChangeArrowheads="1"/>
                  </p:cNvSpPr>
                  <p:nvPr/>
                </p:nvSpPr>
                <p:spPr bwMode="auto">
                  <a:xfrm>
                    <a:off x="1892" y="720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6461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34" name="Freeform 4283"/>
                  <p:cNvSpPr>
                    <a:spLocks/>
                  </p:cNvSpPr>
                  <p:nvPr/>
                </p:nvSpPr>
                <p:spPr bwMode="auto">
                  <a:xfrm>
                    <a:off x="1709" y="71245"/>
                    <a:ext cx="180" cy="854"/>
                  </a:xfrm>
                  <a:custGeom>
                    <a:avLst/>
                    <a:gdLst>
                      <a:gd name="T0" fmla="*/ 0 w 180"/>
                      <a:gd name="T1" fmla="*/ 0 h 854"/>
                      <a:gd name="T2" fmla="*/ 0 w 180"/>
                      <a:gd name="T3" fmla="*/ 854 h 854"/>
                      <a:gd name="T4" fmla="*/ 180 w 180"/>
                      <a:gd name="T5" fmla="*/ 854 h 85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0" h="854">
                        <a:moveTo>
                          <a:pt x="0" y="0"/>
                        </a:moveTo>
                        <a:lnTo>
                          <a:pt x="0" y="854"/>
                        </a:lnTo>
                        <a:lnTo>
                          <a:pt x="180" y="85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35" name="Freeform 4284"/>
                  <p:cNvSpPr>
                    <a:spLocks/>
                  </p:cNvSpPr>
                  <p:nvPr/>
                </p:nvSpPr>
                <p:spPr bwMode="auto">
                  <a:xfrm>
                    <a:off x="1674" y="71242"/>
                    <a:ext cx="35" cy="767"/>
                  </a:xfrm>
                  <a:custGeom>
                    <a:avLst/>
                    <a:gdLst>
                      <a:gd name="T0" fmla="*/ 0 w 35"/>
                      <a:gd name="T1" fmla="*/ 767 h 767"/>
                      <a:gd name="T2" fmla="*/ 0 w 35"/>
                      <a:gd name="T3" fmla="*/ 0 h 767"/>
                      <a:gd name="T4" fmla="*/ 35 w 35"/>
                      <a:gd name="T5" fmla="*/ 0 h 7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5" h="767">
                        <a:moveTo>
                          <a:pt x="0" y="767"/>
                        </a:moveTo>
                        <a:lnTo>
                          <a:pt x="0" y="0"/>
                        </a:lnTo>
                        <a:lnTo>
                          <a:pt x="3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36" name="Rectangle 4285"/>
                  <p:cNvSpPr>
                    <a:spLocks noChangeArrowheads="1"/>
                  </p:cNvSpPr>
                  <p:nvPr/>
                </p:nvSpPr>
                <p:spPr bwMode="auto">
                  <a:xfrm>
                    <a:off x="2018" y="721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5319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37" name="Freeform 4286"/>
                  <p:cNvSpPr>
                    <a:spLocks/>
                  </p:cNvSpPr>
                  <p:nvPr/>
                </p:nvSpPr>
                <p:spPr bwMode="auto">
                  <a:xfrm>
                    <a:off x="1697" y="72207"/>
                    <a:ext cx="318" cy="573"/>
                  </a:xfrm>
                  <a:custGeom>
                    <a:avLst/>
                    <a:gdLst>
                      <a:gd name="T0" fmla="*/ 0 w 318"/>
                      <a:gd name="T1" fmla="*/ 573 h 573"/>
                      <a:gd name="T2" fmla="*/ 0 w 318"/>
                      <a:gd name="T3" fmla="*/ 0 h 573"/>
                      <a:gd name="T4" fmla="*/ 318 w 318"/>
                      <a:gd name="T5" fmla="*/ 0 h 5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" h="573">
                        <a:moveTo>
                          <a:pt x="0" y="573"/>
                        </a:moveTo>
                        <a:lnTo>
                          <a:pt x="0" y="0"/>
                        </a:lnTo>
                        <a:lnTo>
                          <a:pt x="31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38" name="Rectangle 4287"/>
                  <p:cNvSpPr>
                    <a:spLocks noChangeArrowheads="1"/>
                  </p:cNvSpPr>
                  <p:nvPr/>
                </p:nvSpPr>
                <p:spPr bwMode="auto">
                  <a:xfrm>
                    <a:off x="2384" y="72266"/>
                    <a:ext cx="1941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DS989843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Coleofasciculus chthonoplastes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PCC 7420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39" name="Freeform 4288"/>
                  <p:cNvSpPr>
                    <a:spLocks/>
                  </p:cNvSpPr>
                  <p:nvPr/>
                </p:nvSpPr>
                <p:spPr bwMode="auto">
                  <a:xfrm>
                    <a:off x="2381" y="72315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40" name="Rectangle 4289"/>
                  <p:cNvSpPr>
                    <a:spLocks noChangeArrowheads="1"/>
                  </p:cNvSpPr>
                  <p:nvPr/>
                </p:nvSpPr>
                <p:spPr bwMode="auto">
                  <a:xfrm>
                    <a:off x="2384" y="72374"/>
                    <a:ext cx="288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98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41" name="Freeform 4290"/>
                  <p:cNvSpPr>
                    <a:spLocks/>
                  </p:cNvSpPr>
                  <p:nvPr/>
                </p:nvSpPr>
                <p:spPr bwMode="auto">
                  <a:xfrm>
                    <a:off x="2381" y="7237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42" name="Freeform 4291"/>
                  <p:cNvSpPr>
                    <a:spLocks/>
                  </p:cNvSpPr>
                  <p:nvPr/>
                </p:nvSpPr>
                <p:spPr bwMode="auto">
                  <a:xfrm>
                    <a:off x="2141" y="72369"/>
                    <a:ext cx="240" cy="78"/>
                  </a:xfrm>
                  <a:custGeom>
                    <a:avLst/>
                    <a:gdLst>
                      <a:gd name="T0" fmla="*/ 0 w 240"/>
                      <a:gd name="T1" fmla="*/ 78 h 78"/>
                      <a:gd name="T2" fmla="*/ 0 w 240"/>
                      <a:gd name="T3" fmla="*/ 0 h 78"/>
                      <a:gd name="T4" fmla="*/ 240 w 240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0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4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43" name="Rectangle 4292"/>
                  <p:cNvSpPr>
                    <a:spLocks noChangeArrowheads="1"/>
                  </p:cNvSpPr>
                  <p:nvPr/>
                </p:nvSpPr>
                <p:spPr bwMode="auto">
                  <a:xfrm>
                    <a:off x="2399" y="724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4218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44" name="Freeform 4293"/>
                  <p:cNvSpPr>
                    <a:spLocks/>
                  </p:cNvSpPr>
                  <p:nvPr/>
                </p:nvSpPr>
                <p:spPr bwMode="auto">
                  <a:xfrm>
                    <a:off x="2141" y="72453"/>
                    <a:ext cx="255" cy="78"/>
                  </a:xfrm>
                  <a:custGeom>
                    <a:avLst/>
                    <a:gdLst>
                      <a:gd name="T0" fmla="*/ 0 w 255"/>
                      <a:gd name="T1" fmla="*/ 0 h 78"/>
                      <a:gd name="T2" fmla="*/ 0 w 255"/>
                      <a:gd name="T3" fmla="*/ 78 h 78"/>
                      <a:gd name="T4" fmla="*/ 255 w 255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5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55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45" name="Freeform 4294"/>
                  <p:cNvSpPr>
                    <a:spLocks/>
                  </p:cNvSpPr>
                  <p:nvPr/>
                </p:nvSpPr>
                <p:spPr bwMode="auto">
                  <a:xfrm>
                    <a:off x="2103" y="72450"/>
                    <a:ext cx="38" cy="91"/>
                  </a:xfrm>
                  <a:custGeom>
                    <a:avLst/>
                    <a:gdLst>
                      <a:gd name="T0" fmla="*/ 0 w 38"/>
                      <a:gd name="T1" fmla="*/ 91 h 91"/>
                      <a:gd name="T2" fmla="*/ 0 w 38"/>
                      <a:gd name="T3" fmla="*/ 0 h 91"/>
                      <a:gd name="T4" fmla="*/ 38 w 38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8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3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46" name="Rectangle 4295"/>
                  <p:cNvSpPr>
                    <a:spLocks noChangeArrowheads="1"/>
                  </p:cNvSpPr>
                  <p:nvPr/>
                </p:nvSpPr>
                <p:spPr bwMode="auto">
                  <a:xfrm>
                    <a:off x="2316" y="725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6893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47" name="Freeform 4296"/>
                  <p:cNvSpPr>
                    <a:spLocks/>
                  </p:cNvSpPr>
                  <p:nvPr/>
                </p:nvSpPr>
                <p:spPr bwMode="auto">
                  <a:xfrm>
                    <a:off x="2103" y="72547"/>
                    <a:ext cx="210" cy="92"/>
                  </a:xfrm>
                  <a:custGeom>
                    <a:avLst/>
                    <a:gdLst>
                      <a:gd name="T0" fmla="*/ 0 w 210"/>
                      <a:gd name="T1" fmla="*/ 0 h 92"/>
                      <a:gd name="T2" fmla="*/ 0 w 210"/>
                      <a:gd name="T3" fmla="*/ 92 h 92"/>
                      <a:gd name="T4" fmla="*/ 210 w 210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0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210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48" name="Freeform 4297"/>
                  <p:cNvSpPr>
                    <a:spLocks/>
                  </p:cNvSpPr>
                  <p:nvPr/>
                </p:nvSpPr>
                <p:spPr bwMode="auto">
                  <a:xfrm>
                    <a:off x="1761" y="72544"/>
                    <a:ext cx="342" cy="812"/>
                  </a:xfrm>
                  <a:custGeom>
                    <a:avLst/>
                    <a:gdLst>
                      <a:gd name="T0" fmla="*/ 0 w 342"/>
                      <a:gd name="T1" fmla="*/ 812 h 812"/>
                      <a:gd name="T2" fmla="*/ 0 w 342"/>
                      <a:gd name="T3" fmla="*/ 0 h 812"/>
                      <a:gd name="T4" fmla="*/ 342 w 342"/>
                      <a:gd name="T5" fmla="*/ 0 h 8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2" h="812">
                        <a:moveTo>
                          <a:pt x="0" y="812"/>
                        </a:moveTo>
                        <a:lnTo>
                          <a:pt x="0" y="0"/>
                        </a:lnTo>
                        <a:lnTo>
                          <a:pt x="34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49" name="Rectangle 4298"/>
                  <p:cNvSpPr>
                    <a:spLocks noChangeArrowheads="1"/>
                  </p:cNvSpPr>
                  <p:nvPr/>
                </p:nvSpPr>
                <p:spPr bwMode="auto">
                  <a:xfrm>
                    <a:off x="2049" y="72698"/>
                    <a:ext cx="2055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AHN50487 MD soil uncultured bacterium MDE amb 23f1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50" name="Freeform 4299"/>
                  <p:cNvSpPr>
                    <a:spLocks/>
                  </p:cNvSpPr>
                  <p:nvPr/>
                </p:nvSpPr>
                <p:spPr bwMode="auto">
                  <a:xfrm>
                    <a:off x="1875" y="72747"/>
                    <a:ext cx="171" cy="51"/>
                  </a:xfrm>
                  <a:custGeom>
                    <a:avLst/>
                    <a:gdLst>
                      <a:gd name="T0" fmla="*/ 0 w 171"/>
                      <a:gd name="T1" fmla="*/ 51 h 51"/>
                      <a:gd name="T2" fmla="*/ 0 w 171"/>
                      <a:gd name="T3" fmla="*/ 0 h 51"/>
                      <a:gd name="T4" fmla="*/ 171 w 17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7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51" name="Rectangle 4300"/>
                  <p:cNvSpPr>
                    <a:spLocks noChangeArrowheads="1"/>
                  </p:cNvSpPr>
                  <p:nvPr/>
                </p:nvSpPr>
                <p:spPr bwMode="auto">
                  <a:xfrm>
                    <a:off x="1952" y="728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2650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52" name="Freeform 4301"/>
                  <p:cNvSpPr>
                    <a:spLocks/>
                  </p:cNvSpPr>
                  <p:nvPr/>
                </p:nvSpPr>
                <p:spPr bwMode="auto">
                  <a:xfrm>
                    <a:off x="1875" y="72804"/>
                    <a:ext cx="74" cy="51"/>
                  </a:xfrm>
                  <a:custGeom>
                    <a:avLst/>
                    <a:gdLst>
                      <a:gd name="T0" fmla="*/ 0 w 74"/>
                      <a:gd name="T1" fmla="*/ 0 h 51"/>
                      <a:gd name="T2" fmla="*/ 0 w 74"/>
                      <a:gd name="T3" fmla="*/ 51 h 51"/>
                      <a:gd name="T4" fmla="*/ 74 w 7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7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53" name="Freeform 4302"/>
                  <p:cNvSpPr>
                    <a:spLocks/>
                  </p:cNvSpPr>
                  <p:nvPr/>
                </p:nvSpPr>
                <p:spPr bwMode="auto">
                  <a:xfrm>
                    <a:off x="1781" y="72801"/>
                    <a:ext cx="94" cy="1369"/>
                  </a:xfrm>
                  <a:custGeom>
                    <a:avLst/>
                    <a:gdLst>
                      <a:gd name="T0" fmla="*/ 0 w 94"/>
                      <a:gd name="T1" fmla="*/ 1369 h 1369"/>
                      <a:gd name="T2" fmla="*/ 0 w 94"/>
                      <a:gd name="T3" fmla="*/ 0 h 1369"/>
                      <a:gd name="T4" fmla="*/ 94 w 94"/>
                      <a:gd name="T5" fmla="*/ 0 h 13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4" h="1369">
                        <a:moveTo>
                          <a:pt x="0" y="1369"/>
                        </a:moveTo>
                        <a:lnTo>
                          <a:pt x="0" y="0"/>
                        </a:lnTo>
                        <a:lnTo>
                          <a:pt x="9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54" name="Rectangle 4303"/>
                  <p:cNvSpPr>
                    <a:spLocks noChangeArrowheads="1"/>
                  </p:cNvSpPr>
                  <p:nvPr/>
                </p:nvSpPr>
                <p:spPr bwMode="auto">
                  <a:xfrm>
                    <a:off x="2163" y="729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3706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55" name="Freeform 4304"/>
                  <p:cNvSpPr>
                    <a:spLocks/>
                  </p:cNvSpPr>
                  <p:nvPr/>
                </p:nvSpPr>
                <p:spPr bwMode="auto">
                  <a:xfrm>
                    <a:off x="2109" y="72963"/>
                    <a:ext cx="51" cy="51"/>
                  </a:xfrm>
                  <a:custGeom>
                    <a:avLst/>
                    <a:gdLst>
                      <a:gd name="T0" fmla="*/ 0 w 51"/>
                      <a:gd name="T1" fmla="*/ 51 h 51"/>
                      <a:gd name="T2" fmla="*/ 0 w 51"/>
                      <a:gd name="T3" fmla="*/ 0 h 51"/>
                      <a:gd name="T4" fmla="*/ 51 w 5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5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56" name="Rectangle 4305"/>
                  <p:cNvSpPr>
                    <a:spLocks noChangeArrowheads="1"/>
                  </p:cNvSpPr>
                  <p:nvPr/>
                </p:nvSpPr>
                <p:spPr bwMode="auto">
                  <a:xfrm>
                    <a:off x="2183" y="730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1751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57" name="Freeform 4306"/>
                  <p:cNvSpPr>
                    <a:spLocks/>
                  </p:cNvSpPr>
                  <p:nvPr/>
                </p:nvSpPr>
                <p:spPr bwMode="auto">
                  <a:xfrm>
                    <a:off x="2109" y="73020"/>
                    <a:ext cx="71" cy="51"/>
                  </a:xfrm>
                  <a:custGeom>
                    <a:avLst/>
                    <a:gdLst>
                      <a:gd name="T0" fmla="*/ 0 w 71"/>
                      <a:gd name="T1" fmla="*/ 0 h 51"/>
                      <a:gd name="T2" fmla="*/ 0 w 71"/>
                      <a:gd name="T3" fmla="*/ 51 h 51"/>
                      <a:gd name="T4" fmla="*/ 71 w 71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1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71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58" name="Freeform 4307"/>
                  <p:cNvSpPr>
                    <a:spLocks/>
                  </p:cNvSpPr>
                  <p:nvPr/>
                </p:nvSpPr>
                <p:spPr bwMode="auto">
                  <a:xfrm>
                    <a:off x="2039" y="73017"/>
                    <a:ext cx="70" cy="105"/>
                  </a:xfrm>
                  <a:custGeom>
                    <a:avLst/>
                    <a:gdLst>
                      <a:gd name="T0" fmla="*/ 0 w 70"/>
                      <a:gd name="T1" fmla="*/ 105 h 105"/>
                      <a:gd name="T2" fmla="*/ 0 w 70"/>
                      <a:gd name="T3" fmla="*/ 0 h 105"/>
                      <a:gd name="T4" fmla="*/ 70 w 70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0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7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59" name="Rectangle 4308"/>
                  <p:cNvSpPr>
                    <a:spLocks noChangeArrowheads="1"/>
                  </p:cNvSpPr>
                  <p:nvPr/>
                </p:nvSpPr>
                <p:spPr bwMode="auto">
                  <a:xfrm>
                    <a:off x="2629" y="731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5372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60" name="Freeform 4309"/>
                  <p:cNvSpPr>
                    <a:spLocks/>
                  </p:cNvSpPr>
                  <p:nvPr/>
                </p:nvSpPr>
                <p:spPr bwMode="auto">
                  <a:xfrm>
                    <a:off x="2096" y="73179"/>
                    <a:ext cx="530" cy="51"/>
                  </a:xfrm>
                  <a:custGeom>
                    <a:avLst/>
                    <a:gdLst>
                      <a:gd name="T0" fmla="*/ 0 w 530"/>
                      <a:gd name="T1" fmla="*/ 51 h 51"/>
                      <a:gd name="T2" fmla="*/ 0 w 530"/>
                      <a:gd name="T3" fmla="*/ 0 h 51"/>
                      <a:gd name="T4" fmla="*/ 530 w 530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30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53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61" name="Rectangle 4310"/>
                  <p:cNvSpPr>
                    <a:spLocks noChangeArrowheads="1"/>
                  </p:cNvSpPr>
                  <p:nvPr/>
                </p:nvSpPr>
                <p:spPr bwMode="auto">
                  <a:xfrm>
                    <a:off x="2099" y="73238"/>
                    <a:ext cx="1370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AKS11699 pearl river estuary P07 12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62" name="Freeform 4311"/>
                  <p:cNvSpPr>
                    <a:spLocks/>
                  </p:cNvSpPr>
                  <p:nvPr/>
                </p:nvSpPr>
                <p:spPr bwMode="auto">
                  <a:xfrm>
                    <a:off x="2096" y="7323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63" name="Freeform 4312"/>
                  <p:cNvSpPr>
                    <a:spLocks/>
                  </p:cNvSpPr>
                  <p:nvPr/>
                </p:nvSpPr>
                <p:spPr bwMode="auto">
                  <a:xfrm>
                    <a:off x="2039" y="73128"/>
                    <a:ext cx="57" cy="105"/>
                  </a:xfrm>
                  <a:custGeom>
                    <a:avLst/>
                    <a:gdLst>
                      <a:gd name="T0" fmla="*/ 0 w 57"/>
                      <a:gd name="T1" fmla="*/ 0 h 105"/>
                      <a:gd name="T2" fmla="*/ 0 w 57"/>
                      <a:gd name="T3" fmla="*/ 105 h 105"/>
                      <a:gd name="T4" fmla="*/ 57 w 57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57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64" name="Freeform 4313"/>
                  <p:cNvSpPr>
                    <a:spLocks/>
                  </p:cNvSpPr>
                  <p:nvPr/>
                </p:nvSpPr>
                <p:spPr bwMode="auto">
                  <a:xfrm>
                    <a:off x="2010" y="73125"/>
                    <a:ext cx="29" cy="132"/>
                  </a:xfrm>
                  <a:custGeom>
                    <a:avLst/>
                    <a:gdLst>
                      <a:gd name="T0" fmla="*/ 0 w 29"/>
                      <a:gd name="T1" fmla="*/ 132 h 132"/>
                      <a:gd name="T2" fmla="*/ 0 w 29"/>
                      <a:gd name="T3" fmla="*/ 0 h 132"/>
                      <a:gd name="T4" fmla="*/ 29 w 29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2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65" name="Rectangle 4314"/>
                  <p:cNvSpPr>
                    <a:spLocks noChangeArrowheads="1"/>
                  </p:cNvSpPr>
                  <p:nvPr/>
                </p:nvSpPr>
                <p:spPr bwMode="auto">
                  <a:xfrm>
                    <a:off x="2045" y="733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6541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66" name="Freeform 4315"/>
                  <p:cNvSpPr>
                    <a:spLocks/>
                  </p:cNvSpPr>
                  <p:nvPr/>
                </p:nvSpPr>
                <p:spPr bwMode="auto">
                  <a:xfrm>
                    <a:off x="2010" y="73263"/>
                    <a:ext cx="32" cy="132"/>
                  </a:xfrm>
                  <a:custGeom>
                    <a:avLst/>
                    <a:gdLst>
                      <a:gd name="T0" fmla="*/ 0 w 32"/>
                      <a:gd name="T1" fmla="*/ 0 h 132"/>
                      <a:gd name="T2" fmla="*/ 0 w 32"/>
                      <a:gd name="T3" fmla="*/ 132 h 132"/>
                      <a:gd name="T4" fmla="*/ 32 w 32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2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32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67" name="Freeform 4316"/>
                  <p:cNvSpPr>
                    <a:spLocks/>
                  </p:cNvSpPr>
                  <p:nvPr/>
                </p:nvSpPr>
                <p:spPr bwMode="auto">
                  <a:xfrm>
                    <a:off x="2003" y="73260"/>
                    <a:ext cx="7" cy="118"/>
                  </a:xfrm>
                  <a:custGeom>
                    <a:avLst/>
                    <a:gdLst>
                      <a:gd name="T0" fmla="*/ 0 w 7"/>
                      <a:gd name="T1" fmla="*/ 118 h 118"/>
                      <a:gd name="T2" fmla="*/ 0 w 7"/>
                      <a:gd name="T3" fmla="*/ 0 h 118"/>
                      <a:gd name="T4" fmla="*/ 7 w 7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68" name="Rectangle 4317"/>
                  <p:cNvSpPr>
                    <a:spLocks noChangeArrowheads="1"/>
                  </p:cNvSpPr>
                  <p:nvPr/>
                </p:nvSpPr>
                <p:spPr bwMode="auto">
                  <a:xfrm>
                    <a:off x="2073" y="734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6345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69" name="Freeform 4318"/>
                  <p:cNvSpPr>
                    <a:spLocks/>
                  </p:cNvSpPr>
                  <p:nvPr/>
                </p:nvSpPr>
                <p:spPr bwMode="auto">
                  <a:xfrm>
                    <a:off x="2003" y="73384"/>
                    <a:ext cx="67" cy="119"/>
                  </a:xfrm>
                  <a:custGeom>
                    <a:avLst/>
                    <a:gdLst>
                      <a:gd name="T0" fmla="*/ 0 w 67"/>
                      <a:gd name="T1" fmla="*/ 0 h 119"/>
                      <a:gd name="T2" fmla="*/ 0 w 67"/>
                      <a:gd name="T3" fmla="*/ 119 h 119"/>
                      <a:gd name="T4" fmla="*/ 67 w 67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7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67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70" name="Freeform 4319"/>
                  <p:cNvSpPr>
                    <a:spLocks/>
                  </p:cNvSpPr>
                  <p:nvPr/>
                </p:nvSpPr>
                <p:spPr bwMode="auto">
                  <a:xfrm>
                    <a:off x="1967" y="73381"/>
                    <a:ext cx="36" cy="200"/>
                  </a:xfrm>
                  <a:custGeom>
                    <a:avLst/>
                    <a:gdLst>
                      <a:gd name="T0" fmla="*/ 0 w 36"/>
                      <a:gd name="T1" fmla="*/ 200 h 200"/>
                      <a:gd name="T2" fmla="*/ 0 w 36"/>
                      <a:gd name="T3" fmla="*/ 0 h 200"/>
                      <a:gd name="T4" fmla="*/ 36 w 36"/>
                      <a:gd name="T5" fmla="*/ 0 h 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200">
                        <a:moveTo>
                          <a:pt x="0" y="200"/>
                        </a:moveTo>
                        <a:lnTo>
                          <a:pt x="0" y="0"/>
                        </a:lnTo>
                        <a:lnTo>
                          <a:pt x="3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71" name="Rectangle 4320"/>
                  <p:cNvSpPr>
                    <a:spLocks noChangeArrowheads="1"/>
                  </p:cNvSpPr>
                  <p:nvPr/>
                </p:nvSpPr>
                <p:spPr bwMode="auto">
                  <a:xfrm>
                    <a:off x="2108" y="735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1667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72" name="Freeform 4321"/>
                  <p:cNvSpPr>
                    <a:spLocks/>
                  </p:cNvSpPr>
                  <p:nvPr/>
                </p:nvSpPr>
                <p:spPr bwMode="auto">
                  <a:xfrm>
                    <a:off x="2018" y="73611"/>
                    <a:ext cx="87" cy="51"/>
                  </a:xfrm>
                  <a:custGeom>
                    <a:avLst/>
                    <a:gdLst>
                      <a:gd name="T0" fmla="*/ 0 w 87"/>
                      <a:gd name="T1" fmla="*/ 51 h 51"/>
                      <a:gd name="T2" fmla="*/ 0 w 87"/>
                      <a:gd name="T3" fmla="*/ 0 h 51"/>
                      <a:gd name="T4" fmla="*/ 87 w 8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8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73" name="Rectangle 4322"/>
                  <p:cNvSpPr>
                    <a:spLocks noChangeArrowheads="1"/>
                  </p:cNvSpPr>
                  <p:nvPr/>
                </p:nvSpPr>
                <p:spPr bwMode="auto">
                  <a:xfrm>
                    <a:off x="2303" y="736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4641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74" name="Freeform 4323"/>
                  <p:cNvSpPr>
                    <a:spLocks/>
                  </p:cNvSpPr>
                  <p:nvPr/>
                </p:nvSpPr>
                <p:spPr bwMode="auto">
                  <a:xfrm>
                    <a:off x="2018" y="73668"/>
                    <a:ext cx="282" cy="51"/>
                  </a:xfrm>
                  <a:custGeom>
                    <a:avLst/>
                    <a:gdLst>
                      <a:gd name="T0" fmla="*/ 0 w 282"/>
                      <a:gd name="T1" fmla="*/ 0 h 51"/>
                      <a:gd name="T2" fmla="*/ 0 w 282"/>
                      <a:gd name="T3" fmla="*/ 51 h 51"/>
                      <a:gd name="T4" fmla="*/ 282 w 28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8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8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75" name="Freeform 4324"/>
                  <p:cNvSpPr>
                    <a:spLocks/>
                  </p:cNvSpPr>
                  <p:nvPr/>
                </p:nvSpPr>
                <p:spPr bwMode="auto">
                  <a:xfrm>
                    <a:off x="1994" y="73665"/>
                    <a:ext cx="24" cy="118"/>
                  </a:xfrm>
                  <a:custGeom>
                    <a:avLst/>
                    <a:gdLst>
                      <a:gd name="T0" fmla="*/ 0 w 24"/>
                      <a:gd name="T1" fmla="*/ 118 h 118"/>
                      <a:gd name="T2" fmla="*/ 0 w 24"/>
                      <a:gd name="T3" fmla="*/ 0 h 118"/>
                      <a:gd name="T4" fmla="*/ 24 w 24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2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76" name="Rectangle 4325"/>
                  <p:cNvSpPr>
                    <a:spLocks noChangeArrowheads="1"/>
                  </p:cNvSpPr>
                  <p:nvPr/>
                </p:nvSpPr>
                <p:spPr bwMode="auto">
                  <a:xfrm>
                    <a:off x="2183" y="737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5489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77" name="Freeform 4326"/>
                  <p:cNvSpPr>
                    <a:spLocks/>
                  </p:cNvSpPr>
                  <p:nvPr/>
                </p:nvSpPr>
                <p:spPr bwMode="auto">
                  <a:xfrm>
                    <a:off x="2034" y="73827"/>
                    <a:ext cx="146" cy="78"/>
                  </a:xfrm>
                  <a:custGeom>
                    <a:avLst/>
                    <a:gdLst>
                      <a:gd name="T0" fmla="*/ 0 w 146"/>
                      <a:gd name="T1" fmla="*/ 78 h 78"/>
                      <a:gd name="T2" fmla="*/ 0 w 146"/>
                      <a:gd name="T3" fmla="*/ 0 h 78"/>
                      <a:gd name="T4" fmla="*/ 146 w 146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6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4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78" name="Rectangle 4327"/>
                  <p:cNvSpPr>
                    <a:spLocks noChangeArrowheads="1"/>
                  </p:cNvSpPr>
                  <p:nvPr/>
                </p:nvSpPr>
                <p:spPr bwMode="auto">
                  <a:xfrm>
                    <a:off x="2133" y="73886"/>
                    <a:ext cx="1719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3 ADU62037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Desulfovibrio aespoeensis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Aspo-2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79" name="Freeform 4328"/>
                  <p:cNvSpPr>
                    <a:spLocks/>
                  </p:cNvSpPr>
                  <p:nvPr/>
                </p:nvSpPr>
                <p:spPr bwMode="auto">
                  <a:xfrm>
                    <a:off x="2072" y="73935"/>
                    <a:ext cx="58" cy="51"/>
                  </a:xfrm>
                  <a:custGeom>
                    <a:avLst/>
                    <a:gdLst>
                      <a:gd name="T0" fmla="*/ 0 w 58"/>
                      <a:gd name="T1" fmla="*/ 51 h 51"/>
                      <a:gd name="T2" fmla="*/ 0 w 58"/>
                      <a:gd name="T3" fmla="*/ 0 h 51"/>
                      <a:gd name="T4" fmla="*/ 58 w 5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5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80" name="Rectangle 4329"/>
                  <p:cNvSpPr>
                    <a:spLocks noChangeArrowheads="1"/>
                  </p:cNvSpPr>
                  <p:nvPr/>
                </p:nvSpPr>
                <p:spPr bwMode="auto">
                  <a:xfrm>
                    <a:off x="2138" y="73994"/>
                    <a:ext cx="288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87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81" name="Freeform 4330"/>
                  <p:cNvSpPr>
                    <a:spLocks/>
                  </p:cNvSpPr>
                  <p:nvPr/>
                </p:nvSpPr>
                <p:spPr bwMode="auto">
                  <a:xfrm>
                    <a:off x="2072" y="73992"/>
                    <a:ext cx="63" cy="51"/>
                  </a:xfrm>
                  <a:custGeom>
                    <a:avLst/>
                    <a:gdLst>
                      <a:gd name="T0" fmla="*/ 0 w 63"/>
                      <a:gd name="T1" fmla="*/ 0 h 51"/>
                      <a:gd name="T2" fmla="*/ 0 w 63"/>
                      <a:gd name="T3" fmla="*/ 51 h 51"/>
                      <a:gd name="T4" fmla="*/ 63 w 6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3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63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82" name="Freeform 4331"/>
                  <p:cNvSpPr>
                    <a:spLocks/>
                  </p:cNvSpPr>
                  <p:nvPr/>
                </p:nvSpPr>
                <p:spPr bwMode="auto">
                  <a:xfrm>
                    <a:off x="2034" y="73911"/>
                    <a:ext cx="38" cy="78"/>
                  </a:xfrm>
                  <a:custGeom>
                    <a:avLst/>
                    <a:gdLst>
                      <a:gd name="T0" fmla="*/ 0 w 38"/>
                      <a:gd name="T1" fmla="*/ 0 h 78"/>
                      <a:gd name="T2" fmla="*/ 0 w 38"/>
                      <a:gd name="T3" fmla="*/ 78 h 78"/>
                      <a:gd name="T4" fmla="*/ 38 w 38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8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8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83" name="Freeform 4332"/>
                  <p:cNvSpPr>
                    <a:spLocks/>
                  </p:cNvSpPr>
                  <p:nvPr/>
                </p:nvSpPr>
                <p:spPr bwMode="auto">
                  <a:xfrm>
                    <a:off x="1994" y="73789"/>
                    <a:ext cx="40" cy="119"/>
                  </a:xfrm>
                  <a:custGeom>
                    <a:avLst/>
                    <a:gdLst>
                      <a:gd name="T0" fmla="*/ 0 w 40"/>
                      <a:gd name="T1" fmla="*/ 0 h 119"/>
                      <a:gd name="T2" fmla="*/ 0 w 40"/>
                      <a:gd name="T3" fmla="*/ 119 h 119"/>
                      <a:gd name="T4" fmla="*/ 40 w 40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0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40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84" name="Freeform 4333"/>
                  <p:cNvSpPr>
                    <a:spLocks/>
                  </p:cNvSpPr>
                  <p:nvPr/>
                </p:nvSpPr>
                <p:spPr bwMode="auto">
                  <a:xfrm>
                    <a:off x="1967" y="73587"/>
                    <a:ext cx="27" cy="199"/>
                  </a:xfrm>
                  <a:custGeom>
                    <a:avLst/>
                    <a:gdLst>
                      <a:gd name="T0" fmla="*/ 0 w 27"/>
                      <a:gd name="T1" fmla="*/ 0 h 199"/>
                      <a:gd name="T2" fmla="*/ 0 w 27"/>
                      <a:gd name="T3" fmla="*/ 199 h 199"/>
                      <a:gd name="T4" fmla="*/ 27 w 27"/>
                      <a:gd name="T5" fmla="*/ 199 h 1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7" h="199">
                        <a:moveTo>
                          <a:pt x="0" y="0"/>
                        </a:moveTo>
                        <a:lnTo>
                          <a:pt x="0" y="199"/>
                        </a:lnTo>
                        <a:lnTo>
                          <a:pt x="27" y="19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85" name="Freeform 4334"/>
                  <p:cNvSpPr>
                    <a:spLocks/>
                  </p:cNvSpPr>
                  <p:nvPr/>
                </p:nvSpPr>
                <p:spPr bwMode="auto">
                  <a:xfrm>
                    <a:off x="1946" y="73584"/>
                    <a:ext cx="21" cy="307"/>
                  </a:xfrm>
                  <a:custGeom>
                    <a:avLst/>
                    <a:gdLst>
                      <a:gd name="T0" fmla="*/ 0 w 21"/>
                      <a:gd name="T1" fmla="*/ 307 h 307"/>
                      <a:gd name="T2" fmla="*/ 0 w 21"/>
                      <a:gd name="T3" fmla="*/ 0 h 307"/>
                      <a:gd name="T4" fmla="*/ 21 w 21"/>
                      <a:gd name="T5" fmla="*/ 0 h 3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" h="307">
                        <a:moveTo>
                          <a:pt x="0" y="307"/>
                        </a:moveTo>
                        <a:lnTo>
                          <a:pt x="0" y="0"/>
                        </a:lnTo>
                        <a:lnTo>
                          <a:pt x="2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86" name="Rectangle 4335"/>
                  <p:cNvSpPr>
                    <a:spLocks noChangeArrowheads="1"/>
                  </p:cNvSpPr>
                  <p:nvPr/>
                </p:nvSpPr>
                <p:spPr bwMode="auto">
                  <a:xfrm>
                    <a:off x="2223" y="741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1357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87" name="Freeform 4336"/>
                  <p:cNvSpPr>
                    <a:spLocks/>
                  </p:cNvSpPr>
                  <p:nvPr/>
                </p:nvSpPr>
                <p:spPr bwMode="auto">
                  <a:xfrm>
                    <a:off x="2072" y="74151"/>
                    <a:ext cx="148" cy="51"/>
                  </a:xfrm>
                  <a:custGeom>
                    <a:avLst/>
                    <a:gdLst>
                      <a:gd name="T0" fmla="*/ 0 w 148"/>
                      <a:gd name="T1" fmla="*/ 51 h 51"/>
                      <a:gd name="T2" fmla="*/ 0 w 148"/>
                      <a:gd name="T3" fmla="*/ 0 h 51"/>
                      <a:gd name="T4" fmla="*/ 148 w 14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4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88" name="Rectangle 4337"/>
                  <p:cNvSpPr>
                    <a:spLocks noChangeArrowheads="1"/>
                  </p:cNvSpPr>
                  <p:nvPr/>
                </p:nvSpPr>
                <p:spPr bwMode="auto">
                  <a:xfrm>
                    <a:off x="2294" y="742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5630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89" name="Freeform 4338"/>
                  <p:cNvSpPr>
                    <a:spLocks/>
                  </p:cNvSpPr>
                  <p:nvPr/>
                </p:nvSpPr>
                <p:spPr bwMode="auto">
                  <a:xfrm>
                    <a:off x="2072" y="74208"/>
                    <a:ext cx="219" cy="51"/>
                  </a:xfrm>
                  <a:custGeom>
                    <a:avLst/>
                    <a:gdLst>
                      <a:gd name="T0" fmla="*/ 0 w 219"/>
                      <a:gd name="T1" fmla="*/ 0 h 51"/>
                      <a:gd name="T2" fmla="*/ 0 w 219"/>
                      <a:gd name="T3" fmla="*/ 51 h 51"/>
                      <a:gd name="T4" fmla="*/ 219 w 21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1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90" name="Freeform 4339"/>
                  <p:cNvSpPr>
                    <a:spLocks/>
                  </p:cNvSpPr>
                  <p:nvPr/>
                </p:nvSpPr>
                <p:spPr bwMode="auto">
                  <a:xfrm>
                    <a:off x="1946" y="73897"/>
                    <a:ext cx="126" cy="308"/>
                  </a:xfrm>
                  <a:custGeom>
                    <a:avLst/>
                    <a:gdLst>
                      <a:gd name="T0" fmla="*/ 0 w 126"/>
                      <a:gd name="T1" fmla="*/ 0 h 308"/>
                      <a:gd name="T2" fmla="*/ 0 w 126"/>
                      <a:gd name="T3" fmla="*/ 308 h 308"/>
                      <a:gd name="T4" fmla="*/ 126 w 126"/>
                      <a:gd name="T5" fmla="*/ 308 h 3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6" h="308">
                        <a:moveTo>
                          <a:pt x="0" y="0"/>
                        </a:moveTo>
                        <a:lnTo>
                          <a:pt x="0" y="308"/>
                        </a:lnTo>
                        <a:lnTo>
                          <a:pt x="126" y="30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91" name="Freeform 4340"/>
                  <p:cNvSpPr>
                    <a:spLocks/>
                  </p:cNvSpPr>
                  <p:nvPr/>
                </p:nvSpPr>
                <p:spPr bwMode="auto">
                  <a:xfrm>
                    <a:off x="1889" y="73894"/>
                    <a:ext cx="57" cy="273"/>
                  </a:xfrm>
                  <a:custGeom>
                    <a:avLst/>
                    <a:gdLst>
                      <a:gd name="T0" fmla="*/ 0 w 57"/>
                      <a:gd name="T1" fmla="*/ 273 h 273"/>
                      <a:gd name="T2" fmla="*/ 0 w 57"/>
                      <a:gd name="T3" fmla="*/ 0 h 273"/>
                      <a:gd name="T4" fmla="*/ 57 w 57"/>
                      <a:gd name="T5" fmla="*/ 0 h 2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273">
                        <a:moveTo>
                          <a:pt x="0" y="273"/>
                        </a:moveTo>
                        <a:lnTo>
                          <a:pt x="0" y="0"/>
                        </a:lnTo>
                        <a:lnTo>
                          <a:pt x="5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92" name="Rectangle 4341"/>
                  <p:cNvSpPr>
                    <a:spLocks noChangeArrowheads="1"/>
                  </p:cNvSpPr>
                  <p:nvPr/>
                </p:nvSpPr>
                <p:spPr bwMode="auto">
                  <a:xfrm>
                    <a:off x="2048" y="74318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894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93" name="Freeform 4342"/>
                  <p:cNvSpPr>
                    <a:spLocks/>
                  </p:cNvSpPr>
                  <p:nvPr/>
                </p:nvSpPr>
                <p:spPr bwMode="auto">
                  <a:xfrm>
                    <a:off x="1974" y="74367"/>
                    <a:ext cx="71" cy="78"/>
                  </a:xfrm>
                  <a:custGeom>
                    <a:avLst/>
                    <a:gdLst>
                      <a:gd name="T0" fmla="*/ 0 w 71"/>
                      <a:gd name="T1" fmla="*/ 78 h 78"/>
                      <a:gd name="T2" fmla="*/ 0 w 71"/>
                      <a:gd name="T3" fmla="*/ 0 h 78"/>
                      <a:gd name="T4" fmla="*/ 71 w 71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1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7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94" name="Rectangle 4343"/>
                  <p:cNvSpPr>
                    <a:spLocks noChangeArrowheads="1"/>
                  </p:cNvSpPr>
                  <p:nvPr/>
                </p:nvSpPr>
                <p:spPr bwMode="auto">
                  <a:xfrm>
                    <a:off x="2075" y="744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2611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95" name="Freeform 4344"/>
                  <p:cNvSpPr>
                    <a:spLocks/>
                  </p:cNvSpPr>
                  <p:nvPr/>
                </p:nvSpPr>
                <p:spPr bwMode="auto">
                  <a:xfrm>
                    <a:off x="2025" y="74475"/>
                    <a:ext cx="47" cy="51"/>
                  </a:xfrm>
                  <a:custGeom>
                    <a:avLst/>
                    <a:gdLst>
                      <a:gd name="T0" fmla="*/ 0 w 47"/>
                      <a:gd name="T1" fmla="*/ 51 h 51"/>
                      <a:gd name="T2" fmla="*/ 0 w 47"/>
                      <a:gd name="T3" fmla="*/ 0 h 51"/>
                      <a:gd name="T4" fmla="*/ 47 w 47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4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96" name="Rectangle 4345"/>
                  <p:cNvSpPr>
                    <a:spLocks noChangeArrowheads="1"/>
                  </p:cNvSpPr>
                  <p:nvPr/>
                </p:nvSpPr>
                <p:spPr bwMode="auto">
                  <a:xfrm>
                    <a:off x="2103" y="74534"/>
                    <a:ext cx="158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AFQ33568 contaminated soil BG-2 BG2.19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597" name="Freeform 4346"/>
                  <p:cNvSpPr>
                    <a:spLocks/>
                  </p:cNvSpPr>
                  <p:nvPr/>
                </p:nvSpPr>
                <p:spPr bwMode="auto">
                  <a:xfrm>
                    <a:off x="2025" y="74532"/>
                    <a:ext cx="75" cy="51"/>
                  </a:xfrm>
                  <a:custGeom>
                    <a:avLst/>
                    <a:gdLst>
                      <a:gd name="T0" fmla="*/ 0 w 75"/>
                      <a:gd name="T1" fmla="*/ 0 h 51"/>
                      <a:gd name="T2" fmla="*/ 0 w 75"/>
                      <a:gd name="T3" fmla="*/ 51 h 51"/>
                      <a:gd name="T4" fmla="*/ 75 w 75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5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75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98" name="Freeform 4347"/>
                  <p:cNvSpPr>
                    <a:spLocks/>
                  </p:cNvSpPr>
                  <p:nvPr/>
                </p:nvSpPr>
                <p:spPr bwMode="auto">
                  <a:xfrm>
                    <a:off x="1974" y="74451"/>
                    <a:ext cx="51" cy="78"/>
                  </a:xfrm>
                  <a:custGeom>
                    <a:avLst/>
                    <a:gdLst>
                      <a:gd name="T0" fmla="*/ 0 w 51"/>
                      <a:gd name="T1" fmla="*/ 0 h 78"/>
                      <a:gd name="T2" fmla="*/ 0 w 51"/>
                      <a:gd name="T3" fmla="*/ 78 h 78"/>
                      <a:gd name="T4" fmla="*/ 51 w 51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1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51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99" name="Freeform 4348"/>
                  <p:cNvSpPr>
                    <a:spLocks/>
                  </p:cNvSpPr>
                  <p:nvPr/>
                </p:nvSpPr>
                <p:spPr bwMode="auto">
                  <a:xfrm>
                    <a:off x="1889" y="74173"/>
                    <a:ext cx="85" cy="275"/>
                  </a:xfrm>
                  <a:custGeom>
                    <a:avLst/>
                    <a:gdLst>
                      <a:gd name="T0" fmla="*/ 0 w 85"/>
                      <a:gd name="T1" fmla="*/ 0 h 275"/>
                      <a:gd name="T2" fmla="*/ 0 w 85"/>
                      <a:gd name="T3" fmla="*/ 275 h 275"/>
                      <a:gd name="T4" fmla="*/ 85 w 85"/>
                      <a:gd name="T5" fmla="*/ 275 h 2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5" h="275">
                        <a:moveTo>
                          <a:pt x="0" y="0"/>
                        </a:moveTo>
                        <a:lnTo>
                          <a:pt x="0" y="275"/>
                        </a:lnTo>
                        <a:lnTo>
                          <a:pt x="85" y="27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00" name="Freeform 4349"/>
                  <p:cNvSpPr>
                    <a:spLocks/>
                  </p:cNvSpPr>
                  <p:nvPr/>
                </p:nvSpPr>
                <p:spPr bwMode="auto">
                  <a:xfrm>
                    <a:off x="1872" y="74170"/>
                    <a:ext cx="17" cy="359"/>
                  </a:xfrm>
                  <a:custGeom>
                    <a:avLst/>
                    <a:gdLst>
                      <a:gd name="T0" fmla="*/ 0 w 17"/>
                      <a:gd name="T1" fmla="*/ 359 h 359"/>
                      <a:gd name="T2" fmla="*/ 0 w 17"/>
                      <a:gd name="T3" fmla="*/ 0 h 359"/>
                      <a:gd name="T4" fmla="*/ 17 w 17"/>
                      <a:gd name="T5" fmla="*/ 0 h 3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359">
                        <a:moveTo>
                          <a:pt x="0" y="359"/>
                        </a:moveTo>
                        <a:lnTo>
                          <a:pt x="0" y="0"/>
                        </a:lnTo>
                        <a:lnTo>
                          <a:pt x="1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01" name="Rectangle 4350"/>
                  <p:cNvSpPr>
                    <a:spLocks noChangeArrowheads="1"/>
                  </p:cNvSpPr>
                  <p:nvPr/>
                </p:nvSpPr>
                <p:spPr bwMode="auto">
                  <a:xfrm>
                    <a:off x="2087" y="746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4110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02" name="Freeform 4351"/>
                  <p:cNvSpPr>
                    <a:spLocks/>
                  </p:cNvSpPr>
                  <p:nvPr/>
                </p:nvSpPr>
                <p:spPr bwMode="auto">
                  <a:xfrm>
                    <a:off x="1916" y="74691"/>
                    <a:ext cx="168" cy="199"/>
                  </a:xfrm>
                  <a:custGeom>
                    <a:avLst/>
                    <a:gdLst>
                      <a:gd name="T0" fmla="*/ 0 w 168"/>
                      <a:gd name="T1" fmla="*/ 199 h 199"/>
                      <a:gd name="T2" fmla="*/ 0 w 168"/>
                      <a:gd name="T3" fmla="*/ 0 h 199"/>
                      <a:gd name="T4" fmla="*/ 168 w 168"/>
                      <a:gd name="T5" fmla="*/ 0 h 1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8" h="199">
                        <a:moveTo>
                          <a:pt x="0" y="199"/>
                        </a:moveTo>
                        <a:lnTo>
                          <a:pt x="0" y="0"/>
                        </a:lnTo>
                        <a:lnTo>
                          <a:pt x="16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03" name="Rectangle 4352"/>
                  <p:cNvSpPr>
                    <a:spLocks noChangeArrowheads="1"/>
                  </p:cNvSpPr>
                  <p:nvPr/>
                </p:nvSpPr>
                <p:spPr bwMode="auto">
                  <a:xfrm>
                    <a:off x="1998" y="747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4090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04" name="Freeform 4353"/>
                  <p:cNvSpPr>
                    <a:spLocks/>
                  </p:cNvSpPr>
                  <p:nvPr/>
                </p:nvSpPr>
                <p:spPr bwMode="auto">
                  <a:xfrm>
                    <a:off x="1995" y="7479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05" name="Rectangle 4354"/>
                  <p:cNvSpPr>
                    <a:spLocks noChangeArrowheads="1"/>
                  </p:cNvSpPr>
                  <p:nvPr/>
                </p:nvSpPr>
                <p:spPr bwMode="auto">
                  <a:xfrm>
                    <a:off x="1998" y="748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6697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06" name="Freeform 4355"/>
                  <p:cNvSpPr>
                    <a:spLocks/>
                  </p:cNvSpPr>
                  <p:nvPr/>
                </p:nvSpPr>
                <p:spPr bwMode="auto">
                  <a:xfrm>
                    <a:off x="1995" y="7485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07" name="Freeform 4356"/>
                  <p:cNvSpPr>
                    <a:spLocks/>
                  </p:cNvSpPr>
                  <p:nvPr/>
                </p:nvSpPr>
                <p:spPr bwMode="auto">
                  <a:xfrm>
                    <a:off x="1964" y="74853"/>
                    <a:ext cx="31" cy="78"/>
                  </a:xfrm>
                  <a:custGeom>
                    <a:avLst/>
                    <a:gdLst>
                      <a:gd name="T0" fmla="*/ 0 w 31"/>
                      <a:gd name="T1" fmla="*/ 78 h 78"/>
                      <a:gd name="T2" fmla="*/ 0 w 31"/>
                      <a:gd name="T3" fmla="*/ 0 h 78"/>
                      <a:gd name="T4" fmla="*/ 31 w 31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3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08" name="Rectangle 4357"/>
                  <p:cNvSpPr>
                    <a:spLocks noChangeArrowheads="1"/>
                  </p:cNvSpPr>
                  <p:nvPr/>
                </p:nvSpPr>
                <p:spPr bwMode="auto">
                  <a:xfrm>
                    <a:off x="2055" y="749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3063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09" name="Freeform 4358"/>
                  <p:cNvSpPr>
                    <a:spLocks/>
                  </p:cNvSpPr>
                  <p:nvPr/>
                </p:nvSpPr>
                <p:spPr bwMode="auto">
                  <a:xfrm>
                    <a:off x="1964" y="74937"/>
                    <a:ext cx="88" cy="78"/>
                  </a:xfrm>
                  <a:custGeom>
                    <a:avLst/>
                    <a:gdLst>
                      <a:gd name="T0" fmla="*/ 0 w 88"/>
                      <a:gd name="T1" fmla="*/ 0 h 78"/>
                      <a:gd name="T2" fmla="*/ 0 w 88"/>
                      <a:gd name="T3" fmla="*/ 78 h 78"/>
                      <a:gd name="T4" fmla="*/ 88 w 88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88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10" name="Freeform 4359"/>
                  <p:cNvSpPr>
                    <a:spLocks/>
                  </p:cNvSpPr>
                  <p:nvPr/>
                </p:nvSpPr>
                <p:spPr bwMode="auto">
                  <a:xfrm>
                    <a:off x="1932" y="74934"/>
                    <a:ext cx="32" cy="159"/>
                  </a:xfrm>
                  <a:custGeom>
                    <a:avLst/>
                    <a:gdLst>
                      <a:gd name="T0" fmla="*/ 0 w 32"/>
                      <a:gd name="T1" fmla="*/ 159 h 159"/>
                      <a:gd name="T2" fmla="*/ 0 w 32"/>
                      <a:gd name="T3" fmla="*/ 0 h 159"/>
                      <a:gd name="T4" fmla="*/ 32 w 32"/>
                      <a:gd name="T5" fmla="*/ 0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2" h="159">
                        <a:moveTo>
                          <a:pt x="0" y="159"/>
                        </a:moveTo>
                        <a:lnTo>
                          <a:pt x="0" y="0"/>
                        </a:lnTo>
                        <a:lnTo>
                          <a:pt x="3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11" name="Rectangle 4360"/>
                  <p:cNvSpPr>
                    <a:spLocks noChangeArrowheads="1"/>
                  </p:cNvSpPr>
                  <p:nvPr/>
                </p:nvSpPr>
                <p:spPr bwMode="auto">
                  <a:xfrm>
                    <a:off x="2157" y="750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1882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12" name="Freeform 4361"/>
                  <p:cNvSpPr>
                    <a:spLocks/>
                  </p:cNvSpPr>
                  <p:nvPr/>
                </p:nvSpPr>
                <p:spPr bwMode="auto">
                  <a:xfrm>
                    <a:off x="1962" y="75123"/>
                    <a:ext cx="192" cy="132"/>
                  </a:xfrm>
                  <a:custGeom>
                    <a:avLst/>
                    <a:gdLst>
                      <a:gd name="T0" fmla="*/ 0 w 192"/>
                      <a:gd name="T1" fmla="*/ 132 h 132"/>
                      <a:gd name="T2" fmla="*/ 0 w 192"/>
                      <a:gd name="T3" fmla="*/ 0 h 132"/>
                      <a:gd name="T4" fmla="*/ 192 w 192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2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19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13" name="Rectangle 4362"/>
                  <p:cNvSpPr>
                    <a:spLocks noChangeArrowheads="1"/>
                  </p:cNvSpPr>
                  <p:nvPr/>
                </p:nvSpPr>
                <p:spPr bwMode="auto">
                  <a:xfrm>
                    <a:off x="2018" y="751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5826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14" name="Freeform 4363"/>
                  <p:cNvSpPr>
                    <a:spLocks/>
                  </p:cNvSpPr>
                  <p:nvPr/>
                </p:nvSpPr>
                <p:spPr bwMode="auto">
                  <a:xfrm>
                    <a:off x="2015" y="75231"/>
                    <a:ext cx="0" cy="159"/>
                  </a:xfrm>
                  <a:custGeom>
                    <a:avLst/>
                    <a:gdLst>
                      <a:gd name="T0" fmla="*/ 159 h 159"/>
                      <a:gd name="T1" fmla="*/ 0 h 159"/>
                      <a:gd name="T2" fmla="*/ 0 h 159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159">
                        <a:moveTo>
                          <a:pt x="0" y="159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15" name="Rectangle 4364"/>
                  <p:cNvSpPr>
                    <a:spLocks noChangeArrowheads="1"/>
                  </p:cNvSpPr>
                  <p:nvPr/>
                </p:nvSpPr>
                <p:spPr bwMode="auto">
                  <a:xfrm>
                    <a:off x="2018" y="75290"/>
                    <a:ext cx="139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ASD49984 Cochin Estuary CE13-N16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16" name="Freeform 4365"/>
                  <p:cNvSpPr>
                    <a:spLocks/>
                  </p:cNvSpPr>
                  <p:nvPr/>
                </p:nvSpPr>
                <p:spPr bwMode="auto">
                  <a:xfrm>
                    <a:off x="2015" y="75339"/>
                    <a:ext cx="0" cy="105"/>
                  </a:xfrm>
                  <a:custGeom>
                    <a:avLst/>
                    <a:gdLst>
                      <a:gd name="T0" fmla="*/ 105 h 105"/>
                      <a:gd name="T1" fmla="*/ 0 h 105"/>
                      <a:gd name="T2" fmla="*/ 0 h 105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17" name="Rectangle 4366"/>
                  <p:cNvSpPr>
                    <a:spLocks noChangeArrowheads="1"/>
                  </p:cNvSpPr>
                  <p:nvPr/>
                </p:nvSpPr>
                <p:spPr bwMode="auto">
                  <a:xfrm>
                    <a:off x="2018" y="753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2960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18" name="Freeform 4367"/>
                  <p:cNvSpPr>
                    <a:spLocks/>
                  </p:cNvSpPr>
                  <p:nvPr/>
                </p:nvSpPr>
                <p:spPr bwMode="auto">
                  <a:xfrm>
                    <a:off x="2015" y="75447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19" name="Rectangle 4368"/>
                  <p:cNvSpPr>
                    <a:spLocks noChangeArrowheads="1"/>
                  </p:cNvSpPr>
                  <p:nvPr/>
                </p:nvSpPr>
                <p:spPr bwMode="auto">
                  <a:xfrm>
                    <a:off x="2018" y="75506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609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20" name="Freeform 4369"/>
                  <p:cNvSpPr>
                    <a:spLocks/>
                  </p:cNvSpPr>
                  <p:nvPr/>
                </p:nvSpPr>
                <p:spPr bwMode="auto">
                  <a:xfrm>
                    <a:off x="2015" y="7550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21" name="Line 4370"/>
                  <p:cNvSpPr>
                    <a:spLocks noChangeShapeType="1"/>
                  </p:cNvSpPr>
                  <p:nvPr/>
                </p:nvSpPr>
                <p:spPr bwMode="auto">
                  <a:xfrm>
                    <a:off x="2015" y="75396"/>
                    <a:ext cx="0" cy="159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22" name="Freeform 4371"/>
                  <p:cNvSpPr>
                    <a:spLocks/>
                  </p:cNvSpPr>
                  <p:nvPr/>
                </p:nvSpPr>
                <p:spPr bwMode="auto">
                  <a:xfrm>
                    <a:off x="1962" y="75261"/>
                    <a:ext cx="53" cy="132"/>
                  </a:xfrm>
                  <a:custGeom>
                    <a:avLst/>
                    <a:gdLst>
                      <a:gd name="T0" fmla="*/ 0 w 53"/>
                      <a:gd name="T1" fmla="*/ 0 h 132"/>
                      <a:gd name="T2" fmla="*/ 0 w 53"/>
                      <a:gd name="T3" fmla="*/ 132 h 132"/>
                      <a:gd name="T4" fmla="*/ 53 w 53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3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53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23" name="Freeform 4372"/>
                  <p:cNvSpPr>
                    <a:spLocks/>
                  </p:cNvSpPr>
                  <p:nvPr/>
                </p:nvSpPr>
                <p:spPr bwMode="auto">
                  <a:xfrm>
                    <a:off x="1932" y="75099"/>
                    <a:ext cx="30" cy="159"/>
                  </a:xfrm>
                  <a:custGeom>
                    <a:avLst/>
                    <a:gdLst>
                      <a:gd name="T0" fmla="*/ 0 w 30"/>
                      <a:gd name="T1" fmla="*/ 0 h 159"/>
                      <a:gd name="T2" fmla="*/ 0 w 30"/>
                      <a:gd name="T3" fmla="*/ 159 h 159"/>
                      <a:gd name="T4" fmla="*/ 30 w 30"/>
                      <a:gd name="T5" fmla="*/ 159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" h="159">
                        <a:moveTo>
                          <a:pt x="0" y="0"/>
                        </a:moveTo>
                        <a:lnTo>
                          <a:pt x="0" y="159"/>
                        </a:lnTo>
                        <a:lnTo>
                          <a:pt x="30" y="15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24" name="Freeform 4373"/>
                  <p:cNvSpPr>
                    <a:spLocks/>
                  </p:cNvSpPr>
                  <p:nvPr/>
                </p:nvSpPr>
                <p:spPr bwMode="auto">
                  <a:xfrm>
                    <a:off x="1916" y="74896"/>
                    <a:ext cx="16" cy="200"/>
                  </a:xfrm>
                  <a:custGeom>
                    <a:avLst/>
                    <a:gdLst>
                      <a:gd name="T0" fmla="*/ 0 w 16"/>
                      <a:gd name="T1" fmla="*/ 0 h 200"/>
                      <a:gd name="T2" fmla="*/ 0 w 16"/>
                      <a:gd name="T3" fmla="*/ 200 h 200"/>
                      <a:gd name="T4" fmla="*/ 16 w 16"/>
                      <a:gd name="T5" fmla="*/ 200 h 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" h="200">
                        <a:moveTo>
                          <a:pt x="0" y="0"/>
                        </a:moveTo>
                        <a:lnTo>
                          <a:pt x="0" y="200"/>
                        </a:lnTo>
                        <a:lnTo>
                          <a:pt x="16" y="20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25" name="Freeform 4374"/>
                  <p:cNvSpPr>
                    <a:spLocks/>
                  </p:cNvSpPr>
                  <p:nvPr/>
                </p:nvSpPr>
                <p:spPr bwMode="auto">
                  <a:xfrm>
                    <a:off x="1872" y="74535"/>
                    <a:ext cx="44" cy="358"/>
                  </a:xfrm>
                  <a:custGeom>
                    <a:avLst/>
                    <a:gdLst>
                      <a:gd name="T0" fmla="*/ 0 w 44"/>
                      <a:gd name="T1" fmla="*/ 0 h 358"/>
                      <a:gd name="T2" fmla="*/ 0 w 44"/>
                      <a:gd name="T3" fmla="*/ 358 h 358"/>
                      <a:gd name="T4" fmla="*/ 44 w 44"/>
                      <a:gd name="T5" fmla="*/ 358 h 3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4" h="358">
                        <a:moveTo>
                          <a:pt x="0" y="0"/>
                        </a:moveTo>
                        <a:lnTo>
                          <a:pt x="0" y="358"/>
                        </a:lnTo>
                        <a:lnTo>
                          <a:pt x="44" y="35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26" name="Freeform 4375"/>
                  <p:cNvSpPr>
                    <a:spLocks/>
                  </p:cNvSpPr>
                  <p:nvPr/>
                </p:nvSpPr>
                <p:spPr bwMode="auto">
                  <a:xfrm>
                    <a:off x="1799" y="74532"/>
                    <a:ext cx="73" cy="1011"/>
                  </a:xfrm>
                  <a:custGeom>
                    <a:avLst/>
                    <a:gdLst>
                      <a:gd name="T0" fmla="*/ 0 w 73"/>
                      <a:gd name="T1" fmla="*/ 1011 h 1011"/>
                      <a:gd name="T2" fmla="*/ 0 w 73"/>
                      <a:gd name="T3" fmla="*/ 0 h 1011"/>
                      <a:gd name="T4" fmla="*/ 73 w 73"/>
                      <a:gd name="T5" fmla="*/ 0 h 10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3" h="1011">
                        <a:moveTo>
                          <a:pt x="0" y="1011"/>
                        </a:moveTo>
                        <a:lnTo>
                          <a:pt x="0" y="0"/>
                        </a:lnTo>
                        <a:lnTo>
                          <a:pt x="7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27" name="Rectangle 4376"/>
                  <p:cNvSpPr>
                    <a:spLocks noChangeArrowheads="1"/>
                  </p:cNvSpPr>
                  <p:nvPr/>
                </p:nvSpPr>
                <p:spPr bwMode="auto">
                  <a:xfrm>
                    <a:off x="2010" y="756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5833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28" name="Freeform 4377"/>
                  <p:cNvSpPr>
                    <a:spLocks/>
                  </p:cNvSpPr>
                  <p:nvPr/>
                </p:nvSpPr>
                <p:spPr bwMode="auto">
                  <a:xfrm>
                    <a:off x="2007" y="7566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29" name="Rectangle 4378"/>
                  <p:cNvSpPr>
                    <a:spLocks noChangeArrowheads="1"/>
                  </p:cNvSpPr>
                  <p:nvPr/>
                </p:nvSpPr>
                <p:spPr bwMode="auto">
                  <a:xfrm>
                    <a:off x="2010" y="75722"/>
                    <a:ext cx="1539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WP 015725710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Desulfobulbus propionicus</a:t>
                    </a:r>
                    <a:endParaRPr kumimoji="0" lang="zh-CN" altLang="zh-CN" sz="18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30" name="Freeform 4379"/>
                  <p:cNvSpPr>
                    <a:spLocks/>
                  </p:cNvSpPr>
                  <p:nvPr/>
                </p:nvSpPr>
                <p:spPr bwMode="auto">
                  <a:xfrm>
                    <a:off x="2007" y="7572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31" name="Freeform 4380"/>
                  <p:cNvSpPr>
                    <a:spLocks/>
                  </p:cNvSpPr>
                  <p:nvPr/>
                </p:nvSpPr>
                <p:spPr bwMode="auto">
                  <a:xfrm>
                    <a:off x="1922" y="75717"/>
                    <a:ext cx="85" cy="105"/>
                  </a:xfrm>
                  <a:custGeom>
                    <a:avLst/>
                    <a:gdLst>
                      <a:gd name="T0" fmla="*/ 0 w 85"/>
                      <a:gd name="T1" fmla="*/ 105 h 105"/>
                      <a:gd name="T2" fmla="*/ 0 w 85"/>
                      <a:gd name="T3" fmla="*/ 0 h 105"/>
                      <a:gd name="T4" fmla="*/ 85 w 85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5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8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32" name="Rectangle 4381"/>
                  <p:cNvSpPr>
                    <a:spLocks noChangeArrowheads="1"/>
                  </p:cNvSpPr>
                  <p:nvPr/>
                </p:nvSpPr>
                <p:spPr bwMode="auto">
                  <a:xfrm>
                    <a:off x="2084" y="75830"/>
                    <a:ext cx="101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AMX23525 dried sludge 55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33" name="Freeform 4382"/>
                  <p:cNvSpPr>
                    <a:spLocks/>
                  </p:cNvSpPr>
                  <p:nvPr/>
                </p:nvSpPr>
                <p:spPr bwMode="auto">
                  <a:xfrm>
                    <a:off x="2019" y="75879"/>
                    <a:ext cx="62" cy="51"/>
                  </a:xfrm>
                  <a:custGeom>
                    <a:avLst/>
                    <a:gdLst>
                      <a:gd name="T0" fmla="*/ 0 w 62"/>
                      <a:gd name="T1" fmla="*/ 51 h 51"/>
                      <a:gd name="T2" fmla="*/ 0 w 62"/>
                      <a:gd name="T3" fmla="*/ 0 h 51"/>
                      <a:gd name="T4" fmla="*/ 62 w 62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2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6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34" name="Rectangle 4383"/>
                  <p:cNvSpPr>
                    <a:spLocks noChangeArrowheads="1"/>
                  </p:cNvSpPr>
                  <p:nvPr/>
                </p:nvSpPr>
                <p:spPr bwMode="auto">
                  <a:xfrm>
                    <a:off x="2082" y="75938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320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35" name="Freeform 4384"/>
                  <p:cNvSpPr>
                    <a:spLocks/>
                  </p:cNvSpPr>
                  <p:nvPr/>
                </p:nvSpPr>
                <p:spPr bwMode="auto">
                  <a:xfrm>
                    <a:off x="2019" y="75936"/>
                    <a:ext cx="60" cy="51"/>
                  </a:xfrm>
                  <a:custGeom>
                    <a:avLst/>
                    <a:gdLst>
                      <a:gd name="T0" fmla="*/ 0 w 60"/>
                      <a:gd name="T1" fmla="*/ 0 h 51"/>
                      <a:gd name="T2" fmla="*/ 0 w 60"/>
                      <a:gd name="T3" fmla="*/ 51 h 51"/>
                      <a:gd name="T4" fmla="*/ 60 w 6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6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36" name="Freeform 4385"/>
                  <p:cNvSpPr>
                    <a:spLocks/>
                  </p:cNvSpPr>
                  <p:nvPr/>
                </p:nvSpPr>
                <p:spPr bwMode="auto">
                  <a:xfrm>
                    <a:off x="1922" y="75828"/>
                    <a:ext cx="97" cy="105"/>
                  </a:xfrm>
                  <a:custGeom>
                    <a:avLst/>
                    <a:gdLst>
                      <a:gd name="T0" fmla="*/ 0 w 97"/>
                      <a:gd name="T1" fmla="*/ 0 h 105"/>
                      <a:gd name="T2" fmla="*/ 0 w 97"/>
                      <a:gd name="T3" fmla="*/ 105 h 105"/>
                      <a:gd name="T4" fmla="*/ 97 w 97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7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97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37" name="Freeform 4386"/>
                  <p:cNvSpPr>
                    <a:spLocks/>
                  </p:cNvSpPr>
                  <p:nvPr/>
                </p:nvSpPr>
                <p:spPr bwMode="auto">
                  <a:xfrm>
                    <a:off x="1863" y="75825"/>
                    <a:ext cx="59" cy="733"/>
                  </a:xfrm>
                  <a:custGeom>
                    <a:avLst/>
                    <a:gdLst>
                      <a:gd name="T0" fmla="*/ 0 w 59"/>
                      <a:gd name="T1" fmla="*/ 733 h 733"/>
                      <a:gd name="T2" fmla="*/ 0 w 59"/>
                      <a:gd name="T3" fmla="*/ 0 h 733"/>
                      <a:gd name="T4" fmla="*/ 59 w 59"/>
                      <a:gd name="T5" fmla="*/ 0 h 7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733">
                        <a:moveTo>
                          <a:pt x="0" y="733"/>
                        </a:moveTo>
                        <a:lnTo>
                          <a:pt x="0" y="0"/>
                        </a:lnTo>
                        <a:lnTo>
                          <a:pt x="5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38" name="Rectangle 4387"/>
                  <p:cNvSpPr>
                    <a:spLocks noChangeArrowheads="1"/>
                  </p:cNvSpPr>
                  <p:nvPr/>
                </p:nvSpPr>
                <p:spPr bwMode="auto">
                  <a:xfrm>
                    <a:off x="2013" y="760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6551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39" name="Freeform 4388"/>
                  <p:cNvSpPr>
                    <a:spLocks/>
                  </p:cNvSpPr>
                  <p:nvPr/>
                </p:nvSpPr>
                <p:spPr bwMode="auto">
                  <a:xfrm>
                    <a:off x="1874" y="76095"/>
                    <a:ext cx="136" cy="1200"/>
                  </a:xfrm>
                  <a:custGeom>
                    <a:avLst/>
                    <a:gdLst>
                      <a:gd name="T0" fmla="*/ 0 w 136"/>
                      <a:gd name="T1" fmla="*/ 1200 h 1200"/>
                      <a:gd name="T2" fmla="*/ 0 w 136"/>
                      <a:gd name="T3" fmla="*/ 0 h 1200"/>
                      <a:gd name="T4" fmla="*/ 136 w 136"/>
                      <a:gd name="T5" fmla="*/ 0 h 1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1200">
                        <a:moveTo>
                          <a:pt x="0" y="1200"/>
                        </a:moveTo>
                        <a:lnTo>
                          <a:pt x="0" y="0"/>
                        </a:lnTo>
                        <a:lnTo>
                          <a:pt x="13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0" name="Rectangle 4389"/>
                  <p:cNvSpPr>
                    <a:spLocks noChangeArrowheads="1"/>
                  </p:cNvSpPr>
                  <p:nvPr/>
                </p:nvSpPr>
                <p:spPr bwMode="auto">
                  <a:xfrm>
                    <a:off x="2571" y="76154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246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41" name="Freeform 4390"/>
                  <p:cNvSpPr>
                    <a:spLocks/>
                  </p:cNvSpPr>
                  <p:nvPr/>
                </p:nvSpPr>
                <p:spPr bwMode="auto">
                  <a:xfrm>
                    <a:off x="2568" y="7620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2" name="Rectangle 4391"/>
                  <p:cNvSpPr>
                    <a:spLocks noChangeArrowheads="1"/>
                  </p:cNvSpPr>
                  <p:nvPr/>
                </p:nvSpPr>
                <p:spPr bwMode="auto">
                  <a:xfrm>
                    <a:off x="2571" y="762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5033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43" name="Freeform 4392"/>
                  <p:cNvSpPr>
                    <a:spLocks/>
                  </p:cNvSpPr>
                  <p:nvPr/>
                </p:nvSpPr>
                <p:spPr bwMode="auto">
                  <a:xfrm>
                    <a:off x="2568" y="7626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4" name="Freeform 4393"/>
                  <p:cNvSpPr>
                    <a:spLocks/>
                  </p:cNvSpPr>
                  <p:nvPr/>
                </p:nvSpPr>
                <p:spPr bwMode="auto">
                  <a:xfrm>
                    <a:off x="2474" y="76257"/>
                    <a:ext cx="94" cy="78"/>
                  </a:xfrm>
                  <a:custGeom>
                    <a:avLst/>
                    <a:gdLst>
                      <a:gd name="T0" fmla="*/ 0 w 94"/>
                      <a:gd name="T1" fmla="*/ 78 h 78"/>
                      <a:gd name="T2" fmla="*/ 0 w 94"/>
                      <a:gd name="T3" fmla="*/ 0 h 78"/>
                      <a:gd name="T4" fmla="*/ 94 w 94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4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9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5" name="Rectangle 4394"/>
                  <p:cNvSpPr>
                    <a:spLocks noChangeArrowheads="1"/>
                  </p:cNvSpPr>
                  <p:nvPr/>
                </p:nvSpPr>
                <p:spPr bwMode="auto">
                  <a:xfrm>
                    <a:off x="2503" y="76370"/>
                    <a:ext cx="16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AAN63084 marine microbial mat BS0997 D02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46" name="Freeform 4395"/>
                  <p:cNvSpPr>
                    <a:spLocks/>
                  </p:cNvSpPr>
                  <p:nvPr/>
                </p:nvSpPr>
                <p:spPr bwMode="auto">
                  <a:xfrm>
                    <a:off x="2474" y="76341"/>
                    <a:ext cx="26" cy="78"/>
                  </a:xfrm>
                  <a:custGeom>
                    <a:avLst/>
                    <a:gdLst>
                      <a:gd name="T0" fmla="*/ 0 w 26"/>
                      <a:gd name="T1" fmla="*/ 0 h 78"/>
                      <a:gd name="T2" fmla="*/ 0 w 26"/>
                      <a:gd name="T3" fmla="*/ 78 h 78"/>
                      <a:gd name="T4" fmla="*/ 26 w 26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26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7" name="Freeform 4396"/>
                  <p:cNvSpPr>
                    <a:spLocks/>
                  </p:cNvSpPr>
                  <p:nvPr/>
                </p:nvSpPr>
                <p:spPr bwMode="auto">
                  <a:xfrm>
                    <a:off x="2393" y="76338"/>
                    <a:ext cx="81" cy="132"/>
                  </a:xfrm>
                  <a:custGeom>
                    <a:avLst/>
                    <a:gdLst>
                      <a:gd name="T0" fmla="*/ 0 w 81"/>
                      <a:gd name="T1" fmla="*/ 132 h 132"/>
                      <a:gd name="T2" fmla="*/ 0 w 81"/>
                      <a:gd name="T3" fmla="*/ 0 h 132"/>
                      <a:gd name="T4" fmla="*/ 81 w 81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1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8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8" name="Rectangle 4397"/>
                  <p:cNvSpPr>
                    <a:spLocks noChangeArrowheads="1"/>
                  </p:cNvSpPr>
                  <p:nvPr/>
                </p:nvSpPr>
                <p:spPr bwMode="auto">
                  <a:xfrm>
                    <a:off x="2505" y="764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2771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49" name="Freeform 4398"/>
                  <p:cNvSpPr>
                    <a:spLocks/>
                  </p:cNvSpPr>
                  <p:nvPr/>
                </p:nvSpPr>
                <p:spPr bwMode="auto">
                  <a:xfrm>
                    <a:off x="2436" y="76527"/>
                    <a:ext cx="66" cy="78"/>
                  </a:xfrm>
                  <a:custGeom>
                    <a:avLst/>
                    <a:gdLst>
                      <a:gd name="T0" fmla="*/ 0 w 66"/>
                      <a:gd name="T1" fmla="*/ 78 h 78"/>
                      <a:gd name="T2" fmla="*/ 0 w 66"/>
                      <a:gd name="T3" fmla="*/ 0 h 78"/>
                      <a:gd name="T4" fmla="*/ 66 w 66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6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6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50" name="Rectangle 4399"/>
                  <p:cNvSpPr>
                    <a:spLocks noChangeArrowheads="1"/>
                  </p:cNvSpPr>
                  <p:nvPr/>
                </p:nvSpPr>
                <p:spPr bwMode="auto">
                  <a:xfrm>
                    <a:off x="2497" y="765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6174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51" name="Freeform 4400"/>
                  <p:cNvSpPr>
                    <a:spLocks/>
                  </p:cNvSpPr>
                  <p:nvPr/>
                </p:nvSpPr>
                <p:spPr bwMode="auto">
                  <a:xfrm>
                    <a:off x="2493" y="76635"/>
                    <a:ext cx="1" cy="51"/>
                  </a:xfrm>
                  <a:custGeom>
                    <a:avLst/>
                    <a:gdLst>
                      <a:gd name="T0" fmla="*/ 0 w 1"/>
                      <a:gd name="T1" fmla="*/ 51 h 51"/>
                      <a:gd name="T2" fmla="*/ 0 w 1"/>
                      <a:gd name="T3" fmla="*/ 0 h 51"/>
                      <a:gd name="T4" fmla="*/ 1 w 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52" name="Rectangle 4401"/>
                  <p:cNvSpPr>
                    <a:spLocks noChangeArrowheads="1"/>
                  </p:cNvSpPr>
                  <p:nvPr/>
                </p:nvSpPr>
                <p:spPr bwMode="auto">
                  <a:xfrm>
                    <a:off x="2616" y="766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1808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53" name="Freeform 4402"/>
                  <p:cNvSpPr>
                    <a:spLocks/>
                  </p:cNvSpPr>
                  <p:nvPr/>
                </p:nvSpPr>
                <p:spPr bwMode="auto">
                  <a:xfrm>
                    <a:off x="2493" y="76692"/>
                    <a:ext cx="120" cy="51"/>
                  </a:xfrm>
                  <a:custGeom>
                    <a:avLst/>
                    <a:gdLst>
                      <a:gd name="T0" fmla="*/ 0 w 120"/>
                      <a:gd name="T1" fmla="*/ 0 h 51"/>
                      <a:gd name="T2" fmla="*/ 0 w 120"/>
                      <a:gd name="T3" fmla="*/ 51 h 51"/>
                      <a:gd name="T4" fmla="*/ 120 w 12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2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54" name="Freeform 4403"/>
                  <p:cNvSpPr>
                    <a:spLocks/>
                  </p:cNvSpPr>
                  <p:nvPr/>
                </p:nvSpPr>
                <p:spPr bwMode="auto">
                  <a:xfrm>
                    <a:off x="2436" y="76611"/>
                    <a:ext cx="57" cy="78"/>
                  </a:xfrm>
                  <a:custGeom>
                    <a:avLst/>
                    <a:gdLst>
                      <a:gd name="T0" fmla="*/ 0 w 57"/>
                      <a:gd name="T1" fmla="*/ 0 h 78"/>
                      <a:gd name="T2" fmla="*/ 0 w 57"/>
                      <a:gd name="T3" fmla="*/ 78 h 78"/>
                      <a:gd name="T4" fmla="*/ 57 w 57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57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55" name="Freeform 4404"/>
                  <p:cNvSpPr>
                    <a:spLocks/>
                  </p:cNvSpPr>
                  <p:nvPr/>
                </p:nvSpPr>
                <p:spPr bwMode="auto">
                  <a:xfrm>
                    <a:off x="2393" y="76476"/>
                    <a:ext cx="43" cy="132"/>
                  </a:xfrm>
                  <a:custGeom>
                    <a:avLst/>
                    <a:gdLst>
                      <a:gd name="T0" fmla="*/ 0 w 43"/>
                      <a:gd name="T1" fmla="*/ 0 h 132"/>
                      <a:gd name="T2" fmla="*/ 0 w 43"/>
                      <a:gd name="T3" fmla="*/ 132 h 132"/>
                      <a:gd name="T4" fmla="*/ 43 w 43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43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56" name="Freeform 4405"/>
                  <p:cNvSpPr>
                    <a:spLocks/>
                  </p:cNvSpPr>
                  <p:nvPr/>
                </p:nvSpPr>
                <p:spPr bwMode="auto">
                  <a:xfrm>
                    <a:off x="2252" y="76473"/>
                    <a:ext cx="141" cy="253"/>
                  </a:xfrm>
                  <a:custGeom>
                    <a:avLst/>
                    <a:gdLst>
                      <a:gd name="T0" fmla="*/ 0 w 141"/>
                      <a:gd name="T1" fmla="*/ 253 h 253"/>
                      <a:gd name="T2" fmla="*/ 0 w 141"/>
                      <a:gd name="T3" fmla="*/ 0 h 253"/>
                      <a:gd name="T4" fmla="*/ 141 w 141"/>
                      <a:gd name="T5" fmla="*/ 0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1" h="253">
                        <a:moveTo>
                          <a:pt x="0" y="253"/>
                        </a:moveTo>
                        <a:lnTo>
                          <a:pt x="0" y="0"/>
                        </a:lnTo>
                        <a:lnTo>
                          <a:pt x="14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57" name="Rectangle 4406"/>
                  <p:cNvSpPr>
                    <a:spLocks noChangeArrowheads="1"/>
                  </p:cNvSpPr>
                  <p:nvPr/>
                </p:nvSpPr>
                <p:spPr bwMode="auto">
                  <a:xfrm>
                    <a:off x="2424" y="768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5056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58" name="Freeform 4407"/>
                  <p:cNvSpPr>
                    <a:spLocks/>
                  </p:cNvSpPr>
                  <p:nvPr/>
                </p:nvSpPr>
                <p:spPr bwMode="auto">
                  <a:xfrm>
                    <a:off x="2340" y="76851"/>
                    <a:ext cx="81" cy="132"/>
                  </a:xfrm>
                  <a:custGeom>
                    <a:avLst/>
                    <a:gdLst>
                      <a:gd name="T0" fmla="*/ 0 w 81"/>
                      <a:gd name="T1" fmla="*/ 132 h 132"/>
                      <a:gd name="T2" fmla="*/ 0 w 81"/>
                      <a:gd name="T3" fmla="*/ 0 h 132"/>
                      <a:gd name="T4" fmla="*/ 81 w 81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1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8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59" name="Rectangle 4408"/>
                  <p:cNvSpPr>
                    <a:spLocks noChangeArrowheads="1"/>
                  </p:cNvSpPr>
                  <p:nvPr/>
                </p:nvSpPr>
                <p:spPr bwMode="auto">
                  <a:xfrm>
                    <a:off x="2493" y="76910"/>
                    <a:ext cx="1807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ADDI01000001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Desulfovibrio aespoeensis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Aspo-2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60" name="Freeform 4409"/>
                  <p:cNvSpPr>
                    <a:spLocks/>
                  </p:cNvSpPr>
                  <p:nvPr/>
                </p:nvSpPr>
                <p:spPr bwMode="auto">
                  <a:xfrm>
                    <a:off x="2490" y="7695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61" name="Rectangle 4410"/>
                  <p:cNvSpPr>
                    <a:spLocks noChangeArrowheads="1"/>
                  </p:cNvSpPr>
                  <p:nvPr/>
                </p:nvSpPr>
                <p:spPr bwMode="auto">
                  <a:xfrm>
                    <a:off x="2493" y="77018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765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62" name="Freeform 4411"/>
                  <p:cNvSpPr>
                    <a:spLocks/>
                  </p:cNvSpPr>
                  <p:nvPr/>
                </p:nvSpPr>
                <p:spPr bwMode="auto">
                  <a:xfrm>
                    <a:off x="2490" y="7701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63" name="Freeform 4412"/>
                  <p:cNvSpPr>
                    <a:spLocks/>
                  </p:cNvSpPr>
                  <p:nvPr/>
                </p:nvSpPr>
                <p:spPr bwMode="auto">
                  <a:xfrm>
                    <a:off x="2381" y="77013"/>
                    <a:ext cx="109" cy="105"/>
                  </a:xfrm>
                  <a:custGeom>
                    <a:avLst/>
                    <a:gdLst>
                      <a:gd name="T0" fmla="*/ 0 w 109"/>
                      <a:gd name="T1" fmla="*/ 105 h 105"/>
                      <a:gd name="T2" fmla="*/ 0 w 109"/>
                      <a:gd name="T3" fmla="*/ 0 h 105"/>
                      <a:gd name="T4" fmla="*/ 109 w 109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9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10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64" name="Rectangle 4413"/>
                  <p:cNvSpPr>
                    <a:spLocks noChangeArrowheads="1"/>
                  </p:cNvSpPr>
                  <p:nvPr/>
                </p:nvSpPr>
                <p:spPr bwMode="auto">
                  <a:xfrm>
                    <a:off x="2502" y="771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6116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65" name="Freeform 4414"/>
                  <p:cNvSpPr>
                    <a:spLocks/>
                  </p:cNvSpPr>
                  <p:nvPr/>
                </p:nvSpPr>
                <p:spPr bwMode="auto">
                  <a:xfrm>
                    <a:off x="2393" y="77175"/>
                    <a:ext cx="106" cy="51"/>
                  </a:xfrm>
                  <a:custGeom>
                    <a:avLst/>
                    <a:gdLst>
                      <a:gd name="T0" fmla="*/ 0 w 106"/>
                      <a:gd name="T1" fmla="*/ 51 h 51"/>
                      <a:gd name="T2" fmla="*/ 0 w 106"/>
                      <a:gd name="T3" fmla="*/ 0 h 51"/>
                      <a:gd name="T4" fmla="*/ 106 w 106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6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0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66" name="Rectangle 4415"/>
                  <p:cNvSpPr>
                    <a:spLocks noChangeArrowheads="1"/>
                  </p:cNvSpPr>
                  <p:nvPr/>
                </p:nvSpPr>
                <p:spPr bwMode="auto">
                  <a:xfrm>
                    <a:off x="2533" y="772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5752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67" name="Freeform 4416"/>
                  <p:cNvSpPr>
                    <a:spLocks/>
                  </p:cNvSpPr>
                  <p:nvPr/>
                </p:nvSpPr>
                <p:spPr bwMode="auto">
                  <a:xfrm>
                    <a:off x="2393" y="77232"/>
                    <a:ext cx="137" cy="51"/>
                  </a:xfrm>
                  <a:custGeom>
                    <a:avLst/>
                    <a:gdLst>
                      <a:gd name="T0" fmla="*/ 0 w 137"/>
                      <a:gd name="T1" fmla="*/ 0 h 51"/>
                      <a:gd name="T2" fmla="*/ 0 w 137"/>
                      <a:gd name="T3" fmla="*/ 51 h 51"/>
                      <a:gd name="T4" fmla="*/ 137 w 13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3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68" name="Freeform 4417"/>
                  <p:cNvSpPr>
                    <a:spLocks/>
                  </p:cNvSpPr>
                  <p:nvPr/>
                </p:nvSpPr>
                <p:spPr bwMode="auto">
                  <a:xfrm>
                    <a:off x="2381" y="77124"/>
                    <a:ext cx="12" cy="105"/>
                  </a:xfrm>
                  <a:custGeom>
                    <a:avLst/>
                    <a:gdLst>
                      <a:gd name="T0" fmla="*/ 0 w 12"/>
                      <a:gd name="T1" fmla="*/ 0 h 105"/>
                      <a:gd name="T2" fmla="*/ 0 w 12"/>
                      <a:gd name="T3" fmla="*/ 105 h 105"/>
                      <a:gd name="T4" fmla="*/ 12 w 12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12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69" name="Freeform 4418"/>
                  <p:cNvSpPr>
                    <a:spLocks/>
                  </p:cNvSpPr>
                  <p:nvPr/>
                </p:nvSpPr>
                <p:spPr bwMode="auto">
                  <a:xfrm>
                    <a:off x="2340" y="76989"/>
                    <a:ext cx="41" cy="132"/>
                  </a:xfrm>
                  <a:custGeom>
                    <a:avLst/>
                    <a:gdLst>
                      <a:gd name="T0" fmla="*/ 0 w 41"/>
                      <a:gd name="T1" fmla="*/ 0 h 132"/>
                      <a:gd name="T2" fmla="*/ 0 w 41"/>
                      <a:gd name="T3" fmla="*/ 132 h 132"/>
                      <a:gd name="T4" fmla="*/ 41 w 41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41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70" name="Freeform 4419"/>
                  <p:cNvSpPr>
                    <a:spLocks/>
                  </p:cNvSpPr>
                  <p:nvPr/>
                </p:nvSpPr>
                <p:spPr bwMode="auto">
                  <a:xfrm>
                    <a:off x="2252" y="76732"/>
                    <a:ext cx="88" cy="254"/>
                  </a:xfrm>
                  <a:custGeom>
                    <a:avLst/>
                    <a:gdLst>
                      <a:gd name="T0" fmla="*/ 0 w 88"/>
                      <a:gd name="T1" fmla="*/ 0 h 254"/>
                      <a:gd name="T2" fmla="*/ 0 w 88"/>
                      <a:gd name="T3" fmla="*/ 254 h 254"/>
                      <a:gd name="T4" fmla="*/ 88 w 88"/>
                      <a:gd name="T5" fmla="*/ 254 h 25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254">
                        <a:moveTo>
                          <a:pt x="0" y="0"/>
                        </a:moveTo>
                        <a:lnTo>
                          <a:pt x="0" y="254"/>
                        </a:lnTo>
                        <a:lnTo>
                          <a:pt x="88" y="25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71" name="Freeform 4420"/>
                  <p:cNvSpPr>
                    <a:spLocks/>
                  </p:cNvSpPr>
                  <p:nvPr/>
                </p:nvSpPr>
                <p:spPr bwMode="auto">
                  <a:xfrm>
                    <a:off x="2207" y="76729"/>
                    <a:ext cx="45" cy="327"/>
                  </a:xfrm>
                  <a:custGeom>
                    <a:avLst/>
                    <a:gdLst>
                      <a:gd name="T0" fmla="*/ 0 w 45"/>
                      <a:gd name="T1" fmla="*/ 327 h 327"/>
                      <a:gd name="T2" fmla="*/ 0 w 45"/>
                      <a:gd name="T3" fmla="*/ 0 h 327"/>
                      <a:gd name="T4" fmla="*/ 45 w 45"/>
                      <a:gd name="T5" fmla="*/ 0 h 3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5" h="327">
                        <a:moveTo>
                          <a:pt x="0" y="327"/>
                        </a:moveTo>
                        <a:lnTo>
                          <a:pt x="0" y="0"/>
                        </a:lnTo>
                        <a:lnTo>
                          <a:pt x="4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72" name="Rectangle 4421"/>
                  <p:cNvSpPr>
                    <a:spLocks noChangeArrowheads="1"/>
                  </p:cNvSpPr>
                  <p:nvPr/>
                </p:nvSpPr>
                <p:spPr bwMode="auto">
                  <a:xfrm>
                    <a:off x="2432" y="773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6012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73" name="Freeform 4422"/>
                  <p:cNvSpPr>
                    <a:spLocks/>
                  </p:cNvSpPr>
                  <p:nvPr/>
                </p:nvSpPr>
                <p:spPr bwMode="auto">
                  <a:xfrm>
                    <a:off x="2207" y="77062"/>
                    <a:ext cx="222" cy="329"/>
                  </a:xfrm>
                  <a:custGeom>
                    <a:avLst/>
                    <a:gdLst>
                      <a:gd name="T0" fmla="*/ 0 w 222"/>
                      <a:gd name="T1" fmla="*/ 0 h 329"/>
                      <a:gd name="T2" fmla="*/ 0 w 222"/>
                      <a:gd name="T3" fmla="*/ 329 h 329"/>
                      <a:gd name="T4" fmla="*/ 222 w 222"/>
                      <a:gd name="T5" fmla="*/ 329 h 3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2" h="329">
                        <a:moveTo>
                          <a:pt x="0" y="0"/>
                        </a:moveTo>
                        <a:lnTo>
                          <a:pt x="0" y="329"/>
                        </a:lnTo>
                        <a:lnTo>
                          <a:pt x="222" y="32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74" name="Freeform 4423"/>
                  <p:cNvSpPr>
                    <a:spLocks/>
                  </p:cNvSpPr>
                  <p:nvPr/>
                </p:nvSpPr>
                <p:spPr bwMode="auto">
                  <a:xfrm>
                    <a:off x="2078" y="77059"/>
                    <a:ext cx="129" cy="243"/>
                  </a:xfrm>
                  <a:custGeom>
                    <a:avLst/>
                    <a:gdLst>
                      <a:gd name="T0" fmla="*/ 0 w 129"/>
                      <a:gd name="T1" fmla="*/ 243 h 243"/>
                      <a:gd name="T2" fmla="*/ 0 w 129"/>
                      <a:gd name="T3" fmla="*/ 0 h 243"/>
                      <a:gd name="T4" fmla="*/ 129 w 129"/>
                      <a:gd name="T5" fmla="*/ 0 h 2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9" h="243">
                        <a:moveTo>
                          <a:pt x="0" y="243"/>
                        </a:moveTo>
                        <a:lnTo>
                          <a:pt x="0" y="0"/>
                        </a:lnTo>
                        <a:lnTo>
                          <a:pt x="12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75" name="Rectangle 4424"/>
                  <p:cNvSpPr>
                    <a:spLocks noChangeArrowheads="1"/>
                  </p:cNvSpPr>
                  <p:nvPr/>
                </p:nvSpPr>
                <p:spPr bwMode="auto">
                  <a:xfrm>
                    <a:off x="2240" y="77450"/>
                    <a:ext cx="1676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AEU12183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Acropora millepora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mucus DM1-14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76" name="Freeform 4425"/>
                  <p:cNvSpPr>
                    <a:spLocks/>
                  </p:cNvSpPr>
                  <p:nvPr/>
                </p:nvSpPr>
                <p:spPr bwMode="auto">
                  <a:xfrm>
                    <a:off x="2237" y="7749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77" name="Rectangle 4426"/>
                  <p:cNvSpPr>
                    <a:spLocks noChangeArrowheads="1"/>
                  </p:cNvSpPr>
                  <p:nvPr/>
                </p:nvSpPr>
                <p:spPr bwMode="auto">
                  <a:xfrm>
                    <a:off x="2240" y="775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6734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678" name="Freeform 4427"/>
                  <p:cNvSpPr>
                    <a:spLocks/>
                  </p:cNvSpPr>
                  <p:nvPr/>
                </p:nvSpPr>
                <p:spPr bwMode="auto">
                  <a:xfrm>
                    <a:off x="2237" y="7755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79" name="Freeform 4428"/>
                  <p:cNvSpPr>
                    <a:spLocks/>
                  </p:cNvSpPr>
                  <p:nvPr/>
                </p:nvSpPr>
                <p:spPr bwMode="auto">
                  <a:xfrm>
                    <a:off x="2078" y="77308"/>
                    <a:ext cx="159" cy="245"/>
                  </a:xfrm>
                  <a:custGeom>
                    <a:avLst/>
                    <a:gdLst>
                      <a:gd name="T0" fmla="*/ 0 w 159"/>
                      <a:gd name="T1" fmla="*/ 0 h 245"/>
                      <a:gd name="T2" fmla="*/ 0 w 159"/>
                      <a:gd name="T3" fmla="*/ 245 h 245"/>
                      <a:gd name="T4" fmla="*/ 159 w 159"/>
                      <a:gd name="T5" fmla="*/ 245 h 2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9" h="245">
                        <a:moveTo>
                          <a:pt x="0" y="0"/>
                        </a:moveTo>
                        <a:lnTo>
                          <a:pt x="0" y="245"/>
                        </a:lnTo>
                        <a:lnTo>
                          <a:pt x="159" y="24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80" name="Freeform 4429"/>
                  <p:cNvSpPr>
                    <a:spLocks/>
                  </p:cNvSpPr>
                  <p:nvPr/>
                </p:nvSpPr>
                <p:spPr bwMode="auto">
                  <a:xfrm>
                    <a:off x="2013" y="77305"/>
                    <a:ext cx="65" cy="201"/>
                  </a:xfrm>
                  <a:custGeom>
                    <a:avLst/>
                    <a:gdLst>
                      <a:gd name="T0" fmla="*/ 0 w 65"/>
                      <a:gd name="T1" fmla="*/ 201 h 201"/>
                      <a:gd name="T2" fmla="*/ 0 w 65"/>
                      <a:gd name="T3" fmla="*/ 0 h 201"/>
                      <a:gd name="T4" fmla="*/ 65 w 65"/>
                      <a:gd name="T5" fmla="*/ 0 h 2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5" h="201">
                        <a:moveTo>
                          <a:pt x="0" y="201"/>
                        </a:moveTo>
                        <a:lnTo>
                          <a:pt x="0" y="0"/>
                        </a:lnTo>
                        <a:lnTo>
                          <a:pt x="6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8" name="Group 4631"/>
                <p:cNvGrpSpPr>
                  <a:grpSpLocks/>
                </p:cNvGrpSpPr>
                <p:nvPr/>
              </p:nvGrpSpPr>
              <p:grpSpPr bwMode="auto">
                <a:xfrm>
                  <a:off x="86" y="-48105"/>
                  <a:ext cx="5603" cy="132024"/>
                  <a:chOff x="86" y="-48105"/>
                  <a:chExt cx="5603" cy="132024"/>
                </a:xfrm>
              </p:grpSpPr>
              <p:sp>
                <p:nvSpPr>
                  <p:cNvPr id="1281" name="Rectangle 4431"/>
                  <p:cNvSpPr>
                    <a:spLocks noChangeArrowheads="1"/>
                  </p:cNvSpPr>
                  <p:nvPr/>
                </p:nvSpPr>
                <p:spPr bwMode="auto">
                  <a:xfrm>
                    <a:off x="2184" y="776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5098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82" name="Freeform 4432"/>
                  <p:cNvSpPr>
                    <a:spLocks/>
                  </p:cNvSpPr>
                  <p:nvPr/>
                </p:nvSpPr>
                <p:spPr bwMode="auto">
                  <a:xfrm>
                    <a:off x="2013" y="77512"/>
                    <a:ext cx="168" cy="203"/>
                  </a:xfrm>
                  <a:custGeom>
                    <a:avLst/>
                    <a:gdLst>
                      <a:gd name="T0" fmla="*/ 0 w 168"/>
                      <a:gd name="T1" fmla="*/ 0 h 203"/>
                      <a:gd name="T2" fmla="*/ 0 w 168"/>
                      <a:gd name="T3" fmla="*/ 203 h 203"/>
                      <a:gd name="T4" fmla="*/ 168 w 168"/>
                      <a:gd name="T5" fmla="*/ 203 h 2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8" h="203">
                        <a:moveTo>
                          <a:pt x="0" y="0"/>
                        </a:moveTo>
                        <a:lnTo>
                          <a:pt x="0" y="203"/>
                        </a:lnTo>
                        <a:lnTo>
                          <a:pt x="168" y="20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283" name="Freeform 4433"/>
                  <p:cNvSpPr>
                    <a:spLocks/>
                  </p:cNvSpPr>
                  <p:nvPr/>
                </p:nvSpPr>
                <p:spPr bwMode="auto">
                  <a:xfrm>
                    <a:off x="1947" y="77509"/>
                    <a:ext cx="66" cy="990"/>
                  </a:xfrm>
                  <a:custGeom>
                    <a:avLst/>
                    <a:gdLst>
                      <a:gd name="T0" fmla="*/ 0 w 66"/>
                      <a:gd name="T1" fmla="*/ 990 h 990"/>
                      <a:gd name="T2" fmla="*/ 0 w 66"/>
                      <a:gd name="T3" fmla="*/ 0 h 990"/>
                      <a:gd name="T4" fmla="*/ 66 w 66"/>
                      <a:gd name="T5" fmla="*/ 0 h 9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6" h="990">
                        <a:moveTo>
                          <a:pt x="0" y="990"/>
                        </a:moveTo>
                        <a:lnTo>
                          <a:pt x="0" y="0"/>
                        </a:lnTo>
                        <a:lnTo>
                          <a:pt x="6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284" name="Rectangle 4434"/>
                  <p:cNvSpPr>
                    <a:spLocks noChangeArrowheads="1"/>
                  </p:cNvSpPr>
                  <p:nvPr/>
                </p:nvSpPr>
                <p:spPr bwMode="auto">
                  <a:xfrm>
                    <a:off x="2096" y="77774"/>
                    <a:ext cx="1759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WP 071544382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Desulfovibrio dechloracetivorans</a:t>
                    </a:r>
                    <a:endParaRPr kumimoji="0" lang="zh-CN" altLang="zh-CN" sz="18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85" name="Freeform 4435"/>
                  <p:cNvSpPr>
                    <a:spLocks/>
                  </p:cNvSpPr>
                  <p:nvPr/>
                </p:nvSpPr>
                <p:spPr bwMode="auto">
                  <a:xfrm>
                    <a:off x="2093" y="7782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286" name="Rectangle 4436"/>
                  <p:cNvSpPr>
                    <a:spLocks noChangeArrowheads="1"/>
                  </p:cNvSpPr>
                  <p:nvPr/>
                </p:nvSpPr>
                <p:spPr bwMode="auto">
                  <a:xfrm>
                    <a:off x="2096" y="778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7003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87" name="Freeform 4437"/>
                  <p:cNvSpPr>
                    <a:spLocks/>
                  </p:cNvSpPr>
                  <p:nvPr/>
                </p:nvSpPr>
                <p:spPr bwMode="auto">
                  <a:xfrm>
                    <a:off x="2093" y="7788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288" name="Freeform 4438"/>
                  <p:cNvSpPr>
                    <a:spLocks/>
                  </p:cNvSpPr>
                  <p:nvPr/>
                </p:nvSpPr>
                <p:spPr bwMode="auto">
                  <a:xfrm>
                    <a:off x="2060" y="77877"/>
                    <a:ext cx="33" cy="78"/>
                  </a:xfrm>
                  <a:custGeom>
                    <a:avLst/>
                    <a:gdLst>
                      <a:gd name="T0" fmla="*/ 0 w 33"/>
                      <a:gd name="T1" fmla="*/ 78 h 78"/>
                      <a:gd name="T2" fmla="*/ 0 w 33"/>
                      <a:gd name="T3" fmla="*/ 0 h 78"/>
                      <a:gd name="T4" fmla="*/ 33 w 33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3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289" name="Rectangle 4439"/>
                  <p:cNvSpPr>
                    <a:spLocks noChangeArrowheads="1"/>
                  </p:cNvSpPr>
                  <p:nvPr/>
                </p:nvSpPr>
                <p:spPr bwMode="auto">
                  <a:xfrm>
                    <a:off x="2151" y="779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3808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90" name="Freeform 4440"/>
                  <p:cNvSpPr>
                    <a:spLocks/>
                  </p:cNvSpPr>
                  <p:nvPr/>
                </p:nvSpPr>
                <p:spPr bwMode="auto">
                  <a:xfrm>
                    <a:off x="2060" y="77961"/>
                    <a:ext cx="88" cy="78"/>
                  </a:xfrm>
                  <a:custGeom>
                    <a:avLst/>
                    <a:gdLst>
                      <a:gd name="T0" fmla="*/ 0 w 88"/>
                      <a:gd name="T1" fmla="*/ 0 h 78"/>
                      <a:gd name="T2" fmla="*/ 0 w 88"/>
                      <a:gd name="T3" fmla="*/ 78 h 78"/>
                      <a:gd name="T4" fmla="*/ 88 w 88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88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291" name="Freeform 4441"/>
                  <p:cNvSpPr>
                    <a:spLocks/>
                  </p:cNvSpPr>
                  <p:nvPr/>
                </p:nvSpPr>
                <p:spPr bwMode="auto">
                  <a:xfrm>
                    <a:off x="2021" y="77958"/>
                    <a:ext cx="39" cy="132"/>
                  </a:xfrm>
                  <a:custGeom>
                    <a:avLst/>
                    <a:gdLst>
                      <a:gd name="T0" fmla="*/ 0 w 39"/>
                      <a:gd name="T1" fmla="*/ 132 h 132"/>
                      <a:gd name="T2" fmla="*/ 0 w 39"/>
                      <a:gd name="T3" fmla="*/ 0 h 132"/>
                      <a:gd name="T4" fmla="*/ 39 w 39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132">
                        <a:moveTo>
                          <a:pt x="0" y="132"/>
                        </a:moveTo>
                        <a:lnTo>
                          <a:pt x="0" y="0"/>
                        </a:lnTo>
                        <a:lnTo>
                          <a:pt x="3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292" name="Rectangle 4442"/>
                  <p:cNvSpPr>
                    <a:spLocks noChangeArrowheads="1"/>
                  </p:cNvSpPr>
                  <p:nvPr/>
                </p:nvSpPr>
                <p:spPr bwMode="auto">
                  <a:xfrm>
                    <a:off x="2163" y="780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4678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93" name="Freeform 4443"/>
                  <p:cNvSpPr>
                    <a:spLocks/>
                  </p:cNvSpPr>
                  <p:nvPr/>
                </p:nvSpPr>
                <p:spPr bwMode="auto">
                  <a:xfrm>
                    <a:off x="2043" y="78147"/>
                    <a:ext cx="117" cy="78"/>
                  </a:xfrm>
                  <a:custGeom>
                    <a:avLst/>
                    <a:gdLst>
                      <a:gd name="T0" fmla="*/ 0 w 117"/>
                      <a:gd name="T1" fmla="*/ 78 h 78"/>
                      <a:gd name="T2" fmla="*/ 0 w 117"/>
                      <a:gd name="T3" fmla="*/ 0 h 78"/>
                      <a:gd name="T4" fmla="*/ 117 w 117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7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1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294" name="Rectangle 4444"/>
                  <p:cNvSpPr>
                    <a:spLocks noChangeArrowheads="1"/>
                  </p:cNvSpPr>
                  <p:nvPr/>
                </p:nvSpPr>
                <p:spPr bwMode="auto">
                  <a:xfrm>
                    <a:off x="2235" y="782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5745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95" name="Freeform 4445"/>
                  <p:cNvSpPr>
                    <a:spLocks/>
                  </p:cNvSpPr>
                  <p:nvPr/>
                </p:nvSpPr>
                <p:spPr bwMode="auto">
                  <a:xfrm>
                    <a:off x="2172" y="78255"/>
                    <a:ext cx="60" cy="51"/>
                  </a:xfrm>
                  <a:custGeom>
                    <a:avLst/>
                    <a:gdLst>
                      <a:gd name="T0" fmla="*/ 0 w 60"/>
                      <a:gd name="T1" fmla="*/ 51 h 51"/>
                      <a:gd name="T2" fmla="*/ 0 w 60"/>
                      <a:gd name="T3" fmla="*/ 0 h 51"/>
                      <a:gd name="T4" fmla="*/ 60 w 60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6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296" name="Rectangle 4446"/>
                  <p:cNvSpPr>
                    <a:spLocks noChangeArrowheads="1"/>
                  </p:cNvSpPr>
                  <p:nvPr/>
                </p:nvSpPr>
                <p:spPr bwMode="auto">
                  <a:xfrm>
                    <a:off x="2235" y="78314"/>
                    <a:ext cx="1681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3 ADH87119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Desulfurivibrio alkaliphilus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AHT 2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97" name="Freeform 4447"/>
                  <p:cNvSpPr>
                    <a:spLocks/>
                  </p:cNvSpPr>
                  <p:nvPr/>
                </p:nvSpPr>
                <p:spPr bwMode="auto">
                  <a:xfrm>
                    <a:off x="2172" y="78312"/>
                    <a:ext cx="60" cy="51"/>
                  </a:xfrm>
                  <a:custGeom>
                    <a:avLst/>
                    <a:gdLst>
                      <a:gd name="T0" fmla="*/ 0 w 60"/>
                      <a:gd name="T1" fmla="*/ 0 h 51"/>
                      <a:gd name="T2" fmla="*/ 0 w 60"/>
                      <a:gd name="T3" fmla="*/ 51 h 51"/>
                      <a:gd name="T4" fmla="*/ 60 w 60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6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298" name="Freeform 4448"/>
                  <p:cNvSpPr>
                    <a:spLocks/>
                  </p:cNvSpPr>
                  <p:nvPr/>
                </p:nvSpPr>
                <p:spPr bwMode="auto">
                  <a:xfrm>
                    <a:off x="2043" y="78231"/>
                    <a:ext cx="129" cy="78"/>
                  </a:xfrm>
                  <a:custGeom>
                    <a:avLst/>
                    <a:gdLst>
                      <a:gd name="T0" fmla="*/ 0 w 129"/>
                      <a:gd name="T1" fmla="*/ 0 h 78"/>
                      <a:gd name="T2" fmla="*/ 0 w 129"/>
                      <a:gd name="T3" fmla="*/ 78 h 78"/>
                      <a:gd name="T4" fmla="*/ 129 w 129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9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29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299" name="Freeform 4449"/>
                  <p:cNvSpPr>
                    <a:spLocks/>
                  </p:cNvSpPr>
                  <p:nvPr/>
                </p:nvSpPr>
                <p:spPr bwMode="auto">
                  <a:xfrm>
                    <a:off x="2021" y="78096"/>
                    <a:ext cx="22" cy="132"/>
                  </a:xfrm>
                  <a:custGeom>
                    <a:avLst/>
                    <a:gdLst>
                      <a:gd name="T0" fmla="*/ 0 w 22"/>
                      <a:gd name="T1" fmla="*/ 0 h 132"/>
                      <a:gd name="T2" fmla="*/ 0 w 22"/>
                      <a:gd name="T3" fmla="*/ 132 h 132"/>
                      <a:gd name="T4" fmla="*/ 22 w 22"/>
                      <a:gd name="T5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" h="132">
                        <a:moveTo>
                          <a:pt x="0" y="0"/>
                        </a:moveTo>
                        <a:lnTo>
                          <a:pt x="0" y="132"/>
                        </a:lnTo>
                        <a:lnTo>
                          <a:pt x="22" y="13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00" name="Freeform 4450"/>
                  <p:cNvSpPr>
                    <a:spLocks/>
                  </p:cNvSpPr>
                  <p:nvPr/>
                </p:nvSpPr>
                <p:spPr bwMode="auto">
                  <a:xfrm>
                    <a:off x="2009" y="78093"/>
                    <a:ext cx="12" cy="186"/>
                  </a:xfrm>
                  <a:custGeom>
                    <a:avLst/>
                    <a:gdLst>
                      <a:gd name="T0" fmla="*/ 0 w 12"/>
                      <a:gd name="T1" fmla="*/ 186 h 186"/>
                      <a:gd name="T2" fmla="*/ 0 w 12"/>
                      <a:gd name="T3" fmla="*/ 0 h 186"/>
                      <a:gd name="T4" fmla="*/ 12 w 12"/>
                      <a:gd name="T5" fmla="*/ 0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" h="186">
                        <a:moveTo>
                          <a:pt x="0" y="186"/>
                        </a:moveTo>
                        <a:lnTo>
                          <a:pt x="0" y="0"/>
                        </a:lnTo>
                        <a:lnTo>
                          <a:pt x="1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01" name="Rectangle 4451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78422"/>
                    <a:ext cx="1392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WP 027723058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Desulfovibrio zosterae</a:t>
                    </a:r>
                    <a:endParaRPr kumimoji="0" lang="zh-CN" altLang="zh-CN" sz="18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02" name="Freeform 4452"/>
                  <p:cNvSpPr>
                    <a:spLocks/>
                  </p:cNvSpPr>
                  <p:nvPr/>
                </p:nvSpPr>
                <p:spPr bwMode="auto">
                  <a:xfrm>
                    <a:off x="2009" y="78285"/>
                    <a:ext cx="142" cy="186"/>
                  </a:xfrm>
                  <a:custGeom>
                    <a:avLst/>
                    <a:gdLst>
                      <a:gd name="T0" fmla="*/ 0 w 142"/>
                      <a:gd name="T1" fmla="*/ 0 h 186"/>
                      <a:gd name="T2" fmla="*/ 0 w 142"/>
                      <a:gd name="T3" fmla="*/ 186 h 186"/>
                      <a:gd name="T4" fmla="*/ 142 w 142"/>
                      <a:gd name="T5" fmla="*/ 186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2" h="186">
                        <a:moveTo>
                          <a:pt x="0" y="0"/>
                        </a:moveTo>
                        <a:lnTo>
                          <a:pt x="0" y="186"/>
                        </a:lnTo>
                        <a:lnTo>
                          <a:pt x="142" y="18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03" name="Freeform 4453"/>
                  <p:cNvSpPr>
                    <a:spLocks/>
                  </p:cNvSpPr>
                  <p:nvPr/>
                </p:nvSpPr>
                <p:spPr bwMode="auto">
                  <a:xfrm>
                    <a:off x="1965" y="78282"/>
                    <a:ext cx="44" cy="1212"/>
                  </a:xfrm>
                  <a:custGeom>
                    <a:avLst/>
                    <a:gdLst>
                      <a:gd name="T0" fmla="*/ 0 w 44"/>
                      <a:gd name="T1" fmla="*/ 1212 h 1212"/>
                      <a:gd name="T2" fmla="*/ 0 w 44"/>
                      <a:gd name="T3" fmla="*/ 0 h 1212"/>
                      <a:gd name="T4" fmla="*/ 44 w 44"/>
                      <a:gd name="T5" fmla="*/ 0 h 12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4" h="1212">
                        <a:moveTo>
                          <a:pt x="0" y="1212"/>
                        </a:moveTo>
                        <a:lnTo>
                          <a:pt x="0" y="0"/>
                        </a:lnTo>
                        <a:lnTo>
                          <a:pt x="4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04" name="Rectangle 4454"/>
                  <p:cNvSpPr>
                    <a:spLocks noChangeArrowheads="1"/>
                  </p:cNvSpPr>
                  <p:nvPr/>
                </p:nvSpPr>
                <p:spPr bwMode="auto">
                  <a:xfrm>
                    <a:off x="2160" y="785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6127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05" name="Freeform 4455"/>
                  <p:cNvSpPr>
                    <a:spLocks/>
                  </p:cNvSpPr>
                  <p:nvPr/>
                </p:nvSpPr>
                <p:spPr bwMode="auto">
                  <a:xfrm>
                    <a:off x="2157" y="7857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06" name="Rectangle 4456"/>
                  <p:cNvSpPr>
                    <a:spLocks noChangeArrowheads="1"/>
                  </p:cNvSpPr>
                  <p:nvPr/>
                </p:nvSpPr>
                <p:spPr bwMode="auto">
                  <a:xfrm>
                    <a:off x="2160" y="78638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910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07" name="Freeform 4457"/>
                  <p:cNvSpPr>
                    <a:spLocks/>
                  </p:cNvSpPr>
                  <p:nvPr/>
                </p:nvSpPr>
                <p:spPr bwMode="auto">
                  <a:xfrm>
                    <a:off x="2157" y="7863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08" name="Freeform 4458"/>
                  <p:cNvSpPr>
                    <a:spLocks/>
                  </p:cNvSpPr>
                  <p:nvPr/>
                </p:nvSpPr>
                <p:spPr bwMode="auto">
                  <a:xfrm>
                    <a:off x="2139" y="78633"/>
                    <a:ext cx="18" cy="78"/>
                  </a:xfrm>
                  <a:custGeom>
                    <a:avLst/>
                    <a:gdLst>
                      <a:gd name="T0" fmla="*/ 0 w 18"/>
                      <a:gd name="T1" fmla="*/ 78 h 78"/>
                      <a:gd name="T2" fmla="*/ 0 w 18"/>
                      <a:gd name="T3" fmla="*/ 0 h 78"/>
                      <a:gd name="T4" fmla="*/ 18 w 18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09" name="Rectangle 4459"/>
                  <p:cNvSpPr>
                    <a:spLocks noChangeArrowheads="1"/>
                  </p:cNvSpPr>
                  <p:nvPr/>
                </p:nvSpPr>
                <p:spPr bwMode="auto">
                  <a:xfrm>
                    <a:off x="2244" y="787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6147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10" name="Freeform 4460"/>
                  <p:cNvSpPr>
                    <a:spLocks/>
                  </p:cNvSpPr>
                  <p:nvPr/>
                </p:nvSpPr>
                <p:spPr bwMode="auto">
                  <a:xfrm>
                    <a:off x="2139" y="78717"/>
                    <a:ext cx="102" cy="78"/>
                  </a:xfrm>
                  <a:custGeom>
                    <a:avLst/>
                    <a:gdLst>
                      <a:gd name="T0" fmla="*/ 0 w 102"/>
                      <a:gd name="T1" fmla="*/ 0 h 78"/>
                      <a:gd name="T2" fmla="*/ 0 w 102"/>
                      <a:gd name="T3" fmla="*/ 78 h 78"/>
                      <a:gd name="T4" fmla="*/ 102 w 102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2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02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11" name="Freeform 4461"/>
                  <p:cNvSpPr>
                    <a:spLocks/>
                  </p:cNvSpPr>
                  <p:nvPr/>
                </p:nvSpPr>
                <p:spPr bwMode="auto">
                  <a:xfrm>
                    <a:off x="2130" y="78714"/>
                    <a:ext cx="9" cy="118"/>
                  </a:xfrm>
                  <a:custGeom>
                    <a:avLst/>
                    <a:gdLst>
                      <a:gd name="T0" fmla="*/ 0 w 9"/>
                      <a:gd name="T1" fmla="*/ 118 h 118"/>
                      <a:gd name="T2" fmla="*/ 0 w 9"/>
                      <a:gd name="T3" fmla="*/ 0 h 118"/>
                      <a:gd name="T4" fmla="*/ 9 w 9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12" name="Rectangle 4462"/>
                  <p:cNvSpPr>
                    <a:spLocks noChangeArrowheads="1"/>
                  </p:cNvSpPr>
                  <p:nvPr/>
                </p:nvSpPr>
                <p:spPr bwMode="auto">
                  <a:xfrm>
                    <a:off x="2246" y="78854"/>
                    <a:ext cx="1311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AHN50620 MD soil MDE amb 29e7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13" name="Freeform 4463"/>
                  <p:cNvSpPr>
                    <a:spLocks/>
                  </p:cNvSpPr>
                  <p:nvPr/>
                </p:nvSpPr>
                <p:spPr bwMode="auto">
                  <a:xfrm>
                    <a:off x="2243" y="7890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14" name="Rectangle 4464"/>
                  <p:cNvSpPr>
                    <a:spLocks noChangeArrowheads="1"/>
                  </p:cNvSpPr>
                  <p:nvPr/>
                </p:nvSpPr>
                <p:spPr bwMode="auto">
                  <a:xfrm>
                    <a:off x="2246" y="789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4022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15" name="Freeform 4465"/>
                  <p:cNvSpPr>
                    <a:spLocks/>
                  </p:cNvSpPr>
                  <p:nvPr/>
                </p:nvSpPr>
                <p:spPr bwMode="auto">
                  <a:xfrm>
                    <a:off x="2243" y="7896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16" name="Freeform 4466"/>
                  <p:cNvSpPr>
                    <a:spLocks/>
                  </p:cNvSpPr>
                  <p:nvPr/>
                </p:nvSpPr>
                <p:spPr bwMode="auto">
                  <a:xfrm>
                    <a:off x="2130" y="78838"/>
                    <a:ext cx="113" cy="119"/>
                  </a:xfrm>
                  <a:custGeom>
                    <a:avLst/>
                    <a:gdLst>
                      <a:gd name="T0" fmla="*/ 0 w 113"/>
                      <a:gd name="T1" fmla="*/ 0 h 119"/>
                      <a:gd name="T2" fmla="*/ 0 w 113"/>
                      <a:gd name="T3" fmla="*/ 119 h 119"/>
                      <a:gd name="T4" fmla="*/ 113 w 113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3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113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17" name="Freeform 4467"/>
                  <p:cNvSpPr>
                    <a:spLocks/>
                  </p:cNvSpPr>
                  <p:nvPr/>
                </p:nvSpPr>
                <p:spPr bwMode="auto">
                  <a:xfrm>
                    <a:off x="2100" y="78835"/>
                    <a:ext cx="30" cy="227"/>
                  </a:xfrm>
                  <a:custGeom>
                    <a:avLst/>
                    <a:gdLst>
                      <a:gd name="T0" fmla="*/ 0 w 30"/>
                      <a:gd name="T1" fmla="*/ 227 h 227"/>
                      <a:gd name="T2" fmla="*/ 0 w 30"/>
                      <a:gd name="T3" fmla="*/ 0 h 227"/>
                      <a:gd name="T4" fmla="*/ 30 w 30"/>
                      <a:gd name="T5" fmla="*/ 0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" h="227">
                        <a:moveTo>
                          <a:pt x="0" y="227"/>
                        </a:moveTo>
                        <a:lnTo>
                          <a:pt x="0" y="0"/>
                        </a:lnTo>
                        <a:lnTo>
                          <a:pt x="3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18" name="Rectangle 4468"/>
                  <p:cNvSpPr>
                    <a:spLocks noChangeArrowheads="1"/>
                  </p:cNvSpPr>
                  <p:nvPr/>
                </p:nvSpPr>
                <p:spPr bwMode="auto">
                  <a:xfrm>
                    <a:off x="2285" y="79070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224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19" name="Freeform 4469"/>
                  <p:cNvSpPr>
                    <a:spLocks/>
                  </p:cNvSpPr>
                  <p:nvPr/>
                </p:nvSpPr>
                <p:spPr bwMode="auto">
                  <a:xfrm>
                    <a:off x="2198" y="79119"/>
                    <a:ext cx="84" cy="51"/>
                  </a:xfrm>
                  <a:custGeom>
                    <a:avLst/>
                    <a:gdLst>
                      <a:gd name="T0" fmla="*/ 0 w 84"/>
                      <a:gd name="T1" fmla="*/ 51 h 51"/>
                      <a:gd name="T2" fmla="*/ 0 w 84"/>
                      <a:gd name="T3" fmla="*/ 0 h 51"/>
                      <a:gd name="T4" fmla="*/ 84 w 84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4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8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20" name="Rectangle 4470"/>
                  <p:cNvSpPr>
                    <a:spLocks noChangeArrowheads="1"/>
                  </p:cNvSpPr>
                  <p:nvPr/>
                </p:nvSpPr>
                <p:spPr bwMode="auto">
                  <a:xfrm>
                    <a:off x="2486" y="791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5135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21" name="Freeform 4471"/>
                  <p:cNvSpPr>
                    <a:spLocks/>
                  </p:cNvSpPr>
                  <p:nvPr/>
                </p:nvSpPr>
                <p:spPr bwMode="auto">
                  <a:xfrm>
                    <a:off x="2198" y="79176"/>
                    <a:ext cx="285" cy="51"/>
                  </a:xfrm>
                  <a:custGeom>
                    <a:avLst/>
                    <a:gdLst>
                      <a:gd name="T0" fmla="*/ 0 w 285"/>
                      <a:gd name="T1" fmla="*/ 0 h 51"/>
                      <a:gd name="T2" fmla="*/ 0 w 285"/>
                      <a:gd name="T3" fmla="*/ 51 h 51"/>
                      <a:gd name="T4" fmla="*/ 285 w 285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85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85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22" name="Freeform 4472"/>
                  <p:cNvSpPr>
                    <a:spLocks/>
                  </p:cNvSpPr>
                  <p:nvPr/>
                </p:nvSpPr>
                <p:spPr bwMode="auto">
                  <a:xfrm>
                    <a:off x="2129" y="79173"/>
                    <a:ext cx="69" cy="118"/>
                  </a:xfrm>
                  <a:custGeom>
                    <a:avLst/>
                    <a:gdLst>
                      <a:gd name="T0" fmla="*/ 0 w 69"/>
                      <a:gd name="T1" fmla="*/ 118 h 118"/>
                      <a:gd name="T2" fmla="*/ 0 w 69"/>
                      <a:gd name="T3" fmla="*/ 0 h 118"/>
                      <a:gd name="T4" fmla="*/ 69 w 69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9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6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23" name="Rectangle 4473"/>
                  <p:cNvSpPr>
                    <a:spLocks noChangeArrowheads="1"/>
                  </p:cNvSpPr>
                  <p:nvPr/>
                </p:nvSpPr>
                <p:spPr bwMode="auto">
                  <a:xfrm>
                    <a:off x="2300" y="792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1879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24" name="Freeform 4474"/>
                  <p:cNvSpPr>
                    <a:spLocks/>
                  </p:cNvSpPr>
                  <p:nvPr/>
                </p:nvSpPr>
                <p:spPr bwMode="auto">
                  <a:xfrm>
                    <a:off x="2187" y="79335"/>
                    <a:ext cx="110" cy="78"/>
                  </a:xfrm>
                  <a:custGeom>
                    <a:avLst/>
                    <a:gdLst>
                      <a:gd name="T0" fmla="*/ 0 w 110"/>
                      <a:gd name="T1" fmla="*/ 78 h 78"/>
                      <a:gd name="T2" fmla="*/ 0 w 110"/>
                      <a:gd name="T3" fmla="*/ 0 h 78"/>
                      <a:gd name="T4" fmla="*/ 110 w 110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0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1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25" name="Rectangle 4475"/>
                  <p:cNvSpPr>
                    <a:spLocks noChangeArrowheads="1"/>
                  </p:cNvSpPr>
                  <p:nvPr/>
                </p:nvSpPr>
                <p:spPr bwMode="auto">
                  <a:xfrm>
                    <a:off x="2363" y="7939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5878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26" name="Freeform 4476"/>
                  <p:cNvSpPr>
                    <a:spLocks/>
                  </p:cNvSpPr>
                  <p:nvPr/>
                </p:nvSpPr>
                <p:spPr bwMode="auto">
                  <a:xfrm>
                    <a:off x="2262" y="79443"/>
                    <a:ext cx="98" cy="51"/>
                  </a:xfrm>
                  <a:custGeom>
                    <a:avLst/>
                    <a:gdLst>
                      <a:gd name="T0" fmla="*/ 0 w 98"/>
                      <a:gd name="T1" fmla="*/ 51 h 51"/>
                      <a:gd name="T2" fmla="*/ 0 w 98"/>
                      <a:gd name="T3" fmla="*/ 0 h 51"/>
                      <a:gd name="T4" fmla="*/ 98 w 98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8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9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27" name="Rectangle 4477"/>
                  <p:cNvSpPr>
                    <a:spLocks noChangeArrowheads="1"/>
                  </p:cNvSpPr>
                  <p:nvPr/>
                </p:nvSpPr>
                <p:spPr bwMode="auto">
                  <a:xfrm>
                    <a:off x="2411" y="795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2124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28" name="Freeform 4478"/>
                  <p:cNvSpPr>
                    <a:spLocks/>
                  </p:cNvSpPr>
                  <p:nvPr/>
                </p:nvSpPr>
                <p:spPr bwMode="auto">
                  <a:xfrm>
                    <a:off x="2262" y="79500"/>
                    <a:ext cx="146" cy="51"/>
                  </a:xfrm>
                  <a:custGeom>
                    <a:avLst/>
                    <a:gdLst>
                      <a:gd name="T0" fmla="*/ 0 w 146"/>
                      <a:gd name="T1" fmla="*/ 0 h 51"/>
                      <a:gd name="T2" fmla="*/ 0 w 146"/>
                      <a:gd name="T3" fmla="*/ 51 h 51"/>
                      <a:gd name="T4" fmla="*/ 146 w 146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6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46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29" name="Freeform 4479"/>
                  <p:cNvSpPr>
                    <a:spLocks/>
                  </p:cNvSpPr>
                  <p:nvPr/>
                </p:nvSpPr>
                <p:spPr bwMode="auto">
                  <a:xfrm>
                    <a:off x="2187" y="79419"/>
                    <a:ext cx="75" cy="78"/>
                  </a:xfrm>
                  <a:custGeom>
                    <a:avLst/>
                    <a:gdLst>
                      <a:gd name="T0" fmla="*/ 0 w 75"/>
                      <a:gd name="T1" fmla="*/ 0 h 78"/>
                      <a:gd name="T2" fmla="*/ 0 w 75"/>
                      <a:gd name="T3" fmla="*/ 78 h 78"/>
                      <a:gd name="T4" fmla="*/ 75 w 75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5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75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0" name="Freeform 4480"/>
                  <p:cNvSpPr>
                    <a:spLocks/>
                  </p:cNvSpPr>
                  <p:nvPr/>
                </p:nvSpPr>
                <p:spPr bwMode="auto">
                  <a:xfrm>
                    <a:off x="2129" y="79297"/>
                    <a:ext cx="58" cy="119"/>
                  </a:xfrm>
                  <a:custGeom>
                    <a:avLst/>
                    <a:gdLst>
                      <a:gd name="T0" fmla="*/ 0 w 58"/>
                      <a:gd name="T1" fmla="*/ 0 h 119"/>
                      <a:gd name="T2" fmla="*/ 0 w 58"/>
                      <a:gd name="T3" fmla="*/ 119 h 119"/>
                      <a:gd name="T4" fmla="*/ 58 w 58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58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1" name="Freeform 4481"/>
                  <p:cNvSpPr>
                    <a:spLocks/>
                  </p:cNvSpPr>
                  <p:nvPr/>
                </p:nvSpPr>
                <p:spPr bwMode="auto">
                  <a:xfrm>
                    <a:off x="2100" y="79068"/>
                    <a:ext cx="29" cy="226"/>
                  </a:xfrm>
                  <a:custGeom>
                    <a:avLst/>
                    <a:gdLst>
                      <a:gd name="T0" fmla="*/ 0 w 29"/>
                      <a:gd name="T1" fmla="*/ 0 h 226"/>
                      <a:gd name="T2" fmla="*/ 0 w 29"/>
                      <a:gd name="T3" fmla="*/ 226 h 226"/>
                      <a:gd name="T4" fmla="*/ 29 w 29"/>
                      <a:gd name="T5" fmla="*/ 226 h 2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" h="226">
                        <a:moveTo>
                          <a:pt x="0" y="0"/>
                        </a:moveTo>
                        <a:lnTo>
                          <a:pt x="0" y="226"/>
                        </a:lnTo>
                        <a:lnTo>
                          <a:pt x="29" y="22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2" name="Freeform 4482"/>
                  <p:cNvSpPr>
                    <a:spLocks/>
                  </p:cNvSpPr>
                  <p:nvPr/>
                </p:nvSpPr>
                <p:spPr bwMode="auto">
                  <a:xfrm>
                    <a:off x="2081" y="79065"/>
                    <a:ext cx="19" cy="321"/>
                  </a:xfrm>
                  <a:custGeom>
                    <a:avLst/>
                    <a:gdLst>
                      <a:gd name="T0" fmla="*/ 0 w 19"/>
                      <a:gd name="T1" fmla="*/ 321 h 321"/>
                      <a:gd name="T2" fmla="*/ 0 w 19"/>
                      <a:gd name="T3" fmla="*/ 0 h 321"/>
                      <a:gd name="T4" fmla="*/ 19 w 19"/>
                      <a:gd name="T5" fmla="*/ 0 h 3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321">
                        <a:moveTo>
                          <a:pt x="0" y="321"/>
                        </a:moveTo>
                        <a:lnTo>
                          <a:pt x="0" y="0"/>
                        </a:lnTo>
                        <a:lnTo>
                          <a:pt x="1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3" name="Rectangle 4483"/>
                  <p:cNvSpPr>
                    <a:spLocks noChangeArrowheads="1"/>
                  </p:cNvSpPr>
                  <p:nvPr/>
                </p:nvSpPr>
                <p:spPr bwMode="auto">
                  <a:xfrm>
                    <a:off x="2301" y="796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1458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34" name="Freeform 4484"/>
                  <p:cNvSpPr>
                    <a:spLocks/>
                  </p:cNvSpPr>
                  <p:nvPr/>
                </p:nvSpPr>
                <p:spPr bwMode="auto">
                  <a:xfrm>
                    <a:off x="2138" y="79659"/>
                    <a:ext cx="160" cy="51"/>
                  </a:xfrm>
                  <a:custGeom>
                    <a:avLst/>
                    <a:gdLst>
                      <a:gd name="T0" fmla="*/ 0 w 160"/>
                      <a:gd name="T1" fmla="*/ 51 h 51"/>
                      <a:gd name="T2" fmla="*/ 0 w 160"/>
                      <a:gd name="T3" fmla="*/ 0 h 51"/>
                      <a:gd name="T4" fmla="*/ 160 w 160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0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6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5" name="Rectangle 4485"/>
                  <p:cNvSpPr>
                    <a:spLocks noChangeArrowheads="1"/>
                  </p:cNvSpPr>
                  <p:nvPr/>
                </p:nvSpPr>
                <p:spPr bwMode="auto">
                  <a:xfrm>
                    <a:off x="2225" y="797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5041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36" name="Freeform 4486"/>
                  <p:cNvSpPr>
                    <a:spLocks/>
                  </p:cNvSpPr>
                  <p:nvPr/>
                </p:nvSpPr>
                <p:spPr bwMode="auto">
                  <a:xfrm>
                    <a:off x="2138" y="79716"/>
                    <a:ext cx="84" cy="51"/>
                  </a:xfrm>
                  <a:custGeom>
                    <a:avLst/>
                    <a:gdLst>
                      <a:gd name="T0" fmla="*/ 0 w 84"/>
                      <a:gd name="T1" fmla="*/ 0 h 51"/>
                      <a:gd name="T2" fmla="*/ 0 w 84"/>
                      <a:gd name="T3" fmla="*/ 51 h 51"/>
                      <a:gd name="T4" fmla="*/ 84 w 8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8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7" name="Freeform 4487"/>
                  <p:cNvSpPr>
                    <a:spLocks/>
                  </p:cNvSpPr>
                  <p:nvPr/>
                </p:nvSpPr>
                <p:spPr bwMode="auto">
                  <a:xfrm>
                    <a:off x="2081" y="79392"/>
                    <a:ext cx="57" cy="321"/>
                  </a:xfrm>
                  <a:custGeom>
                    <a:avLst/>
                    <a:gdLst>
                      <a:gd name="T0" fmla="*/ 0 w 57"/>
                      <a:gd name="T1" fmla="*/ 0 h 321"/>
                      <a:gd name="T2" fmla="*/ 0 w 57"/>
                      <a:gd name="T3" fmla="*/ 321 h 321"/>
                      <a:gd name="T4" fmla="*/ 57 w 57"/>
                      <a:gd name="T5" fmla="*/ 321 h 3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321">
                        <a:moveTo>
                          <a:pt x="0" y="0"/>
                        </a:moveTo>
                        <a:lnTo>
                          <a:pt x="0" y="321"/>
                        </a:lnTo>
                        <a:lnTo>
                          <a:pt x="57" y="32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8" name="Freeform 4488"/>
                  <p:cNvSpPr>
                    <a:spLocks/>
                  </p:cNvSpPr>
                  <p:nvPr/>
                </p:nvSpPr>
                <p:spPr bwMode="auto">
                  <a:xfrm>
                    <a:off x="2073" y="79389"/>
                    <a:ext cx="8" cy="240"/>
                  </a:xfrm>
                  <a:custGeom>
                    <a:avLst/>
                    <a:gdLst>
                      <a:gd name="T0" fmla="*/ 0 w 8"/>
                      <a:gd name="T1" fmla="*/ 240 h 240"/>
                      <a:gd name="T2" fmla="*/ 0 w 8"/>
                      <a:gd name="T3" fmla="*/ 0 h 240"/>
                      <a:gd name="T4" fmla="*/ 8 w 8"/>
                      <a:gd name="T5" fmla="*/ 0 h 2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" h="240">
                        <a:moveTo>
                          <a:pt x="0" y="240"/>
                        </a:moveTo>
                        <a:lnTo>
                          <a:pt x="0" y="0"/>
                        </a:lnTo>
                        <a:lnTo>
                          <a:pt x="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9" name="Rectangle 4489"/>
                  <p:cNvSpPr>
                    <a:spLocks noChangeArrowheads="1"/>
                  </p:cNvSpPr>
                  <p:nvPr/>
                </p:nvSpPr>
                <p:spPr bwMode="auto">
                  <a:xfrm>
                    <a:off x="2138" y="798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3241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40" name="Freeform 4490"/>
                  <p:cNvSpPr>
                    <a:spLocks/>
                  </p:cNvSpPr>
                  <p:nvPr/>
                </p:nvSpPr>
                <p:spPr bwMode="auto">
                  <a:xfrm>
                    <a:off x="2073" y="79635"/>
                    <a:ext cx="62" cy="240"/>
                  </a:xfrm>
                  <a:custGeom>
                    <a:avLst/>
                    <a:gdLst>
                      <a:gd name="T0" fmla="*/ 0 w 62"/>
                      <a:gd name="T1" fmla="*/ 0 h 240"/>
                      <a:gd name="T2" fmla="*/ 0 w 62"/>
                      <a:gd name="T3" fmla="*/ 240 h 240"/>
                      <a:gd name="T4" fmla="*/ 62 w 62"/>
                      <a:gd name="T5" fmla="*/ 240 h 2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2" h="240">
                        <a:moveTo>
                          <a:pt x="0" y="0"/>
                        </a:moveTo>
                        <a:lnTo>
                          <a:pt x="0" y="240"/>
                        </a:lnTo>
                        <a:lnTo>
                          <a:pt x="62" y="24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1" name="Freeform 4491"/>
                  <p:cNvSpPr>
                    <a:spLocks/>
                  </p:cNvSpPr>
                  <p:nvPr/>
                </p:nvSpPr>
                <p:spPr bwMode="auto">
                  <a:xfrm>
                    <a:off x="2016" y="79632"/>
                    <a:ext cx="57" cy="294"/>
                  </a:xfrm>
                  <a:custGeom>
                    <a:avLst/>
                    <a:gdLst>
                      <a:gd name="T0" fmla="*/ 0 w 57"/>
                      <a:gd name="T1" fmla="*/ 294 h 294"/>
                      <a:gd name="T2" fmla="*/ 0 w 57"/>
                      <a:gd name="T3" fmla="*/ 0 h 294"/>
                      <a:gd name="T4" fmla="*/ 57 w 57"/>
                      <a:gd name="T5" fmla="*/ 0 h 2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294">
                        <a:moveTo>
                          <a:pt x="0" y="294"/>
                        </a:moveTo>
                        <a:lnTo>
                          <a:pt x="0" y="0"/>
                        </a:lnTo>
                        <a:lnTo>
                          <a:pt x="57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2" name="Rectangle 4492"/>
                  <p:cNvSpPr>
                    <a:spLocks noChangeArrowheads="1"/>
                  </p:cNvSpPr>
                  <p:nvPr/>
                </p:nvSpPr>
                <p:spPr bwMode="auto">
                  <a:xfrm>
                    <a:off x="2222" y="79934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220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43" name="Freeform 4493"/>
                  <p:cNvSpPr>
                    <a:spLocks/>
                  </p:cNvSpPr>
                  <p:nvPr/>
                </p:nvSpPr>
                <p:spPr bwMode="auto">
                  <a:xfrm>
                    <a:off x="2154" y="79983"/>
                    <a:ext cx="65" cy="51"/>
                  </a:xfrm>
                  <a:custGeom>
                    <a:avLst/>
                    <a:gdLst>
                      <a:gd name="T0" fmla="*/ 0 w 65"/>
                      <a:gd name="T1" fmla="*/ 51 h 51"/>
                      <a:gd name="T2" fmla="*/ 0 w 65"/>
                      <a:gd name="T3" fmla="*/ 0 h 51"/>
                      <a:gd name="T4" fmla="*/ 65 w 65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5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6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4" name="Rectangle 4494"/>
                  <p:cNvSpPr>
                    <a:spLocks noChangeArrowheads="1"/>
                  </p:cNvSpPr>
                  <p:nvPr/>
                </p:nvSpPr>
                <p:spPr bwMode="auto">
                  <a:xfrm>
                    <a:off x="2213" y="800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4266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45" name="Freeform 4495"/>
                  <p:cNvSpPr>
                    <a:spLocks/>
                  </p:cNvSpPr>
                  <p:nvPr/>
                </p:nvSpPr>
                <p:spPr bwMode="auto">
                  <a:xfrm>
                    <a:off x="2154" y="80040"/>
                    <a:ext cx="56" cy="51"/>
                  </a:xfrm>
                  <a:custGeom>
                    <a:avLst/>
                    <a:gdLst>
                      <a:gd name="T0" fmla="*/ 0 w 56"/>
                      <a:gd name="T1" fmla="*/ 0 h 51"/>
                      <a:gd name="T2" fmla="*/ 0 w 56"/>
                      <a:gd name="T3" fmla="*/ 51 h 51"/>
                      <a:gd name="T4" fmla="*/ 56 w 56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6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56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6" name="Freeform 4496"/>
                  <p:cNvSpPr>
                    <a:spLocks/>
                  </p:cNvSpPr>
                  <p:nvPr/>
                </p:nvSpPr>
                <p:spPr bwMode="auto">
                  <a:xfrm>
                    <a:off x="2045" y="80037"/>
                    <a:ext cx="109" cy="186"/>
                  </a:xfrm>
                  <a:custGeom>
                    <a:avLst/>
                    <a:gdLst>
                      <a:gd name="T0" fmla="*/ 0 w 109"/>
                      <a:gd name="T1" fmla="*/ 186 h 186"/>
                      <a:gd name="T2" fmla="*/ 0 w 109"/>
                      <a:gd name="T3" fmla="*/ 0 h 186"/>
                      <a:gd name="T4" fmla="*/ 109 w 109"/>
                      <a:gd name="T5" fmla="*/ 0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9" h="186">
                        <a:moveTo>
                          <a:pt x="0" y="186"/>
                        </a:moveTo>
                        <a:lnTo>
                          <a:pt x="0" y="0"/>
                        </a:lnTo>
                        <a:lnTo>
                          <a:pt x="10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7" name="Rectangle 4497"/>
                  <p:cNvSpPr>
                    <a:spLocks noChangeArrowheads="1"/>
                  </p:cNvSpPr>
                  <p:nvPr/>
                </p:nvSpPr>
                <p:spPr bwMode="auto">
                  <a:xfrm>
                    <a:off x="2238" y="801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3069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48" name="Freeform 4498"/>
                  <p:cNvSpPr>
                    <a:spLocks/>
                  </p:cNvSpPr>
                  <p:nvPr/>
                </p:nvSpPr>
                <p:spPr bwMode="auto">
                  <a:xfrm>
                    <a:off x="2135" y="80199"/>
                    <a:ext cx="100" cy="51"/>
                  </a:xfrm>
                  <a:custGeom>
                    <a:avLst/>
                    <a:gdLst>
                      <a:gd name="T0" fmla="*/ 0 w 100"/>
                      <a:gd name="T1" fmla="*/ 51 h 51"/>
                      <a:gd name="T2" fmla="*/ 0 w 100"/>
                      <a:gd name="T3" fmla="*/ 0 h 51"/>
                      <a:gd name="T4" fmla="*/ 100 w 100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0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9" name="Rectangle 4499"/>
                  <p:cNvSpPr>
                    <a:spLocks noChangeArrowheads="1"/>
                  </p:cNvSpPr>
                  <p:nvPr/>
                </p:nvSpPr>
                <p:spPr bwMode="auto">
                  <a:xfrm>
                    <a:off x="2157" y="802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3622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50" name="Freeform 4500"/>
                  <p:cNvSpPr>
                    <a:spLocks/>
                  </p:cNvSpPr>
                  <p:nvPr/>
                </p:nvSpPr>
                <p:spPr bwMode="auto">
                  <a:xfrm>
                    <a:off x="2135" y="80256"/>
                    <a:ext cx="19" cy="51"/>
                  </a:xfrm>
                  <a:custGeom>
                    <a:avLst/>
                    <a:gdLst>
                      <a:gd name="T0" fmla="*/ 0 w 19"/>
                      <a:gd name="T1" fmla="*/ 0 h 51"/>
                      <a:gd name="T2" fmla="*/ 0 w 19"/>
                      <a:gd name="T3" fmla="*/ 51 h 51"/>
                      <a:gd name="T4" fmla="*/ 19 w 19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9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1" name="Freeform 4501"/>
                  <p:cNvSpPr>
                    <a:spLocks/>
                  </p:cNvSpPr>
                  <p:nvPr/>
                </p:nvSpPr>
                <p:spPr bwMode="auto">
                  <a:xfrm>
                    <a:off x="2075" y="80253"/>
                    <a:ext cx="60" cy="159"/>
                  </a:xfrm>
                  <a:custGeom>
                    <a:avLst/>
                    <a:gdLst>
                      <a:gd name="T0" fmla="*/ 0 w 60"/>
                      <a:gd name="T1" fmla="*/ 159 h 159"/>
                      <a:gd name="T2" fmla="*/ 0 w 60"/>
                      <a:gd name="T3" fmla="*/ 0 h 159"/>
                      <a:gd name="T4" fmla="*/ 60 w 60"/>
                      <a:gd name="T5" fmla="*/ 0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159">
                        <a:moveTo>
                          <a:pt x="0" y="159"/>
                        </a:moveTo>
                        <a:lnTo>
                          <a:pt x="0" y="0"/>
                        </a:lnTo>
                        <a:lnTo>
                          <a:pt x="6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2" name="Rectangle 4502"/>
                  <p:cNvSpPr>
                    <a:spLocks noChangeArrowheads="1"/>
                  </p:cNvSpPr>
                  <p:nvPr/>
                </p:nvSpPr>
                <p:spPr bwMode="auto">
                  <a:xfrm>
                    <a:off x="2171" y="8036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1192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53" name="Freeform 4503"/>
                  <p:cNvSpPr>
                    <a:spLocks/>
                  </p:cNvSpPr>
                  <p:nvPr/>
                </p:nvSpPr>
                <p:spPr bwMode="auto">
                  <a:xfrm>
                    <a:off x="2168" y="80415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4" name="Rectangle 4504"/>
                  <p:cNvSpPr>
                    <a:spLocks noChangeArrowheads="1"/>
                  </p:cNvSpPr>
                  <p:nvPr/>
                </p:nvSpPr>
                <p:spPr bwMode="auto">
                  <a:xfrm>
                    <a:off x="2433" y="8047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6294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55" name="Freeform 4505"/>
                  <p:cNvSpPr>
                    <a:spLocks/>
                  </p:cNvSpPr>
                  <p:nvPr/>
                </p:nvSpPr>
                <p:spPr bwMode="auto">
                  <a:xfrm>
                    <a:off x="2168" y="80472"/>
                    <a:ext cx="262" cy="51"/>
                  </a:xfrm>
                  <a:custGeom>
                    <a:avLst/>
                    <a:gdLst>
                      <a:gd name="T0" fmla="*/ 0 w 262"/>
                      <a:gd name="T1" fmla="*/ 0 h 51"/>
                      <a:gd name="T2" fmla="*/ 0 w 262"/>
                      <a:gd name="T3" fmla="*/ 51 h 51"/>
                      <a:gd name="T4" fmla="*/ 262 w 26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6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6" name="Freeform 4506"/>
                  <p:cNvSpPr>
                    <a:spLocks/>
                  </p:cNvSpPr>
                  <p:nvPr/>
                </p:nvSpPr>
                <p:spPr bwMode="auto">
                  <a:xfrm>
                    <a:off x="2108" y="80469"/>
                    <a:ext cx="60" cy="105"/>
                  </a:xfrm>
                  <a:custGeom>
                    <a:avLst/>
                    <a:gdLst>
                      <a:gd name="T0" fmla="*/ 0 w 60"/>
                      <a:gd name="T1" fmla="*/ 105 h 105"/>
                      <a:gd name="T2" fmla="*/ 0 w 60"/>
                      <a:gd name="T3" fmla="*/ 0 h 105"/>
                      <a:gd name="T4" fmla="*/ 60 w 60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6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7" name="Rectangle 4507"/>
                  <p:cNvSpPr>
                    <a:spLocks noChangeArrowheads="1"/>
                  </p:cNvSpPr>
                  <p:nvPr/>
                </p:nvSpPr>
                <p:spPr bwMode="auto">
                  <a:xfrm>
                    <a:off x="2298" y="805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2368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58" name="Freeform 4508"/>
                  <p:cNvSpPr>
                    <a:spLocks/>
                  </p:cNvSpPr>
                  <p:nvPr/>
                </p:nvSpPr>
                <p:spPr bwMode="auto">
                  <a:xfrm>
                    <a:off x="2295" y="8063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9" name="Rectangle 4509"/>
                  <p:cNvSpPr>
                    <a:spLocks noChangeArrowheads="1"/>
                  </p:cNvSpPr>
                  <p:nvPr/>
                </p:nvSpPr>
                <p:spPr bwMode="auto">
                  <a:xfrm>
                    <a:off x="2298" y="80690"/>
                    <a:ext cx="2050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ABTP01000003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Desulfomicrobium baculatum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4028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60" name="Freeform 4510"/>
                  <p:cNvSpPr>
                    <a:spLocks/>
                  </p:cNvSpPr>
                  <p:nvPr/>
                </p:nvSpPr>
                <p:spPr bwMode="auto">
                  <a:xfrm>
                    <a:off x="2295" y="80688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1" name="Freeform 4511"/>
                  <p:cNvSpPr>
                    <a:spLocks/>
                  </p:cNvSpPr>
                  <p:nvPr/>
                </p:nvSpPr>
                <p:spPr bwMode="auto">
                  <a:xfrm>
                    <a:off x="2108" y="80580"/>
                    <a:ext cx="187" cy="105"/>
                  </a:xfrm>
                  <a:custGeom>
                    <a:avLst/>
                    <a:gdLst>
                      <a:gd name="T0" fmla="*/ 0 w 187"/>
                      <a:gd name="T1" fmla="*/ 0 h 105"/>
                      <a:gd name="T2" fmla="*/ 0 w 187"/>
                      <a:gd name="T3" fmla="*/ 105 h 105"/>
                      <a:gd name="T4" fmla="*/ 187 w 187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7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187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2" name="Freeform 4512"/>
                  <p:cNvSpPr>
                    <a:spLocks/>
                  </p:cNvSpPr>
                  <p:nvPr/>
                </p:nvSpPr>
                <p:spPr bwMode="auto">
                  <a:xfrm>
                    <a:off x="2075" y="80418"/>
                    <a:ext cx="33" cy="159"/>
                  </a:xfrm>
                  <a:custGeom>
                    <a:avLst/>
                    <a:gdLst>
                      <a:gd name="T0" fmla="*/ 0 w 33"/>
                      <a:gd name="T1" fmla="*/ 0 h 159"/>
                      <a:gd name="T2" fmla="*/ 0 w 33"/>
                      <a:gd name="T3" fmla="*/ 159 h 159"/>
                      <a:gd name="T4" fmla="*/ 33 w 33"/>
                      <a:gd name="T5" fmla="*/ 159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159">
                        <a:moveTo>
                          <a:pt x="0" y="0"/>
                        </a:moveTo>
                        <a:lnTo>
                          <a:pt x="0" y="159"/>
                        </a:lnTo>
                        <a:lnTo>
                          <a:pt x="33" y="15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3" name="Freeform 4513"/>
                  <p:cNvSpPr>
                    <a:spLocks/>
                  </p:cNvSpPr>
                  <p:nvPr/>
                </p:nvSpPr>
                <p:spPr bwMode="auto">
                  <a:xfrm>
                    <a:off x="2045" y="80229"/>
                    <a:ext cx="30" cy="186"/>
                  </a:xfrm>
                  <a:custGeom>
                    <a:avLst/>
                    <a:gdLst>
                      <a:gd name="T0" fmla="*/ 0 w 30"/>
                      <a:gd name="T1" fmla="*/ 0 h 186"/>
                      <a:gd name="T2" fmla="*/ 0 w 30"/>
                      <a:gd name="T3" fmla="*/ 186 h 186"/>
                      <a:gd name="T4" fmla="*/ 30 w 30"/>
                      <a:gd name="T5" fmla="*/ 186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" h="186">
                        <a:moveTo>
                          <a:pt x="0" y="0"/>
                        </a:moveTo>
                        <a:lnTo>
                          <a:pt x="0" y="186"/>
                        </a:lnTo>
                        <a:lnTo>
                          <a:pt x="30" y="18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4" name="Freeform 4514"/>
                  <p:cNvSpPr>
                    <a:spLocks/>
                  </p:cNvSpPr>
                  <p:nvPr/>
                </p:nvSpPr>
                <p:spPr bwMode="auto">
                  <a:xfrm>
                    <a:off x="2016" y="79932"/>
                    <a:ext cx="29" cy="294"/>
                  </a:xfrm>
                  <a:custGeom>
                    <a:avLst/>
                    <a:gdLst>
                      <a:gd name="T0" fmla="*/ 0 w 29"/>
                      <a:gd name="T1" fmla="*/ 0 h 294"/>
                      <a:gd name="T2" fmla="*/ 0 w 29"/>
                      <a:gd name="T3" fmla="*/ 294 h 294"/>
                      <a:gd name="T4" fmla="*/ 29 w 29"/>
                      <a:gd name="T5" fmla="*/ 294 h 2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" h="294">
                        <a:moveTo>
                          <a:pt x="0" y="0"/>
                        </a:moveTo>
                        <a:lnTo>
                          <a:pt x="0" y="294"/>
                        </a:lnTo>
                        <a:lnTo>
                          <a:pt x="29" y="29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5" name="Freeform 4515"/>
                  <p:cNvSpPr>
                    <a:spLocks/>
                  </p:cNvSpPr>
                  <p:nvPr/>
                </p:nvSpPr>
                <p:spPr bwMode="auto">
                  <a:xfrm>
                    <a:off x="1977" y="79929"/>
                    <a:ext cx="39" cy="780"/>
                  </a:xfrm>
                  <a:custGeom>
                    <a:avLst/>
                    <a:gdLst>
                      <a:gd name="T0" fmla="*/ 0 w 39"/>
                      <a:gd name="T1" fmla="*/ 780 h 780"/>
                      <a:gd name="T2" fmla="*/ 0 w 39"/>
                      <a:gd name="T3" fmla="*/ 0 h 780"/>
                      <a:gd name="T4" fmla="*/ 39 w 39"/>
                      <a:gd name="T5" fmla="*/ 0 h 7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780">
                        <a:moveTo>
                          <a:pt x="0" y="780"/>
                        </a:moveTo>
                        <a:lnTo>
                          <a:pt x="0" y="0"/>
                        </a:lnTo>
                        <a:lnTo>
                          <a:pt x="3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6" name="Rectangle 4516"/>
                  <p:cNvSpPr>
                    <a:spLocks noChangeArrowheads="1"/>
                  </p:cNvSpPr>
                  <p:nvPr/>
                </p:nvSpPr>
                <p:spPr bwMode="auto">
                  <a:xfrm>
                    <a:off x="2405" y="8079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6873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67" name="Freeform 4517"/>
                  <p:cNvSpPr>
                    <a:spLocks/>
                  </p:cNvSpPr>
                  <p:nvPr/>
                </p:nvSpPr>
                <p:spPr bwMode="auto">
                  <a:xfrm>
                    <a:off x="2253" y="80847"/>
                    <a:ext cx="149" cy="51"/>
                  </a:xfrm>
                  <a:custGeom>
                    <a:avLst/>
                    <a:gdLst>
                      <a:gd name="T0" fmla="*/ 0 w 149"/>
                      <a:gd name="T1" fmla="*/ 51 h 51"/>
                      <a:gd name="T2" fmla="*/ 0 w 149"/>
                      <a:gd name="T3" fmla="*/ 0 h 51"/>
                      <a:gd name="T4" fmla="*/ 149 w 14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4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8" name="Rectangle 4518"/>
                  <p:cNvSpPr>
                    <a:spLocks noChangeArrowheads="1"/>
                  </p:cNvSpPr>
                  <p:nvPr/>
                </p:nvSpPr>
                <p:spPr bwMode="auto">
                  <a:xfrm>
                    <a:off x="2477" y="80906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307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69" name="Freeform 4519"/>
                  <p:cNvSpPr>
                    <a:spLocks/>
                  </p:cNvSpPr>
                  <p:nvPr/>
                </p:nvSpPr>
                <p:spPr bwMode="auto">
                  <a:xfrm>
                    <a:off x="2253" y="80904"/>
                    <a:ext cx="221" cy="51"/>
                  </a:xfrm>
                  <a:custGeom>
                    <a:avLst/>
                    <a:gdLst>
                      <a:gd name="T0" fmla="*/ 0 w 221"/>
                      <a:gd name="T1" fmla="*/ 0 h 51"/>
                      <a:gd name="T2" fmla="*/ 0 w 221"/>
                      <a:gd name="T3" fmla="*/ 51 h 51"/>
                      <a:gd name="T4" fmla="*/ 221 w 221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1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21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0" name="Freeform 4520"/>
                  <p:cNvSpPr>
                    <a:spLocks/>
                  </p:cNvSpPr>
                  <p:nvPr/>
                </p:nvSpPr>
                <p:spPr bwMode="auto">
                  <a:xfrm>
                    <a:off x="2127" y="80901"/>
                    <a:ext cx="126" cy="78"/>
                  </a:xfrm>
                  <a:custGeom>
                    <a:avLst/>
                    <a:gdLst>
                      <a:gd name="T0" fmla="*/ 0 w 126"/>
                      <a:gd name="T1" fmla="*/ 78 h 78"/>
                      <a:gd name="T2" fmla="*/ 0 w 126"/>
                      <a:gd name="T3" fmla="*/ 0 h 78"/>
                      <a:gd name="T4" fmla="*/ 126 w 126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6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12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1" name="Rectangle 4521"/>
                  <p:cNvSpPr>
                    <a:spLocks noChangeArrowheads="1"/>
                  </p:cNvSpPr>
                  <p:nvPr/>
                </p:nvSpPr>
                <p:spPr bwMode="auto">
                  <a:xfrm>
                    <a:off x="2511" y="810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4188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72" name="Freeform 4522"/>
                  <p:cNvSpPr>
                    <a:spLocks/>
                  </p:cNvSpPr>
                  <p:nvPr/>
                </p:nvSpPr>
                <p:spPr bwMode="auto">
                  <a:xfrm>
                    <a:off x="2127" y="80985"/>
                    <a:ext cx="381" cy="78"/>
                  </a:xfrm>
                  <a:custGeom>
                    <a:avLst/>
                    <a:gdLst>
                      <a:gd name="T0" fmla="*/ 0 w 381"/>
                      <a:gd name="T1" fmla="*/ 0 h 78"/>
                      <a:gd name="T2" fmla="*/ 0 w 381"/>
                      <a:gd name="T3" fmla="*/ 78 h 78"/>
                      <a:gd name="T4" fmla="*/ 381 w 381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81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381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3" name="Freeform 4523"/>
                  <p:cNvSpPr>
                    <a:spLocks/>
                  </p:cNvSpPr>
                  <p:nvPr/>
                </p:nvSpPr>
                <p:spPr bwMode="auto">
                  <a:xfrm>
                    <a:off x="2112" y="80982"/>
                    <a:ext cx="15" cy="91"/>
                  </a:xfrm>
                  <a:custGeom>
                    <a:avLst/>
                    <a:gdLst>
                      <a:gd name="T0" fmla="*/ 0 w 15"/>
                      <a:gd name="T1" fmla="*/ 91 h 91"/>
                      <a:gd name="T2" fmla="*/ 0 w 15"/>
                      <a:gd name="T3" fmla="*/ 0 h 91"/>
                      <a:gd name="T4" fmla="*/ 15 w 15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15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4" name="Rectangle 4524"/>
                  <p:cNvSpPr>
                    <a:spLocks noChangeArrowheads="1"/>
                  </p:cNvSpPr>
                  <p:nvPr/>
                </p:nvSpPr>
                <p:spPr bwMode="auto">
                  <a:xfrm>
                    <a:off x="2346" y="8112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2708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75" name="Freeform 4525"/>
                  <p:cNvSpPr>
                    <a:spLocks/>
                  </p:cNvSpPr>
                  <p:nvPr/>
                </p:nvSpPr>
                <p:spPr bwMode="auto">
                  <a:xfrm>
                    <a:off x="2112" y="81079"/>
                    <a:ext cx="231" cy="92"/>
                  </a:xfrm>
                  <a:custGeom>
                    <a:avLst/>
                    <a:gdLst>
                      <a:gd name="T0" fmla="*/ 0 w 231"/>
                      <a:gd name="T1" fmla="*/ 0 h 92"/>
                      <a:gd name="T2" fmla="*/ 0 w 231"/>
                      <a:gd name="T3" fmla="*/ 92 h 92"/>
                      <a:gd name="T4" fmla="*/ 231 w 231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1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231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6" name="Freeform 4526"/>
                  <p:cNvSpPr>
                    <a:spLocks/>
                  </p:cNvSpPr>
                  <p:nvPr/>
                </p:nvSpPr>
                <p:spPr bwMode="auto">
                  <a:xfrm>
                    <a:off x="2079" y="81076"/>
                    <a:ext cx="33" cy="98"/>
                  </a:xfrm>
                  <a:custGeom>
                    <a:avLst/>
                    <a:gdLst>
                      <a:gd name="T0" fmla="*/ 0 w 33"/>
                      <a:gd name="T1" fmla="*/ 98 h 98"/>
                      <a:gd name="T2" fmla="*/ 0 w 33"/>
                      <a:gd name="T3" fmla="*/ 0 h 98"/>
                      <a:gd name="T4" fmla="*/ 33 w 33"/>
                      <a:gd name="T5" fmla="*/ 0 h 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98">
                        <a:moveTo>
                          <a:pt x="0" y="98"/>
                        </a:moveTo>
                        <a:lnTo>
                          <a:pt x="0" y="0"/>
                        </a:lnTo>
                        <a:lnTo>
                          <a:pt x="3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7" name="Rectangle 4527"/>
                  <p:cNvSpPr>
                    <a:spLocks noChangeArrowheads="1"/>
                  </p:cNvSpPr>
                  <p:nvPr/>
                </p:nvSpPr>
                <p:spPr bwMode="auto">
                  <a:xfrm>
                    <a:off x="2234" y="8123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2416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78" name="Freeform 4528"/>
                  <p:cNvSpPr>
                    <a:spLocks/>
                  </p:cNvSpPr>
                  <p:nvPr/>
                </p:nvSpPr>
                <p:spPr bwMode="auto">
                  <a:xfrm>
                    <a:off x="2079" y="81180"/>
                    <a:ext cx="152" cy="99"/>
                  </a:xfrm>
                  <a:custGeom>
                    <a:avLst/>
                    <a:gdLst>
                      <a:gd name="T0" fmla="*/ 0 w 152"/>
                      <a:gd name="T1" fmla="*/ 0 h 99"/>
                      <a:gd name="T2" fmla="*/ 0 w 152"/>
                      <a:gd name="T3" fmla="*/ 99 h 99"/>
                      <a:gd name="T4" fmla="*/ 152 w 152"/>
                      <a:gd name="T5" fmla="*/ 99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2" h="99">
                        <a:moveTo>
                          <a:pt x="0" y="0"/>
                        </a:moveTo>
                        <a:lnTo>
                          <a:pt x="0" y="99"/>
                        </a:lnTo>
                        <a:lnTo>
                          <a:pt x="152" y="9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9" name="Freeform 4529"/>
                  <p:cNvSpPr>
                    <a:spLocks/>
                  </p:cNvSpPr>
                  <p:nvPr/>
                </p:nvSpPr>
                <p:spPr bwMode="auto">
                  <a:xfrm>
                    <a:off x="1988" y="81177"/>
                    <a:ext cx="91" cy="316"/>
                  </a:xfrm>
                  <a:custGeom>
                    <a:avLst/>
                    <a:gdLst>
                      <a:gd name="T0" fmla="*/ 0 w 91"/>
                      <a:gd name="T1" fmla="*/ 316 h 316"/>
                      <a:gd name="T2" fmla="*/ 0 w 91"/>
                      <a:gd name="T3" fmla="*/ 0 h 316"/>
                      <a:gd name="T4" fmla="*/ 91 w 91"/>
                      <a:gd name="T5" fmla="*/ 0 h 3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1" h="316">
                        <a:moveTo>
                          <a:pt x="0" y="316"/>
                        </a:moveTo>
                        <a:lnTo>
                          <a:pt x="0" y="0"/>
                        </a:lnTo>
                        <a:lnTo>
                          <a:pt x="9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0" name="Rectangle 4530"/>
                  <p:cNvSpPr>
                    <a:spLocks noChangeArrowheads="1"/>
                  </p:cNvSpPr>
                  <p:nvPr/>
                </p:nvSpPr>
                <p:spPr bwMode="auto">
                  <a:xfrm>
                    <a:off x="2070" y="8133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4676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81" name="Freeform 4531"/>
                  <p:cNvSpPr>
                    <a:spLocks/>
                  </p:cNvSpPr>
                  <p:nvPr/>
                </p:nvSpPr>
                <p:spPr bwMode="auto">
                  <a:xfrm>
                    <a:off x="2016" y="81387"/>
                    <a:ext cx="51" cy="426"/>
                  </a:xfrm>
                  <a:custGeom>
                    <a:avLst/>
                    <a:gdLst>
                      <a:gd name="T0" fmla="*/ 0 w 51"/>
                      <a:gd name="T1" fmla="*/ 426 h 426"/>
                      <a:gd name="T2" fmla="*/ 0 w 51"/>
                      <a:gd name="T3" fmla="*/ 0 h 426"/>
                      <a:gd name="T4" fmla="*/ 51 w 51"/>
                      <a:gd name="T5" fmla="*/ 0 h 4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1" h="426">
                        <a:moveTo>
                          <a:pt x="0" y="426"/>
                        </a:moveTo>
                        <a:lnTo>
                          <a:pt x="0" y="0"/>
                        </a:lnTo>
                        <a:lnTo>
                          <a:pt x="5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2" name="Rectangle 4532"/>
                  <p:cNvSpPr>
                    <a:spLocks noChangeArrowheads="1"/>
                  </p:cNvSpPr>
                  <p:nvPr/>
                </p:nvSpPr>
                <p:spPr bwMode="auto">
                  <a:xfrm>
                    <a:off x="2241" y="8144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3157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83" name="Freeform 4533"/>
                  <p:cNvSpPr>
                    <a:spLocks/>
                  </p:cNvSpPr>
                  <p:nvPr/>
                </p:nvSpPr>
                <p:spPr bwMode="auto">
                  <a:xfrm>
                    <a:off x="2109" y="81495"/>
                    <a:ext cx="129" cy="51"/>
                  </a:xfrm>
                  <a:custGeom>
                    <a:avLst/>
                    <a:gdLst>
                      <a:gd name="T0" fmla="*/ 0 w 129"/>
                      <a:gd name="T1" fmla="*/ 51 h 51"/>
                      <a:gd name="T2" fmla="*/ 0 w 129"/>
                      <a:gd name="T3" fmla="*/ 0 h 51"/>
                      <a:gd name="T4" fmla="*/ 129 w 12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2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4" name="Rectangle 4534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815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5470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85" name="Freeform 4535"/>
                  <p:cNvSpPr>
                    <a:spLocks/>
                  </p:cNvSpPr>
                  <p:nvPr/>
                </p:nvSpPr>
                <p:spPr bwMode="auto">
                  <a:xfrm>
                    <a:off x="2109" y="8155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6" name="Freeform 4536"/>
                  <p:cNvSpPr>
                    <a:spLocks/>
                  </p:cNvSpPr>
                  <p:nvPr/>
                </p:nvSpPr>
                <p:spPr bwMode="auto">
                  <a:xfrm>
                    <a:off x="2105" y="81549"/>
                    <a:ext cx="4" cy="78"/>
                  </a:xfrm>
                  <a:custGeom>
                    <a:avLst/>
                    <a:gdLst>
                      <a:gd name="T0" fmla="*/ 0 w 4"/>
                      <a:gd name="T1" fmla="*/ 78 h 78"/>
                      <a:gd name="T2" fmla="*/ 0 w 4"/>
                      <a:gd name="T3" fmla="*/ 0 h 78"/>
                      <a:gd name="T4" fmla="*/ 4 w 4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7" name="Rectangle 4537"/>
                  <p:cNvSpPr>
                    <a:spLocks noChangeArrowheads="1"/>
                  </p:cNvSpPr>
                  <p:nvPr/>
                </p:nvSpPr>
                <p:spPr bwMode="auto">
                  <a:xfrm>
                    <a:off x="2108" y="8166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5442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88" name="Freeform 4538"/>
                  <p:cNvSpPr>
                    <a:spLocks/>
                  </p:cNvSpPr>
                  <p:nvPr/>
                </p:nvSpPr>
                <p:spPr bwMode="auto">
                  <a:xfrm>
                    <a:off x="2105" y="81633"/>
                    <a:ext cx="0" cy="78"/>
                  </a:xfrm>
                  <a:custGeom>
                    <a:avLst/>
                    <a:gdLst>
                      <a:gd name="T0" fmla="*/ 0 h 78"/>
                      <a:gd name="T1" fmla="*/ 78 h 78"/>
                      <a:gd name="T2" fmla="*/ 78 h 78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0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9" name="Freeform 4539"/>
                  <p:cNvSpPr>
                    <a:spLocks/>
                  </p:cNvSpPr>
                  <p:nvPr/>
                </p:nvSpPr>
                <p:spPr bwMode="auto">
                  <a:xfrm>
                    <a:off x="2102" y="81630"/>
                    <a:ext cx="3" cy="91"/>
                  </a:xfrm>
                  <a:custGeom>
                    <a:avLst/>
                    <a:gdLst>
                      <a:gd name="T0" fmla="*/ 0 w 3"/>
                      <a:gd name="T1" fmla="*/ 91 h 91"/>
                      <a:gd name="T2" fmla="*/ 0 w 3"/>
                      <a:gd name="T3" fmla="*/ 0 h 91"/>
                      <a:gd name="T4" fmla="*/ 3 w 3"/>
                      <a:gd name="T5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"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0" name="Rectangle 4540"/>
                  <p:cNvSpPr>
                    <a:spLocks noChangeArrowheads="1"/>
                  </p:cNvSpPr>
                  <p:nvPr/>
                </p:nvSpPr>
                <p:spPr bwMode="auto">
                  <a:xfrm>
                    <a:off x="2223" y="8177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2508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91" name="Freeform 4541"/>
                  <p:cNvSpPr>
                    <a:spLocks/>
                  </p:cNvSpPr>
                  <p:nvPr/>
                </p:nvSpPr>
                <p:spPr bwMode="auto">
                  <a:xfrm>
                    <a:off x="2102" y="81727"/>
                    <a:ext cx="118" cy="92"/>
                  </a:xfrm>
                  <a:custGeom>
                    <a:avLst/>
                    <a:gdLst>
                      <a:gd name="T0" fmla="*/ 0 w 118"/>
                      <a:gd name="T1" fmla="*/ 0 h 92"/>
                      <a:gd name="T2" fmla="*/ 0 w 118"/>
                      <a:gd name="T3" fmla="*/ 92 h 92"/>
                      <a:gd name="T4" fmla="*/ 118 w 118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8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118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2" name="Freeform 4542"/>
                  <p:cNvSpPr>
                    <a:spLocks/>
                  </p:cNvSpPr>
                  <p:nvPr/>
                </p:nvSpPr>
                <p:spPr bwMode="auto">
                  <a:xfrm>
                    <a:off x="2039" y="81724"/>
                    <a:ext cx="63" cy="152"/>
                  </a:xfrm>
                  <a:custGeom>
                    <a:avLst/>
                    <a:gdLst>
                      <a:gd name="T0" fmla="*/ 0 w 63"/>
                      <a:gd name="T1" fmla="*/ 152 h 152"/>
                      <a:gd name="T2" fmla="*/ 0 w 63"/>
                      <a:gd name="T3" fmla="*/ 0 h 152"/>
                      <a:gd name="T4" fmla="*/ 63 w 63"/>
                      <a:gd name="T5" fmla="*/ 0 h 1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3" h="152">
                        <a:moveTo>
                          <a:pt x="0" y="152"/>
                        </a:moveTo>
                        <a:lnTo>
                          <a:pt x="0" y="0"/>
                        </a:lnTo>
                        <a:lnTo>
                          <a:pt x="6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3" name="Rectangle 4543"/>
                  <p:cNvSpPr>
                    <a:spLocks noChangeArrowheads="1"/>
                  </p:cNvSpPr>
                  <p:nvPr/>
                </p:nvSpPr>
                <p:spPr bwMode="auto">
                  <a:xfrm>
                    <a:off x="2102" y="8187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2044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94" name="Freeform 4544"/>
                  <p:cNvSpPr>
                    <a:spLocks/>
                  </p:cNvSpPr>
                  <p:nvPr/>
                </p:nvSpPr>
                <p:spPr bwMode="auto">
                  <a:xfrm>
                    <a:off x="2099" y="81927"/>
                    <a:ext cx="0" cy="105"/>
                  </a:xfrm>
                  <a:custGeom>
                    <a:avLst/>
                    <a:gdLst>
                      <a:gd name="T0" fmla="*/ 105 h 105"/>
                      <a:gd name="T1" fmla="*/ 0 h 105"/>
                      <a:gd name="T2" fmla="*/ 0 h 105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5" name="Rectangle 4545"/>
                  <p:cNvSpPr>
                    <a:spLocks noChangeArrowheads="1"/>
                  </p:cNvSpPr>
                  <p:nvPr/>
                </p:nvSpPr>
                <p:spPr bwMode="auto">
                  <a:xfrm>
                    <a:off x="2102" y="819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4921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96" name="Freeform 4546"/>
                  <p:cNvSpPr>
                    <a:spLocks/>
                  </p:cNvSpPr>
                  <p:nvPr/>
                </p:nvSpPr>
                <p:spPr bwMode="auto">
                  <a:xfrm>
                    <a:off x="2099" y="82035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7" name="Rectangle 4547"/>
                  <p:cNvSpPr>
                    <a:spLocks noChangeArrowheads="1"/>
                  </p:cNvSpPr>
                  <p:nvPr/>
                </p:nvSpPr>
                <p:spPr bwMode="auto">
                  <a:xfrm>
                    <a:off x="2102" y="82094"/>
                    <a:ext cx="1305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CM001077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Desulfovibrio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sp</a:t>
                    </a:r>
                    <a:r>
                      <a: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.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ND132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398" name="Freeform 4548"/>
                  <p:cNvSpPr>
                    <a:spLocks/>
                  </p:cNvSpPr>
                  <p:nvPr/>
                </p:nvSpPr>
                <p:spPr bwMode="auto">
                  <a:xfrm>
                    <a:off x="2099" y="8209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9" name="Line 4549"/>
                  <p:cNvSpPr>
                    <a:spLocks noChangeShapeType="1"/>
                  </p:cNvSpPr>
                  <p:nvPr/>
                </p:nvSpPr>
                <p:spPr bwMode="auto">
                  <a:xfrm>
                    <a:off x="2099" y="82038"/>
                    <a:ext cx="0" cy="105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0" name="Freeform 4550"/>
                  <p:cNvSpPr>
                    <a:spLocks/>
                  </p:cNvSpPr>
                  <p:nvPr/>
                </p:nvSpPr>
                <p:spPr bwMode="auto">
                  <a:xfrm>
                    <a:off x="2039" y="81882"/>
                    <a:ext cx="60" cy="153"/>
                  </a:xfrm>
                  <a:custGeom>
                    <a:avLst/>
                    <a:gdLst>
                      <a:gd name="T0" fmla="*/ 0 w 60"/>
                      <a:gd name="T1" fmla="*/ 0 h 153"/>
                      <a:gd name="T2" fmla="*/ 0 w 60"/>
                      <a:gd name="T3" fmla="*/ 153 h 153"/>
                      <a:gd name="T4" fmla="*/ 60 w 60"/>
                      <a:gd name="T5" fmla="*/ 153 h 1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" h="153">
                        <a:moveTo>
                          <a:pt x="0" y="0"/>
                        </a:moveTo>
                        <a:lnTo>
                          <a:pt x="0" y="153"/>
                        </a:lnTo>
                        <a:lnTo>
                          <a:pt x="60" y="15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1" name="Freeform 4551"/>
                  <p:cNvSpPr>
                    <a:spLocks/>
                  </p:cNvSpPr>
                  <p:nvPr/>
                </p:nvSpPr>
                <p:spPr bwMode="auto">
                  <a:xfrm>
                    <a:off x="2025" y="81879"/>
                    <a:ext cx="14" cy="363"/>
                  </a:xfrm>
                  <a:custGeom>
                    <a:avLst/>
                    <a:gdLst>
                      <a:gd name="T0" fmla="*/ 0 w 14"/>
                      <a:gd name="T1" fmla="*/ 363 h 363"/>
                      <a:gd name="T2" fmla="*/ 0 w 14"/>
                      <a:gd name="T3" fmla="*/ 0 h 363"/>
                      <a:gd name="T4" fmla="*/ 14 w 14"/>
                      <a:gd name="T5" fmla="*/ 0 h 3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" h="363">
                        <a:moveTo>
                          <a:pt x="0" y="363"/>
                        </a:moveTo>
                        <a:lnTo>
                          <a:pt x="0" y="0"/>
                        </a:lnTo>
                        <a:lnTo>
                          <a:pt x="1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2" name="Rectangle 4552"/>
                  <p:cNvSpPr>
                    <a:spLocks noChangeArrowheads="1"/>
                  </p:cNvSpPr>
                  <p:nvPr/>
                </p:nvSpPr>
                <p:spPr bwMode="auto">
                  <a:xfrm>
                    <a:off x="2217" y="8220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4245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403" name="Freeform 4553"/>
                  <p:cNvSpPr>
                    <a:spLocks/>
                  </p:cNvSpPr>
                  <p:nvPr/>
                </p:nvSpPr>
                <p:spPr bwMode="auto">
                  <a:xfrm>
                    <a:off x="2195" y="82251"/>
                    <a:ext cx="19" cy="51"/>
                  </a:xfrm>
                  <a:custGeom>
                    <a:avLst/>
                    <a:gdLst>
                      <a:gd name="T0" fmla="*/ 0 w 19"/>
                      <a:gd name="T1" fmla="*/ 51 h 51"/>
                      <a:gd name="T2" fmla="*/ 0 w 19"/>
                      <a:gd name="T3" fmla="*/ 0 h 51"/>
                      <a:gd name="T4" fmla="*/ 19 w 19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1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4" name="Rectangle 4554"/>
                  <p:cNvSpPr>
                    <a:spLocks noChangeArrowheads="1"/>
                  </p:cNvSpPr>
                  <p:nvPr/>
                </p:nvSpPr>
                <p:spPr bwMode="auto">
                  <a:xfrm>
                    <a:off x="2300" y="823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5434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405" name="Freeform 4555"/>
                  <p:cNvSpPr>
                    <a:spLocks/>
                  </p:cNvSpPr>
                  <p:nvPr/>
                </p:nvSpPr>
                <p:spPr bwMode="auto">
                  <a:xfrm>
                    <a:off x="2195" y="82308"/>
                    <a:ext cx="102" cy="51"/>
                  </a:xfrm>
                  <a:custGeom>
                    <a:avLst/>
                    <a:gdLst>
                      <a:gd name="T0" fmla="*/ 0 w 102"/>
                      <a:gd name="T1" fmla="*/ 0 h 51"/>
                      <a:gd name="T2" fmla="*/ 0 w 102"/>
                      <a:gd name="T3" fmla="*/ 51 h 51"/>
                      <a:gd name="T4" fmla="*/ 102 w 102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2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02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6" name="Freeform 4556"/>
                  <p:cNvSpPr>
                    <a:spLocks/>
                  </p:cNvSpPr>
                  <p:nvPr/>
                </p:nvSpPr>
                <p:spPr bwMode="auto">
                  <a:xfrm>
                    <a:off x="2142" y="82305"/>
                    <a:ext cx="53" cy="78"/>
                  </a:xfrm>
                  <a:custGeom>
                    <a:avLst/>
                    <a:gdLst>
                      <a:gd name="T0" fmla="*/ 0 w 53"/>
                      <a:gd name="T1" fmla="*/ 78 h 78"/>
                      <a:gd name="T2" fmla="*/ 0 w 53"/>
                      <a:gd name="T3" fmla="*/ 0 h 78"/>
                      <a:gd name="T4" fmla="*/ 53 w 53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3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5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7" name="Rectangle 4557"/>
                  <p:cNvSpPr>
                    <a:spLocks noChangeArrowheads="1"/>
                  </p:cNvSpPr>
                  <p:nvPr/>
                </p:nvSpPr>
                <p:spPr bwMode="auto">
                  <a:xfrm>
                    <a:off x="2216" y="8241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6284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408" name="Freeform 4558"/>
                  <p:cNvSpPr>
                    <a:spLocks/>
                  </p:cNvSpPr>
                  <p:nvPr/>
                </p:nvSpPr>
                <p:spPr bwMode="auto">
                  <a:xfrm>
                    <a:off x="2142" y="82389"/>
                    <a:ext cx="71" cy="78"/>
                  </a:xfrm>
                  <a:custGeom>
                    <a:avLst/>
                    <a:gdLst>
                      <a:gd name="T0" fmla="*/ 0 w 71"/>
                      <a:gd name="T1" fmla="*/ 0 h 78"/>
                      <a:gd name="T2" fmla="*/ 0 w 71"/>
                      <a:gd name="T3" fmla="*/ 78 h 78"/>
                      <a:gd name="T4" fmla="*/ 71 w 71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1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71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9" name="Freeform 4559"/>
                  <p:cNvSpPr>
                    <a:spLocks/>
                  </p:cNvSpPr>
                  <p:nvPr/>
                </p:nvSpPr>
                <p:spPr bwMode="auto">
                  <a:xfrm>
                    <a:off x="2054" y="82386"/>
                    <a:ext cx="88" cy="223"/>
                  </a:xfrm>
                  <a:custGeom>
                    <a:avLst/>
                    <a:gdLst>
                      <a:gd name="T0" fmla="*/ 0 w 88"/>
                      <a:gd name="T1" fmla="*/ 223 h 223"/>
                      <a:gd name="T2" fmla="*/ 0 w 88"/>
                      <a:gd name="T3" fmla="*/ 0 h 223"/>
                      <a:gd name="T4" fmla="*/ 88 w 88"/>
                      <a:gd name="T5" fmla="*/ 0 h 2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223">
                        <a:moveTo>
                          <a:pt x="0" y="223"/>
                        </a:moveTo>
                        <a:lnTo>
                          <a:pt x="0" y="0"/>
                        </a:lnTo>
                        <a:lnTo>
                          <a:pt x="8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0" name="Rectangle 4560"/>
                  <p:cNvSpPr>
                    <a:spLocks noChangeArrowheads="1"/>
                  </p:cNvSpPr>
                  <p:nvPr/>
                </p:nvSpPr>
                <p:spPr bwMode="auto">
                  <a:xfrm>
                    <a:off x="2097" y="82526"/>
                    <a:ext cx="288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411" name="Freeform 4561"/>
                  <p:cNvSpPr>
                    <a:spLocks/>
                  </p:cNvSpPr>
                  <p:nvPr/>
                </p:nvSpPr>
                <p:spPr bwMode="auto">
                  <a:xfrm>
                    <a:off x="2094" y="82575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2" name="Rectangle 4562"/>
                  <p:cNvSpPr>
                    <a:spLocks noChangeArrowheads="1"/>
                  </p:cNvSpPr>
                  <p:nvPr/>
                </p:nvSpPr>
                <p:spPr bwMode="auto">
                  <a:xfrm>
                    <a:off x="2097" y="8263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3506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413" name="Freeform 4563"/>
                  <p:cNvSpPr>
                    <a:spLocks/>
                  </p:cNvSpPr>
                  <p:nvPr/>
                </p:nvSpPr>
                <p:spPr bwMode="auto">
                  <a:xfrm>
                    <a:off x="2094" y="8263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4" name="Rectangle 4564"/>
                  <p:cNvSpPr>
                    <a:spLocks noChangeArrowheads="1"/>
                  </p:cNvSpPr>
                  <p:nvPr/>
                </p:nvSpPr>
                <p:spPr bwMode="auto">
                  <a:xfrm>
                    <a:off x="2097" y="82742"/>
                    <a:ext cx="2085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ACX68565 mangrove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Rhizophora mangle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sediment RN17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415" name="Freeform 4565"/>
                  <p:cNvSpPr>
                    <a:spLocks/>
                  </p:cNvSpPr>
                  <p:nvPr/>
                </p:nvSpPr>
                <p:spPr bwMode="auto">
                  <a:xfrm>
                    <a:off x="2094" y="82686"/>
                    <a:ext cx="0" cy="105"/>
                  </a:xfrm>
                  <a:custGeom>
                    <a:avLst/>
                    <a:gdLst>
                      <a:gd name="T0" fmla="*/ 0 h 105"/>
                      <a:gd name="T1" fmla="*/ 105 h 105"/>
                      <a:gd name="T2" fmla="*/ 105 h 105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0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6" name="Line 4566"/>
                  <p:cNvSpPr>
                    <a:spLocks noChangeShapeType="1"/>
                  </p:cNvSpPr>
                  <p:nvPr/>
                </p:nvSpPr>
                <p:spPr bwMode="auto">
                  <a:xfrm>
                    <a:off x="2094" y="82575"/>
                    <a:ext cx="0" cy="105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7" name="Freeform 4567"/>
                  <p:cNvSpPr>
                    <a:spLocks/>
                  </p:cNvSpPr>
                  <p:nvPr/>
                </p:nvSpPr>
                <p:spPr bwMode="auto">
                  <a:xfrm>
                    <a:off x="2066" y="82683"/>
                    <a:ext cx="28" cy="154"/>
                  </a:xfrm>
                  <a:custGeom>
                    <a:avLst/>
                    <a:gdLst>
                      <a:gd name="T0" fmla="*/ 0 w 28"/>
                      <a:gd name="T1" fmla="*/ 154 h 154"/>
                      <a:gd name="T2" fmla="*/ 0 w 28"/>
                      <a:gd name="T3" fmla="*/ 0 h 154"/>
                      <a:gd name="T4" fmla="*/ 28 w 28"/>
                      <a:gd name="T5" fmla="*/ 0 h 15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8" h="154">
                        <a:moveTo>
                          <a:pt x="0" y="154"/>
                        </a:moveTo>
                        <a:lnTo>
                          <a:pt x="0" y="0"/>
                        </a:lnTo>
                        <a:lnTo>
                          <a:pt x="2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8" name="Rectangle 4568"/>
                  <p:cNvSpPr>
                    <a:spLocks noChangeArrowheads="1"/>
                  </p:cNvSpPr>
                  <p:nvPr/>
                </p:nvSpPr>
                <p:spPr bwMode="auto">
                  <a:xfrm>
                    <a:off x="2178" y="8285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2908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419" name="Freeform 4569"/>
                  <p:cNvSpPr>
                    <a:spLocks/>
                  </p:cNvSpPr>
                  <p:nvPr/>
                </p:nvSpPr>
                <p:spPr bwMode="auto">
                  <a:xfrm>
                    <a:off x="2097" y="82899"/>
                    <a:ext cx="78" cy="97"/>
                  </a:xfrm>
                  <a:custGeom>
                    <a:avLst/>
                    <a:gdLst>
                      <a:gd name="T0" fmla="*/ 0 w 78"/>
                      <a:gd name="T1" fmla="*/ 97 h 97"/>
                      <a:gd name="T2" fmla="*/ 0 w 78"/>
                      <a:gd name="T3" fmla="*/ 0 h 97"/>
                      <a:gd name="T4" fmla="*/ 78 w 78"/>
                      <a:gd name="T5" fmla="*/ 0 h 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8" h="97">
                        <a:moveTo>
                          <a:pt x="0" y="97"/>
                        </a:moveTo>
                        <a:lnTo>
                          <a:pt x="0" y="0"/>
                        </a:lnTo>
                        <a:lnTo>
                          <a:pt x="7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0" name="Rectangle 4570"/>
                  <p:cNvSpPr>
                    <a:spLocks noChangeArrowheads="1"/>
                  </p:cNvSpPr>
                  <p:nvPr/>
                </p:nvSpPr>
                <p:spPr bwMode="auto">
                  <a:xfrm>
                    <a:off x="2144" y="82958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3044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421" name="Freeform 4571"/>
                  <p:cNvSpPr>
                    <a:spLocks/>
                  </p:cNvSpPr>
                  <p:nvPr/>
                </p:nvSpPr>
                <p:spPr bwMode="auto">
                  <a:xfrm>
                    <a:off x="2141" y="83007"/>
                    <a:ext cx="0" cy="91"/>
                  </a:xfrm>
                  <a:custGeom>
                    <a:avLst/>
                    <a:gdLst>
                      <a:gd name="T0" fmla="*/ 91 h 91"/>
                      <a:gd name="T1" fmla="*/ 0 h 91"/>
                      <a:gd name="T2" fmla="*/ 0 h 9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91">
                        <a:moveTo>
                          <a:pt x="0" y="9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2" name="Rectangle 4572"/>
                  <p:cNvSpPr>
                    <a:spLocks noChangeArrowheads="1"/>
                  </p:cNvSpPr>
                  <p:nvPr/>
                </p:nvSpPr>
                <p:spPr bwMode="auto">
                  <a:xfrm>
                    <a:off x="2148" y="83066"/>
                    <a:ext cx="2450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OGR04953 Deltaproteobacteria bacterium RIFOXYD12 FULL 53 23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423" name="Freeform 4573"/>
                  <p:cNvSpPr>
                    <a:spLocks/>
                  </p:cNvSpPr>
                  <p:nvPr/>
                </p:nvSpPr>
                <p:spPr bwMode="auto">
                  <a:xfrm>
                    <a:off x="2145" y="83115"/>
                    <a:ext cx="0" cy="78"/>
                  </a:xfrm>
                  <a:custGeom>
                    <a:avLst/>
                    <a:gdLst>
                      <a:gd name="T0" fmla="*/ 78 h 78"/>
                      <a:gd name="T1" fmla="*/ 0 h 78"/>
                      <a:gd name="T2" fmla="*/ 0 h 78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4" name="Rectangle 4574"/>
                  <p:cNvSpPr>
                    <a:spLocks noChangeArrowheads="1"/>
                  </p:cNvSpPr>
                  <p:nvPr/>
                </p:nvSpPr>
                <p:spPr bwMode="auto">
                  <a:xfrm>
                    <a:off x="2157" y="83174"/>
                    <a:ext cx="235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AEM06411 High Canadian Arctic Mackenzie River MCK.River 61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425" name="Freeform 4575"/>
                  <p:cNvSpPr>
                    <a:spLocks/>
                  </p:cNvSpPr>
                  <p:nvPr/>
                </p:nvSpPr>
                <p:spPr bwMode="auto">
                  <a:xfrm>
                    <a:off x="2154" y="8322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6" name="Rectangle 4576"/>
                  <p:cNvSpPr>
                    <a:spLocks noChangeArrowheads="1"/>
                  </p:cNvSpPr>
                  <p:nvPr/>
                </p:nvSpPr>
                <p:spPr bwMode="auto">
                  <a:xfrm>
                    <a:off x="2418" y="8328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3067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427" name="Freeform 4577"/>
                  <p:cNvSpPr>
                    <a:spLocks/>
                  </p:cNvSpPr>
                  <p:nvPr/>
                </p:nvSpPr>
                <p:spPr bwMode="auto">
                  <a:xfrm>
                    <a:off x="2154" y="83280"/>
                    <a:ext cx="261" cy="51"/>
                  </a:xfrm>
                  <a:custGeom>
                    <a:avLst/>
                    <a:gdLst>
                      <a:gd name="T0" fmla="*/ 0 w 261"/>
                      <a:gd name="T1" fmla="*/ 0 h 51"/>
                      <a:gd name="T2" fmla="*/ 0 w 261"/>
                      <a:gd name="T3" fmla="*/ 51 h 51"/>
                      <a:gd name="T4" fmla="*/ 261 w 261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61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261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8" name="Freeform 4578"/>
                  <p:cNvSpPr>
                    <a:spLocks/>
                  </p:cNvSpPr>
                  <p:nvPr/>
                </p:nvSpPr>
                <p:spPr bwMode="auto">
                  <a:xfrm>
                    <a:off x="2145" y="83199"/>
                    <a:ext cx="9" cy="78"/>
                  </a:xfrm>
                  <a:custGeom>
                    <a:avLst/>
                    <a:gdLst>
                      <a:gd name="T0" fmla="*/ 0 w 9"/>
                      <a:gd name="T1" fmla="*/ 0 h 78"/>
                      <a:gd name="T2" fmla="*/ 0 w 9"/>
                      <a:gd name="T3" fmla="*/ 78 h 78"/>
                      <a:gd name="T4" fmla="*/ 9 w 9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9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9" name="Freeform 4579"/>
                  <p:cNvSpPr>
                    <a:spLocks/>
                  </p:cNvSpPr>
                  <p:nvPr/>
                </p:nvSpPr>
                <p:spPr bwMode="auto">
                  <a:xfrm>
                    <a:off x="2141" y="83104"/>
                    <a:ext cx="4" cy="92"/>
                  </a:xfrm>
                  <a:custGeom>
                    <a:avLst/>
                    <a:gdLst>
                      <a:gd name="T0" fmla="*/ 0 w 4"/>
                      <a:gd name="T1" fmla="*/ 0 h 92"/>
                      <a:gd name="T2" fmla="*/ 0 w 4"/>
                      <a:gd name="T3" fmla="*/ 92 h 92"/>
                      <a:gd name="T4" fmla="*/ 4 w 4"/>
                      <a:gd name="T5" fmla="*/ 92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92">
                        <a:moveTo>
                          <a:pt x="0" y="0"/>
                        </a:moveTo>
                        <a:lnTo>
                          <a:pt x="0" y="92"/>
                        </a:lnTo>
                        <a:lnTo>
                          <a:pt x="4" y="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0" name="Freeform 4580"/>
                  <p:cNvSpPr>
                    <a:spLocks/>
                  </p:cNvSpPr>
                  <p:nvPr/>
                </p:nvSpPr>
                <p:spPr bwMode="auto">
                  <a:xfrm>
                    <a:off x="2097" y="83002"/>
                    <a:ext cx="44" cy="99"/>
                  </a:xfrm>
                  <a:custGeom>
                    <a:avLst/>
                    <a:gdLst>
                      <a:gd name="T0" fmla="*/ 0 w 44"/>
                      <a:gd name="T1" fmla="*/ 0 h 99"/>
                      <a:gd name="T2" fmla="*/ 0 w 44"/>
                      <a:gd name="T3" fmla="*/ 99 h 99"/>
                      <a:gd name="T4" fmla="*/ 44 w 44"/>
                      <a:gd name="T5" fmla="*/ 99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4" h="99">
                        <a:moveTo>
                          <a:pt x="0" y="0"/>
                        </a:moveTo>
                        <a:lnTo>
                          <a:pt x="0" y="99"/>
                        </a:lnTo>
                        <a:lnTo>
                          <a:pt x="44" y="9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1" name="Freeform 4581"/>
                  <p:cNvSpPr>
                    <a:spLocks/>
                  </p:cNvSpPr>
                  <p:nvPr/>
                </p:nvSpPr>
                <p:spPr bwMode="auto">
                  <a:xfrm>
                    <a:off x="2066" y="82843"/>
                    <a:ext cx="31" cy="156"/>
                  </a:xfrm>
                  <a:custGeom>
                    <a:avLst/>
                    <a:gdLst>
                      <a:gd name="T0" fmla="*/ 0 w 31"/>
                      <a:gd name="T1" fmla="*/ 0 h 156"/>
                      <a:gd name="T2" fmla="*/ 0 w 31"/>
                      <a:gd name="T3" fmla="*/ 156 h 156"/>
                      <a:gd name="T4" fmla="*/ 31 w 31"/>
                      <a:gd name="T5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156">
                        <a:moveTo>
                          <a:pt x="0" y="0"/>
                        </a:moveTo>
                        <a:lnTo>
                          <a:pt x="0" y="156"/>
                        </a:lnTo>
                        <a:lnTo>
                          <a:pt x="31" y="15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2" name="Freeform 4582"/>
                  <p:cNvSpPr>
                    <a:spLocks/>
                  </p:cNvSpPr>
                  <p:nvPr/>
                </p:nvSpPr>
                <p:spPr bwMode="auto">
                  <a:xfrm>
                    <a:off x="2054" y="82615"/>
                    <a:ext cx="12" cy="225"/>
                  </a:xfrm>
                  <a:custGeom>
                    <a:avLst/>
                    <a:gdLst>
                      <a:gd name="T0" fmla="*/ 0 w 12"/>
                      <a:gd name="T1" fmla="*/ 0 h 225"/>
                      <a:gd name="T2" fmla="*/ 0 w 12"/>
                      <a:gd name="T3" fmla="*/ 225 h 225"/>
                      <a:gd name="T4" fmla="*/ 12 w 12"/>
                      <a:gd name="T5" fmla="*/ 225 h 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" h="225">
                        <a:moveTo>
                          <a:pt x="0" y="0"/>
                        </a:moveTo>
                        <a:lnTo>
                          <a:pt x="0" y="225"/>
                        </a:lnTo>
                        <a:lnTo>
                          <a:pt x="12" y="22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3" name="Freeform 4583"/>
                  <p:cNvSpPr>
                    <a:spLocks/>
                  </p:cNvSpPr>
                  <p:nvPr/>
                </p:nvSpPr>
                <p:spPr bwMode="auto">
                  <a:xfrm>
                    <a:off x="2025" y="82248"/>
                    <a:ext cx="29" cy="364"/>
                  </a:xfrm>
                  <a:custGeom>
                    <a:avLst/>
                    <a:gdLst>
                      <a:gd name="T0" fmla="*/ 0 w 29"/>
                      <a:gd name="T1" fmla="*/ 0 h 364"/>
                      <a:gd name="T2" fmla="*/ 0 w 29"/>
                      <a:gd name="T3" fmla="*/ 364 h 364"/>
                      <a:gd name="T4" fmla="*/ 29 w 29"/>
                      <a:gd name="T5" fmla="*/ 364 h 3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" h="364">
                        <a:moveTo>
                          <a:pt x="0" y="0"/>
                        </a:moveTo>
                        <a:lnTo>
                          <a:pt x="0" y="364"/>
                        </a:lnTo>
                        <a:lnTo>
                          <a:pt x="29" y="36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4" name="Freeform 4584"/>
                  <p:cNvSpPr>
                    <a:spLocks/>
                  </p:cNvSpPr>
                  <p:nvPr/>
                </p:nvSpPr>
                <p:spPr bwMode="auto">
                  <a:xfrm>
                    <a:off x="2016" y="81819"/>
                    <a:ext cx="9" cy="426"/>
                  </a:xfrm>
                  <a:custGeom>
                    <a:avLst/>
                    <a:gdLst>
                      <a:gd name="T0" fmla="*/ 0 w 9"/>
                      <a:gd name="T1" fmla="*/ 0 h 426"/>
                      <a:gd name="T2" fmla="*/ 0 w 9"/>
                      <a:gd name="T3" fmla="*/ 426 h 426"/>
                      <a:gd name="T4" fmla="*/ 9 w 9"/>
                      <a:gd name="T5" fmla="*/ 426 h 4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" h="426">
                        <a:moveTo>
                          <a:pt x="0" y="0"/>
                        </a:moveTo>
                        <a:lnTo>
                          <a:pt x="0" y="426"/>
                        </a:lnTo>
                        <a:lnTo>
                          <a:pt x="9" y="42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5" name="Freeform 4585"/>
                  <p:cNvSpPr>
                    <a:spLocks/>
                  </p:cNvSpPr>
                  <p:nvPr/>
                </p:nvSpPr>
                <p:spPr bwMode="auto">
                  <a:xfrm>
                    <a:off x="1988" y="81499"/>
                    <a:ext cx="28" cy="317"/>
                  </a:xfrm>
                  <a:custGeom>
                    <a:avLst/>
                    <a:gdLst>
                      <a:gd name="T0" fmla="*/ 0 w 28"/>
                      <a:gd name="T1" fmla="*/ 0 h 317"/>
                      <a:gd name="T2" fmla="*/ 0 w 28"/>
                      <a:gd name="T3" fmla="*/ 317 h 317"/>
                      <a:gd name="T4" fmla="*/ 28 w 28"/>
                      <a:gd name="T5" fmla="*/ 317 h 3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8" h="317">
                        <a:moveTo>
                          <a:pt x="0" y="0"/>
                        </a:moveTo>
                        <a:lnTo>
                          <a:pt x="0" y="317"/>
                        </a:lnTo>
                        <a:lnTo>
                          <a:pt x="28" y="31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6" name="Freeform 4586"/>
                  <p:cNvSpPr>
                    <a:spLocks/>
                  </p:cNvSpPr>
                  <p:nvPr/>
                </p:nvSpPr>
                <p:spPr bwMode="auto">
                  <a:xfrm>
                    <a:off x="1977" y="80715"/>
                    <a:ext cx="11" cy="781"/>
                  </a:xfrm>
                  <a:custGeom>
                    <a:avLst/>
                    <a:gdLst>
                      <a:gd name="T0" fmla="*/ 0 w 11"/>
                      <a:gd name="T1" fmla="*/ 0 h 781"/>
                      <a:gd name="T2" fmla="*/ 0 w 11"/>
                      <a:gd name="T3" fmla="*/ 781 h 781"/>
                      <a:gd name="T4" fmla="*/ 11 w 11"/>
                      <a:gd name="T5" fmla="*/ 781 h 7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" h="781">
                        <a:moveTo>
                          <a:pt x="0" y="0"/>
                        </a:moveTo>
                        <a:lnTo>
                          <a:pt x="0" y="781"/>
                        </a:lnTo>
                        <a:lnTo>
                          <a:pt x="11" y="78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7" name="Freeform 4587"/>
                  <p:cNvSpPr>
                    <a:spLocks/>
                  </p:cNvSpPr>
                  <p:nvPr/>
                </p:nvSpPr>
                <p:spPr bwMode="auto">
                  <a:xfrm>
                    <a:off x="1965" y="79500"/>
                    <a:ext cx="12" cy="1212"/>
                  </a:xfrm>
                  <a:custGeom>
                    <a:avLst/>
                    <a:gdLst>
                      <a:gd name="T0" fmla="*/ 0 w 12"/>
                      <a:gd name="T1" fmla="*/ 0 h 1212"/>
                      <a:gd name="T2" fmla="*/ 0 w 12"/>
                      <a:gd name="T3" fmla="*/ 1212 h 1212"/>
                      <a:gd name="T4" fmla="*/ 12 w 12"/>
                      <a:gd name="T5" fmla="*/ 1212 h 12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" h="1212">
                        <a:moveTo>
                          <a:pt x="0" y="0"/>
                        </a:moveTo>
                        <a:lnTo>
                          <a:pt x="0" y="1212"/>
                        </a:lnTo>
                        <a:lnTo>
                          <a:pt x="12" y="121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8" name="Freeform 4588"/>
                  <p:cNvSpPr>
                    <a:spLocks/>
                  </p:cNvSpPr>
                  <p:nvPr/>
                </p:nvSpPr>
                <p:spPr bwMode="auto">
                  <a:xfrm>
                    <a:off x="1947" y="78505"/>
                    <a:ext cx="18" cy="992"/>
                  </a:xfrm>
                  <a:custGeom>
                    <a:avLst/>
                    <a:gdLst>
                      <a:gd name="T0" fmla="*/ 0 w 18"/>
                      <a:gd name="T1" fmla="*/ 0 h 992"/>
                      <a:gd name="T2" fmla="*/ 0 w 18"/>
                      <a:gd name="T3" fmla="*/ 992 h 992"/>
                      <a:gd name="T4" fmla="*/ 18 w 18"/>
                      <a:gd name="T5" fmla="*/ 992 h 9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" h="992">
                        <a:moveTo>
                          <a:pt x="0" y="0"/>
                        </a:moveTo>
                        <a:lnTo>
                          <a:pt x="0" y="992"/>
                        </a:lnTo>
                        <a:lnTo>
                          <a:pt x="18" y="9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9" name="Freeform 4589"/>
                  <p:cNvSpPr>
                    <a:spLocks/>
                  </p:cNvSpPr>
                  <p:nvPr/>
                </p:nvSpPr>
                <p:spPr bwMode="auto">
                  <a:xfrm>
                    <a:off x="1874" y="77301"/>
                    <a:ext cx="73" cy="1201"/>
                  </a:xfrm>
                  <a:custGeom>
                    <a:avLst/>
                    <a:gdLst>
                      <a:gd name="T0" fmla="*/ 0 w 73"/>
                      <a:gd name="T1" fmla="*/ 0 h 1201"/>
                      <a:gd name="T2" fmla="*/ 0 w 73"/>
                      <a:gd name="T3" fmla="*/ 1201 h 1201"/>
                      <a:gd name="T4" fmla="*/ 73 w 73"/>
                      <a:gd name="T5" fmla="*/ 1201 h 12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3" h="1201">
                        <a:moveTo>
                          <a:pt x="0" y="0"/>
                        </a:moveTo>
                        <a:lnTo>
                          <a:pt x="0" y="1201"/>
                        </a:lnTo>
                        <a:lnTo>
                          <a:pt x="73" y="120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0" name="Freeform 4590"/>
                  <p:cNvSpPr>
                    <a:spLocks/>
                  </p:cNvSpPr>
                  <p:nvPr/>
                </p:nvSpPr>
                <p:spPr bwMode="auto">
                  <a:xfrm>
                    <a:off x="1863" y="76564"/>
                    <a:ext cx="11" cy="734"/>
                  </a:xfrm>
                  <a:custGeom>
                    <a:avLst/>
                    <a:gdLst>
                      <a:gd name="T0" fmla="*/ 0 w 11"/>
                      <a:gd name="T1" fmla="*/ 0 h 734"/>
                      <a:gd name="T2" fmla="*/ 0 w 11"/>
                      <a:gd name="T3" fmla="*/ 734 h 734"/>
                      <a:gd name="T4" fmla="*/ 11 w 11"/>
                      <a:gd name="T5" fmla="*/ 734 h 7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" h="734">
                        <a:moveTo>
                          <a:pt x="0" y="0"/>
                        </a:moveTo>
                        <a:lnTo>
                          <a:pt x="0" y="734"/>
                        </a:lnTo>
                        <a:lnTo>
                          <a:pt x="11" y="73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1" name="Freeform 4591"/>
                  <p:cNvSpPr>
                    <a:spLocks/>
                  </p:cNvSpPr>
                  <p:nvPr/>
                </p:nvSpPr>
                <p:spPr bwMode="auto">
                  <a:xfrm>
                    <a:off x="1799" y="75549"/>
                    <a:ext cx="64" cy="1012"/>
                  </a:xfrm>
                  <a:custGeom>
                    <a:avLst/>
                    <a:gdLst>
                      <a:gd name="T0" fmla="*/ 0 w 64"/>
                      <a:gd name="T1" fmla="*/ 0 h 1012"/>
                      <a:gd name="T2" fmla="*/ 0 w 64"/>
                      <a:gd name="T3" fmla="*/ 1012 h 1012"/>
                      <a:gd name="T4" fmla="*/ 64 w 64"/>
                      <a:gd name="T5" fmla="*/ 1012 h 10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4" h="1012">
                        <a:moveTo>
                          <a:pt x="0" y="0"/>
                        </a:moveTo>
                        <a:lnTo>
                          <a:pt x="0" y="1012"/>
                        </a:lnTo>
                        <a:lnTo>
                          <a:pt x="64" y="101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2" name="Freeform 4592"/>
                  <p:cNvSpPr>
                    <a:spLocks/>
                  </p:cNvSpPr>
                  <p:nvPr/>
                </p:nvSpPr>
                <p:spPr bwMode="auto">
                  <a:xfrm>
                    <a:off x="1781" y="74176"/>
                    <a:ext cx="18" cy="1370"/>
                  </a:xfrm>
                  <a:custGeom>
                    <a:avLst/>
                    <a:gdLst>
                      <a:gd name="T0" fmla="*/ 0 w 18"/>
                      <a:gd name="T1" fmla="*/ 0 h 1370"/>
                      <a:gd name="T2" fmla="*/ 0 w 18"/>
                      <a:gd name="T3" fmla="*/ 1370 h 1370"/>
                      <a:gd name="T4" fmla="*/ 18 w 18"/>
                      <a:gd name="T5" fmla="*/ 1370 h 137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" h="1370">
                        <a:moveTo>
                          <a:pt x="0" y="0"/>
                        </a:moveTo>
                        <a:lnTo>
                          <a:pt x="0" y="1370"/>
                        </a:lnTo>
                        <a:lnTo>
                          <a:pt x="18" y="137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3" name="Freeform 4593"/>
                  <p:cNvSpPr>
                    <a:spLocks/>
                  </p:cNvSpPr>
                  <p:nvPr/>
                </p:nvSpPr>
                <p:spPr bwMode="auto">
                  <a:xfrm>
                    <a:off x="1761" y="73362"/>
                    <a:ext cx="20" cy="811"/>
                  </a:xfrm>
                  <a:custGeom>
                    <a:avLst/>
                    <a:gdLst>
                      <a:gd name="T0" fmla="*/ 0 w 20"/>
                      <a:gd name="T1" fmla="*/ 0 h 811"/>
                      <a:gd name="T2" fmla="*/ 0 w 20"/>
                      <a:gd name="T3" fmla="*/ 811 h 811"/>
                      <a:gd name="T4" fmla="*/ 20 w 20"/>
                      <a:gd name="T5" fmla="*/ 811 h 8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" h="811">
                        <a:moveTo>
                          <a:pt x="0" y="0"/>
                        </a:moveTo>
                        <a:lnTo>
                          <a:pt x="0" y="811"/>
                        </a:lnTo>
                        <a:lnTo>
                          <a:pt x="20" y="81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4" name="Freeform 4594"/>
                  <p:cNvSpPr>
                    <a:spLocks/>
                  </p:cNvSpPr>
                  <p:nvPr/>
                </p:nvSpPr>
                <p:spPr bwMode="auto">
                  <a:xfrm>
                    <a:off x="1697" y="72786"/>
                    <a:ext cx="64" cy="573"/>
                  </a:xfrm>
                  <a:custGeom>
                    <a:avLst/>
                    <a:gdLst>
                      <a:gd name="T0" fmla="*/ 0 w 64"/>
                      <a:gd name="T1" fmla="*/ 0 h 573"/>
                      <a:gd name="T2" fmla="*/ 0 w 64"/>
                      <a:gd name="T3" fmla="*/ 573 h 573"/>
                      <a:gd name="T4" fmla="*/ 64 w 64"/>
                      <a:gd name="T5" fmla="*/ 573 h 5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4" h="573">
                        <a:moveTo>
                          <a:pt x="0" y="0"/>
                        </a:moveTo>
                        <a:lnTo>
                          <a:pt x="0" y="573"/>
                        </a:lnTo>
                        <a:lnTo>
                          <a:pt x="64" y="57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5" name="Freeform 4595"/>
                  <p:cNvSpPr>
                    <a:spLocks/>
                  </p:cNvSpPr>
                  <p:nvPr/>
                </p:nvSpPr>
                <p:spPr bwMode="auto">
                  <a:xfrm>
                    <a:off x="1674" y="72015"/>
                    <a:ext cx="23" cy="768"/>
                  </a:xfrm>
                  <a:custGeom>
                    <a:avLst/>
                    <a:gdLst>
                      <a:gd name="T0" fmla="*/ 0 w 23"/>
                      <a:gd name="T1" fmla="*/ 0 h 768"/>
                      <a:gd name="T2" fmla="*/ 0 w 23"/>
                      <a:gd name="T3" fmla="*/ 768 h 768"/>
                      <a:gd name="T4" fmla="*/ 23 w 23"/>
                      <a:gd name="T5" fmla="*/ 768 h 7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" h="768">
                        <a:moveTo>
                          <a:pt x="0" y="0"/>
                        </a:moveTo>
                        <a:lnTo>
                          <a:pt x="0" y="768"/>
                        </a:lnTo>
                        <a:lnTo>
                          <a:pt x="23" y="76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6" name="Line 4596"/>
                  <p:cNvSpPr>
                    <a:spLocks noChangeShapeType="1"/>
                  </p:cNvSpPr>
                  <p:nvPr/>
                </p:nvSpPr>
                <p:spPr bwMode="auto">
                  <a:xfrm>
                    <a:off x="1617" y="72012"/>
                    <a:ext cx="57" cy="0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7" name="Line 4597"/>
                  <p:cNvSpPr>
                    <a:spLocks noChangeShapeType="1"/>
                  </p:cNvSpPr>
                  <p:nvPr/>
                </p:nvSpPr>
                <p:spPr bwMode="auto">
                  <a:xfrm>
                    <a:off x="1614" y="69889"/>
                    <a:ext cx="0" cy="2123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8" name="Freeform 4598"/>
                  <p:cNvSpPr>
                    <a:spLocks/>
                  </p:cNvSpPr>
                  <p:nvPr/>
                </p:nvSpPr>
                <p:spPr bwMode="auto">
                  <a:xfrm>
                    <a:off x="1604" y="68416"/>
                    <a:ext cx="10" cy="1470"/>
                  </a:xfrm>
                  <a:custGeom>
                    <a:avLst/>
                    <a:gdLst>
                      <a:gd name="T0" fmla="*/ 0 w 10"/>
                      <a:gd name="T1" fmla="*/ 0 h 1470"/>
                      <a:gd name="T2" fmla="*/ 0 w 10"/>
                      <a:gd name="T3" fmla="*/ 1470 h 1470"/>
                      <a:gd name="T4" fmla="*/ 10 w 10"/>
                      <a:gd name="T5" fmla="*/ 1470 h 147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" h="1470">
                        <a:moveTo>
                          <a:pt x="0" y="0"/>
                        </a:moveTo>
                        <a:lnTo>
                          <a:pt x="0" y="1470"/>
                        </a:lnTo>
                        <a:lnTo>
                          <a:pt x="10" y="147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9" name="Line 4599"/>
                  <p:cNvSpPr>
                    <a:spLocks noChangeShapeType="1"/>
                  </p:cNvSpPr>
                  <p:nvPr/>
                </p:nvSpPr>
                <p:spPr bwMode="auto">
                  <a:xfrm>
                    <a:off x="1590" y="68413"/>
                    <a:ext cx="14" cy="0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0" name="Line 4600"/>
                  <p:cNvSpPr>
                    <a:spLocks noChangeShapeType="1"/>
                  </p:cNvSpPr>
                  <p:nvPr/>
                </p:nvSpPr>
                <p:spPr bwMode="auto">
                  <a:xfrm>
                    <a:off x="1587" y="65128"/>
                    <a:ext cx="0" cy="3285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1" name="Freeform 4601"/>
                  <p:cNvSpPr>
                    <a:spLocks/>
                  </p:cNvSpPr>
                  <p:nvPr/>
                </p:nvSpPr>
                <p:spPr bwMode="auto">
                  <a:xfrm>
                    <a:off x="1577" y="59695"/>
                    <a:ext cx="10" cy="5430"/>
                  </a:xfrm>
                  <a:custGeom>
                    <a:avLst/>
                    <a:gdLst>
                      <a:gd name="T0" fmla="*/ 0 w 10"/>
                      <a:gd name="T1" fmla="*/ 0 h 5430"/>
                      <a:gd name="T2" fmla="*/ 0 w 10"/>
                      <a:gd name="T3" fmla="*/ 5430 h 5430"/>
                      <a:gd name="T4" fmla="*/ 10 w 10"/>
                      <a:gd name="T5" fmla="*/ 5430 h 54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" h="5430">
                        <a:moveTo>
                          <a:pt x="0" y="0"/>
                        </a:moveTo>
                        <a:lnTo>
                          <a:pt x="0" y="5430"/>
                        </a:lnTo>
                        <a:lnTo>
                          <a:pt x="10" y="543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2" name="Freeform 4602"/>
                  <p:cNvSpPr>
                    <a:spLocks/>
                  </p:cNvSpPr>
                  <p:nvPr/>
                </p:nvSpPr>
                <p:spPr bwMode="auto">
                  <a:xfrm>
                    <a:off x="1563" y="55735"/>
                    <a:ext cx="14" cy="3957"/>
                  </a:xfrm>
                  <a:custGeom>
                    <a:avLst/>
                    <a:gdLst>
                      <a:gd name="T0" fmla="*/ 0 w 14"/>
                      <a:gd name="T1" fmla="*/ 0 h 3957"/>
                      <a:gd name="T2" fmla="*/ 0 w 14"/>
                      <a:gd name="T3" fmla="*/ 3957 h 3957"/>
                      <a:gd name="T4" fmla="*/ 14 w 14"/>
                      <a:gd name="T5" fmla="*/ 3957 h 39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" h="3957">
                        <a:moveTo>
                          <a:pt x="0" y="0"/>
                        </a:moveTo>
                        <a:lnTo>
                          <a:pt x="0" y="3957"/>
                        </a:lnTo>
                        <a:lnTo>
                          <a:pt x="14" y="395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3" name="Freeform 4603"/>
                  <p:cNvSpPr>
                    <a:spLocks/>
                  </p:cNvSpPr>
                  <p:nvPr/>
                </p:nvSpPr>
                <p:spPr bwMode="auto">
                  <a:xfrm>
                    <a:off x="1541" y="50410"/>
                    <a:ext cx="22" cy="5322"/>
                  </a:xfrm>
                  <a:custGeom>
                    <a:avLst/>
                    <a:gdLst>
                      <a:gd name="T0" fmla="*/ 0 w 22"/>
                      <a:gd name="T1" fmla="*/ 0 h 5322"/>
                      <a:gd name="T2" fmla="*/ 0 w 22"/>
                      <a:gd name="T3" fmla="*/ 5322 h 5322"/>
                      <a:gd name="T4" fmla="*/ 22 w 22"/>
                      <a:gd name="T5" fmla="*/ 5322 h 53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" h="5322">
                        <a:moveTo>
                          <a:pt x="0" y="0"/>
                        </a:moveTo>
                        <a:lnTo>
                          <a:pt x="0" y="5322"/>
                        </a:lnTo>
                        <a:lnTo>
                          <a:pt x="22" y="532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4" name="Freeform 4604"/>
                  <p:cNvSpPr>
                    <a:spLocks/>
                  </p:cNvSpPr>
                  <p:nvPr/>
                </p:nvSpPr>
                <p:spPr bwMode="auto">
                  <a:xfrm>
                    <a:off x="1487" y="46189"/>
                    <a:ext cx="54" cy="4218"/>
                  </a:xfrm>
                  <a:custGeom>
                    <a:avLst/>
                    <a:gdLst>
                      <a:gd name="T0" fmla="*/ 0 w 54"/>
                      <a:gd name="T1" fmla="*/ 0 h 4218"/>
                      <a:gd name="T2" fmla="*/ 0 w 54"/>
                      <a:gd name="T3" fmla="*/ 4218 h 4218"/>
                      <a:gd name="T4" fmla="*/ 54 w 54"/>
                      <a:gd name="T5" fmla="*/ 4218 h 42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4" h="4218">
                        <a:moveTo>
                          <a:pt x="0" y="0"/>
                        </a:moveTo>
                        <a:lnTo>
                          <a:pt x="0" y="4218"/>
                        </a:lnTo>
                        <a:lnTo>
                          <a:pt x="54" y="421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5" name="Freeform 4605"/>
                  <p:cNvSpPr>
                    <a:spLocks/>
                  </p:cNvSpPr>
                  <p:nvPr/>
                </p:nvSpPr>
                <p:spPr bwMode="auto">
                  <a:xfrm>
                    <a:off x="1454" y="43608"/>
                    <a:ext cx="33" cy="2578"/>
                  </a:xfrm>
                  <a:custGeom>
                    <a:avLst/>
                    <a:gdLst>
                      <a:gd name="T0" fmla="*/ 0 w 33"/>
                      <a:gd name="T1" fmla="*/ 0 h 2578"/>
                      <a:gd name="T2" fmla="*/ 0 w 33"/>
                      <a:gd name="T3" fmla="*/ 2578 h 2578"/>
                      <a:gd name="T4" fmla="*/ 33 w 33"/>
                      <a:gd name="T5" fmla="*/ 2578 h 25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2578">
                        <a:moveTo>
                          <a:pt x="0" y="0"/>
                        </a:moveTo>
                        <a:lnTo>
                          <a:pt x="0" y="2578"/>
                        </a:lnTo>
                        <a:lnTo>
                          <a:pt x="33" y="25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6" name="Freeform 4606"/>
                  <p:cNvSpPr>
                    <a:spLocks/>
                  </p:cNvSpPr>
                  <p:nvPr/>
                </p:nvSpPr>
                <p:spPr bwMode="auto">
                  <a:xfrm>
                    <a:off x="1368" y="36169"/>
                    <a:ext cx="86" cy="7436"/>
                  </a:xfrm>
                  <a:custGeom>
                    <a:avLst/>
                    <a:gdLst>
                      <a:gd name="T0" fmla="*/ 0 w 86"/>
                      <a:gd name="T1" fmla="*/ 0 h 7436"/>
                      <a:gd name="T2" fmla="*/ 0 w 86"/>
                      <a:gd name="T3" fmla="*/ 7436 h 7436"/>
                      <a:gd name="T4" fmla="*/ 86 w 86"/>
                      <a:gd name="T5" fmla="*/ 7436 h 74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6" h="7436">
                        <a:moveTo>
                          <a:pt x="0" y="0"/>
                        </a:moveTo>
                        <a:lnTo>
                          <a:pt x="0" y="7436"/>
                        </a:lnTo>
                        <a:lnTo>
                          <a:pt x="86" y="743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7" name="Freeform 4607"/>
                  <p:cNvSpPr>
                    <a:spLocks/>
                  </p:cNvSpPr>
                  <p:nvPr/>
                </p:nvSpPr>
                <p:spPr bwMode="auto">
                  <a:xfrm>
                    <a:off x="1322" y="23875"/>
                    <a:ext cx="46" cy="12291"/>
                  </a:xfrm>
                  <a:custGeom>
                    <a:avLst/>
                    <a:gdLst>
                      <a:gd name="T0" fmla="*/ 0 w 46"/>
                      <a:gd name="T1" fmla="*/ 0 h 12291"/>
                      <a:gd name="T2" fmla="*/ 0 w 46"/>
                      <a:gd name="T3" fmla="*/ 12291 h 12291"/>
                      <a:gd name="T4" fmla="*/ 46 w 46"/>
                      <a:gd name="T5" fmla="*/ 12291 h 122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6" h="12291">
                        <a:moveTo>
                          <a:pt x="0" y="0"/>
                        </a:moveTo>
                        <a:lnTo>
                          <a:pt x="0" y="12291"/>
                        </a:lnTo>
                        <a:lnTo>
                          <a:pt x="46" y="1229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8" name="Freeform 4608"/>
                  <p:cNvSpPr>
                    <a:spLocks/>
                  </p:cNvSpPr>
                  <p:nvPr/>
                </p:nvSpPr>
                <p:spPr bwMode="auto">
                  <a:xfrm>
                    <a:off x="1289" y="-8985"/>
                    <a:ext cx="33" cy="32857"/>
                  </a:xfrm>
                  <a:custGeom>
                    <a:avLst/>
                    <a:gdLst>
                      <a:gd name="T0" fmla="*/ 0 w 33"/>
                      <a:gd name="T1" fmla="*/ 0 h 32857"/>
                      <a:gd name="T2" fmla="*/ 0 w 33"/>
                      <a:gd name="T3" fmla="*/ 32857 h 32857"/>
                      <a:gd name="T4" fmla="*/ 33 w 33"/>
                      <a:gd name="T5" fmla="*/ 32857 h 328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32857">
                        <a:moveTo>
                          <a:pt x="0" y="0"/>
                        </a:moveTo>
                        <a:lnTo>
                          <a:pt x="0" y="32857"/>
                        </a:lnTo>
                        <a:lnTo>
                          <a:pt x="33" y="3285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9" name="Freeform 4609"/>
                  <p:cNvSpPr>
                    <a:spLocks/>
                  </p:cNvSpPr>
                  <p:nvPr/>
                </p:nvSpPr>
                <p:spPr bwMode="auto">
                  <a:xfrm>
                    <a:off x="1253" y="-27180"/>
                    <a:ext cx="36" cy="18192"/>
                  </a:xfrm>
                  <a:custGeom>
                    <a:avLst/>
                    <a:gdLst>
                      <a:gd name="T0" fmla="*/ 0 w 36"/>
                      <a:gd name="T1" fmla="*/ 0 h 18192"/>
                      <a:gd name="T2" fmla="*/ 0 w 36"/>
                      <a:gd name="T3" fmla="*/ 18192 h 18192"/>
                      <a:gd name="T4" fmla="*/ 36 w 36"/>
                      <a:gd name="T5" fmla="*/ 18192 h 181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18192">
                        <a:moveTo>
                          <a:pt x="0" y="0"/>
                        </a:moveTo>
                        <a:lnTo>
                          <a:pt x="0" y="18192"/>
                        </a:lnTo>
                        <a:lnTo>
                          <a:pt x="36" y="18192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60" name="Freeform 4610"/>
                  <p:cNvSpPr>
                    <a:spLocks/>
                  </p:cNvSpPr>
                  <p:nvPr/>
                </p:nvSpPr>
                <p:spPr bwMode="auto">
                  <a:xfrm>
                    <a:off x="1160" y="-36804"/>
                    <a:ext cx="93" cy="9621"/>
                  </a:xfrm>
                  <a:custGeom>
                    <a:avLst/>
                    <a:gdLst>
                      <a:gd name="T0" fmla="*/ 0 w 93"/>
                      <a:gd name="T1" fmla="*/ 0 h 9621"/>
                      <a:gd name="T2" fmla="*/ 0 w 93"/>
                      <a:gd name="T3" fmla="*/ 9621 h 9621"/>
                      <a:gd name="T4" fmla="*/ 93 w 93"/>
                      <a:gd name="T5" fmla="*/ 9621 h 96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3" h="9621">
                        <a:moveTo>
                          <a:pt x="0" y="0"/>
                        </a:moveTo>
                        <a:lnTo>
                          <a:pt x="0" y="9621"/>
                        </a:lnTo>
                        <a:lnTo>
                          <a:pt x="93" y="962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61" name="Freeform 4611"/>
                  <p:cNvSpPr>
                    <a:spLocks/>
                  </p:cNvSpPr>
                  <p:nvPr/>
                </p:nvSpPr>
                <p:spPr bwMode="auto">
                  <a:xfrm>
                    <a:off x="965" y="-41880"/>
                    <a:ext cx="195" cy="5073"/>
                  </a:xfrm>
                  <a:custGeom>
                    <a:avLst/>
                    <a:gdLst>
                      <a:gd name="T0" fmla="*/ 0 w 195"/>
                      <a:gd name="T1" fmla="*/ 0 h 5073"/>
                      <a:gd name="T2" fmla="*/ 0 w 195"/>
                      <a:gd name="T3" fmla="*/ 5073 h 5073"/>
                      <a:gd name="T4" fmla="*/ 195 w 195"/>
                      <a:gd name="T5" fmla="*/ 5073 h 50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5" h="5073">
                        <a:moveTo>
                          <a:pt x="0" y="0"/>
                        </a:moveTo>
                        <a:lnTo>
                          <a:pt x="0" y="5073"/>
                        </a:lnTo>
                        <a:lnTo>
                          <a:pt x="195" y="5073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62" name="Line 4612"/>
                  <p:cNvSpPr>
                    <a:spLocks noChangeShapeType="1"/>
                  </p:cNvSpPr>
                  <p:nvPr/>
                </p:nvSpPr>
                <p:spPr bwMode="auto">
                  <a:xfrm>
                    <a:off x="5043" y="-47496"/>
                    <a:ext cx="0" cy="130866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63" name="Rectangle 4613"/>
                  <p:cNvSpPr>
                    <a:spLocks noChangeArrowheads="1"/>
                  </p:cNvSpPr>
                  <p:nvPr/>
                </p:nvSpPr>
                <p:spPr bwMode="auto">
                  <a:xfrm>
                    <a:off x="5109" y="17848"/>
                    <a:ext cx="580" cy="15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lvl="0"/>
                    <a:r>
                      <a: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宋体" pitchFamily="2" charset="-122"/>
                        <a:cs typeface="宋体" pitchFamily="2" charset="-122"/>
                      </a:rPr>
                      <a:t>Cluster </a:t>
                    </a:r>
                    <a:r>
                      <a:rPr lang="en-US" altLang="zh-CN" sz="1600" dirty="0">
                        <a:solidFill>
                          <a:srgbClr val="000000"/>
                        </a:solidFill>
                        <a:latin typeface="Tahoma" pitchFamily="34" charset="0"/>
                      </a:rPr>
                      <a:t>III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464" name="Line 4614"/>
                  <p:cNvSpPr>
                    <a:spLocks noChangeShapeType="1"/>
                  </p:cNvSpPr>
                  <p:nvPr/>
                </p:nvSpPr>
                <p:spPr bwMode="auto">
                  <a:xfrm>
                    <a:off x="822" y="-41883"/>
                    <a:ext cx="143" cy="0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65" name="Line 4615"/>
                  <p:cNvSpPr>
                    <a:spLocks noChangeShapeType="1"/>
                  </p:cNvSpPr>
                  <p:nvPr/>
                </p:nvSpPr>
                <p:spPr bwMode="auto">
                  <a:xfrm>
                    <a:off x="819" y="-48102"/>
                    <a:ext cx="0" cy="6219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66" name="Freeform 4616"/>
                  <p:cNvSpPr>
                    <a:spLocks/>
                  </p:cNvSpPr>
                  <p:nvPr/>
                </p:nvSpPr>
                <p:spPr bwMode="auto">
                  <a:xfrm>
                    <a:off x="86" y="-48105"/>
                    <a:ext cx="733" cy="66318"/>
                  </a:xfrm>
                  <a:custGeom>
                    <a:avLst/>
                    <a:gdLst>
                      <a:gd name="T0" fmla="*/ 0 w 733"/>
                      <a:gd name="T1" fmla="*/ 66318 h 66318"/>
                      <a:gd name="T2" fmla="*/ 0 w 733"/>
                      <a:gd name="T3" fmla="*/ 0 h 66318"/>
                      <a:gd name="T4" fmla="*/ 733 w 733"/>
                      <a:gd name="T5" fmla="*/ 0 h 66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33" h="66318">
                        <a:moveTo>
                          <a:pt x="0" y="66318"/>
                        </a:moveTo>
                        <a:lnTo>
                          <a:pt x="0" y="0"/>
                        </a:lnTo>
                        <a:lnTo>
                          <a:pt x="73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67" name="Rectangle 4617"/>
                  <p:cNvSpPr>
                    <a:spLocks noChangeArrowheads="1"/>
                  </p:cNvSpPr>
                  <p:nvPr/>
                </p:nvSpPr>
                <p:spPr bwMode="auto">
                  <a:xfrm>
                    <a:off x="2722" y="8339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1008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468" name="Freeform 4618"/>
                  <p:cNvSpPr>
                    <a:spLocks/>
                  </p:cNvSpPr>
                  <p:nvPr/>
                </p:nvSpPr>
                <p:spPr bwMode="auto">
                  <a:xfrm>
                    <a:off x="2719" y="8343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69" name="Rectangle 4619"/>
                  <p:cNvSpPr>
                    <a:spLocks noChangeArrowheads="1"/>
                  </p:cNvSpPr>
                  <p:nvPr/>
                </p:nvSpPr>
                <p:spPr bwMode="auto">
                  <a:xfrm>
                    <a:off x="2722" y="83498"/>
                    <a:ext cx="1993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ACBZ01000044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Blautia hydrogenotrophica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10507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470" name="Freeform 4620"/>
                  <p:cNvSpPr>
                    <a:spLocks/>
                  </p:cNvSpPr>
                  <p:nvPr/>
                </p:nvSpPr>
                <p:spPr bwMode="auto">
                  <a:xfrm>
                    <a:off x="2719" y="8349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1" name="Freeform 4621"/>
                  <p:cNvSpPr>
                    <a:spLocks/>
                  </p:cNvSpPr>
                  <p:nvPr/>
                </p:nvSpPr>
                <p:spPr bwMode="auto">
                  <a:xfrm>
                    <a:off x="1773" y="83493"/>
                    <a:ext cx="946" cy="78"/>
                  </a:xfrm>
                  <a:custGeom>
                    <a:avLst/>
                    <a:gdLst>
                      <a:gd name="T0" fmla="*/ 0 w 946"/>
                      <a:gd name="T1" fmla="*/ 78 h 78"/>
                      <a:gd name="T2" fmla="*/ 0 w 946"/>
                      <a:gd name="T3" fmla="*/ 0 h 78"/>
                      <a:gd name="T4" fmla="*/ 946 w 946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46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94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2" name="Rectangle 4622"/>
                  <p:cNvSpPr>
                    <a:spLocks noChangeArrowheads="1"/>
                  </p:cNvSpPr>
                  <p:nvPr/>
                </p:nvSpPr>
                <p:spPr bwMode="auto">
                  <a:xfrm>
                    <a:off x="3526" y="8360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7031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473" name="Freeform 4623"/>
                  <p:cNvSpPr>
                    <a:spLocks/>
                  </p:cNvSpPr>
                  <p:nvPr/>
                </p:nvSpPr>
                <p:spPr bwMode="auto">
                  <a:xfrm>
                    <a:off x="1773" y="83577"/>
                    <a:ext cx="1750" cy="78"/>
                  </a:xfrm>
                  <a:custGeom>
                    <a:avLst/>
                    <a:gdLst>
                      <a:gd name="T0" fmla="*/ 0 w 1750"/>
                      <a:gd name="T1" fmla="*/ 0 h 78"/>
                      <a:gd name="T2" fmla="*/ 0 w 1750"/>
                      <a:gd name="T3" fmla="*/ 78 h 78"/>
                      <a:gd name="T4" fmla="*/ 1750 w 1750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50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750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4" name="Freeform 4624"/>
                  <p:cNvSpPr>
                    <a:spLocks/>
                  </p:cNvSpPr>
                  <p:nvPr/>
                </p:nvSpPr>
                <p:spPr bwMode="auto">
                  <a:xfrm>
                    <a:off x="1455" y="83574"/>
                    <a:ext cx="318" cy="118"/>
                  </a:xfrm>
                  <a:custGeom>
                    <a:avLst/>
                    <a:gdLst>
                      <a:gd name="T0" fmla="*/ 0 w 318"/>
                      <a:gd name="T1" fmla="*/ 118 h 118"/>
                      <a:gd name="T2" fmla="*/ 0 w 318"/>
                      <a:gd name="T3" fmla="*/ 0 h 118"/>
                      <a:gd name="T4" fmla="*/ 318 w 318"/>
                      <a:gd name="T5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" h="118">
                        <a:moveTo>
                          <a:pt x="0" y="118"/>
                        </a:moveTo>
                        <a:lnTo>
                          <a:pt x="0" y="0"/>
                        </a:lnTo>
                        <a:lnTo>
                          <a:pt x="318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5" name="Rectangle 4625"/>
                  <p:cNvSpPr>
                    <a:spLocks noChangeArrowheads="1"/>
                  </p:cNvSpPr>
                  <p:nvPr/>
                </p:nvSpPr>
                <p:spPr bwMode="auto">
                  <a:xfrm>
                    <a:off x="2505" y="8371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2098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476" name="Freeform 4626"/>
                  <p:cNvSpPr>
                    <a:spLocks/>
                  </p:cNvSpPr>
                  <p:nvPr/>
                </p:nvSpPr>
                <p:spPr bwMode="auto">
                  <a:xfrm>
                    <a:off x="2502" y="8376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7" name="Rectangle 4627"/>
                  <p:cNvSpPr>
                    <a:spLocks noChangeArrowheads="1"/>
                  </p:cNvSpPr>
                  <p:nvPr/>
                </p:nvSpPr>
                <p:spPr bwMode="auto">
                  <a:xfrm>
                    <a:off x="2505" y="83822"/>
                    <a:ext cx="1845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ABEZ02000019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Clostridium bartlettii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16795 C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478" name="Freeform 4628"/>
                  <p:cNvSpPr>
                    <a:spLocks/>
                  </p:cNvSpPr>
                  <p:nvPr/>
                </p:nvSpPr>
                <p:spPr bwMode="auto">
                  <a:xfrm>
                    <a:off x="2502" y="8382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9" name="Freeform 4629"/>
                  <p:cNvSpPr>
                    <a:spLocks/>
                  </p:cNvSpPr>
                  <p:nvPr/>
                </p:nvSpPr>
                <p:spPr bwMode="auto">
                  <a:xfrm>
                    <a:off x="1455" y="83698"/>
                    <a:ext cx="1047" cy="119"/>
                  </a:xfrm>
                  <a:custGeom>
                    <a:avLst/>
                    <a:gdLst>
                      <a:gd name="T0" fmla="*/ 0 w 1047"/>
                      <a:gd name="T1" fmla="*/ 0 h 119"/>
                      <a:gd name="T2" fmla="*/ 0 w 1047"/>
                      <a:gd name="T3" fmla="*/ 119 h 119"/>
                      <a:gd name="T4" fmla="*/ 1047 w 1047"/>
                      <a:gd name="T5" fmla="*/ 119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47" h="119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1047" y="11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80" name="Freeform 4630"/>
                  <p:cNvSpPr>
                    <a:spLocks/>
                  </p:cNvSpPr>
                  <p:nvPr/>
                </p:nvSpPr>
                <p:spPr bwMode="auto">
                  <a:xfrm>
                    <a:off x="1332" y="83695"/>
                    <a:ext cx="123" cy="165"/>
                  </a:xfrm>
                  <a:custGeom>
                    <a:avLst/>
                    <a:gdLst>
                      <a:gd name="T0" fmla="*/ 0 w 123"/>
                      <a:gd name="T1" fmla="*/ 165 h 165"/>
                      <a:gd name="T2" fmla="*/ 0 w 123"/>
                      <a:gd name="T3" fmla="*/ 0 h 165"/>
                      <a:gd name="T4" fmla="*/ 123 w 123"/>
                      <a:gd name="T5" fmla="*/ 0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3" h="165">
                        <a:moveTo>
                          <a:pt x="0" y="165"/>
                        </a:moveTo>
                        <a:lnTo>
                          <a:pt x="0" y="0"/>
                        </a:lnTo>
                        <a:lnTo>
                          <a:pt x="12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9" name="Group 4832"/>
                <p:cNvGrpSpPr>
                  <a:grpSpLocks/>
                </p:cNvGrpSpPr>
                <p:nvPr/>
              </p:nvGrpSpPr>
              <p:grpSpPr bwMode="auto">
                <a:xfrm>
                  <a:off x="-396" y="-80650"/>
                  <a:ext cx="5945" cy="166425"/>
                  <a:chOff x="-396" y="-80650"/>
                  <a:chExt cx="5945" cy="166425"/>
                </a:xfrm>
              </p:grpSpPr>
              <p:sp>
                <p:nvSpPr>
                  <p:cNvPr id="1081" name="Rectangle 463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83930"/>
                    <a:ext cx="1656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ACEP01000004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Eubacterium hallii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3353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082" name="Freeform 4633"/>
                  <p:cNvSpPr>
                    <a:spLocks/>
                  </p:cNvSpPr>
                  <p:nvPr/>
                </p:nvSpPr>
                <p:spPr bwMode="auto">
                  <a:xfrm>
                    <a:off x="2397" y="83979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83" name="Rectangle 4634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84038"/>
                    <a:ext cx="332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522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084" name="Freeform 4635"/>
                  <p:cNvSpPr>
                    <a:spLocks/>
                  </p:cNvSpPr>
                  <p:nvPr/>
                </p:nvSpPr>
                <p:spPr bwMode="auto">
                  <a:xfrm>
                    <a:off x="2397" y="84036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85" name="Freeform 4636"/>
                  <p:cNvSpPr>
                    <a:spLocks/>
                  </p:cNvSpPr>
                  <p:nvPr/>
                </p:nvSpPr>
                <p:spPr bwMode="auto">
                  <a:xfrm>
                    <a:off x="1332" y="83866"/>
                    <a:ext cx="1065" cy="167"/>
                  </a:xfrm>
                  <a:custGeom>
                    <a:avLst/>
                    <a:gdLst>
                      <a:gd name="T0" fmla="*/ 0 w 1065"/>
                      <a:gd name="T1" fmla="*/ 0 h 167"/>
                      <a:gd name="T2" fmla="*/ 0 w 1065"/>
                      <a:gd name="T3" fmla="*/ 167 h 167"/>
                      <a:gd name="T4" fmla="*/ 1065 w 1065"/>
                      <a:gd name="T5" fmla="*/ 167 h 1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65" h="167">
                        <a:moveTo>
                          <a:pt x="0" y="0"/>
                        </a:moveTo>
                        <a:lnTo>
                          <a:pt x="0" y="167"/>
                        </a:lnTo>
                        <a:lnTo>
                          <a:pt x="1065" y="167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86" name="Freeform 4637"/>
                  <p:cNvSpPr>
                    <a:spLocks/>
                  </p:cNvSpPr>
                  <p:nvPr/>
                </p:nvSpPr>
                <p:spPr bwMode="auto">
                  <a:xfrm>
                    <a:off x="732" y="83863"/>
                    <a:ext cx="600" cy="243"/>
                  </a:xfrm>
                  <a:custGeom>
                    <a:avLst/>
                    <a:gdLst>
                      <a:gd name="T0" fmla="*/ 0 w 600"/>
                      <a:gd name="T1" fmla="*/ 243 h 243"/>
                      <a:gd name="T2" fmla="*/ 0 w 600"/>
                      <a:gd name="T3" fmla="*/ 0 h 243"/>
                      <a:gd name="T4" fmla="*/ 600 w 600"/>
                      <a:gd name="T5" fmla="*/ 0 h 2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00" h="243">
                        <a:moveTo>
                          <a:pt x="0" y="243"/>
                        </a:moveTo>
                        <a:lnTo>
                          <a:pt x="0" y="0"/>
                        </a:lnTo>
                        <a:lnTo>
                          <a:pt x="60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87" name="Rectangle 4638"/>
                  <p:cNvSpPr>
                    <a:spLocks noChangeArrowheads="1"/>
                  </p:cNvSpPr>
                  <p:nvPr/>
                </p:nvSpPr>
                <p:spPr bwMode="auto">
                  <a:xfrm>
                    <a:off x="2300" y="84146"/>
                    <a:ext cx="1911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CP002770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Desulfotomaculum kuznetsovii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6115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088" name="Freeform 4639"/>
                  <p:cNvSpPr>
                    <a:spLocks/>
                  </p:cNvSpPr>
                  <p:nvPr/>
                </p:nvSpPr>
                <p:spPr bwMode="auto">
                  <a:xfrm>
                    <a:off x="2297" y="84195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89" name="Rectangle 4640"/>
                  <p:cNvSpPr>
                    <a:spLocks noChangeArrowheads="1"/>
                  </p:cNvSpPr>
                  <p:nvPr/>
                </p:nvSpPr>
                <p:spPr bwMode="auto">
                  <a:xfrm>
                    <a:off x="2300" y="84254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5735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090" name="Freeform 4641"/>
                  <p:cNvSpPr>
                    <a:spLocks/>
                  </p:cNvSpPr>
                  <p:nvPr/>
                </p:nvSpPr>
                <p:spPr bwMode="auto">
                  <a:xfrm>
                    <a:off x="2297" y="84252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91" name="Freeform 4642"/>
                  <p:cNvSpPr>
                    <a:spLocks/>
                  </p:cNvSpPr>
                  <p:nvPr/>
                </p:nvSpPr>
                <p:spPr bwMode="auto">
                  <a:xfrm>
                    <a:off x="894" y="84249"/>
                    <a:ext cx="1403" cy="105"/>
                  </a:xfrm>
                  <a:custGeom>
                    <a:avLst/>
                    <a:gdLst>
                      <a:gd name="T0" fmla="*/ 0 w 1403"/>
                      <a:gd name="T1" fmla="*/ 105 h 105"/>
                      <a:gd name="T2" fmla="*/ 0 w 1403"/>
                      <a:gd name="T3" fmla="*/ 0 h 105"/>
                      <a:gd name="T4" fmla="*/ 1403 w 1403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03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1403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92" name="Rectangle 4643"/>
                  <p:cNvSpPr>
                    <a:spLocks noChangeArrowheads="1"/>
                  </p:cNvSpPr>
                  <p:nvPr/>
                </p:nvSpPr>
                <p:spPr bwMode="auto">
                  <a:xfrm>
                    <a:off x="2115" y="84362"/>
                    <a:ext cx="1487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4A AEF84422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Treponema primitia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ZAS-2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093" name="Freeform 4644"/>
                  <p:cNvSpPr>
                    <a:spLocks/>
                  </p:cNvSpPr>
                  <p:nvPr/>
                </p:nvSpPr>
                <p:spPr bwMode="auto">
                  <a:xfrm>
                    <a:off x="1251" y="84411"/>
                    <a:ext cx="861" cy="51"/>
                  </a:xfrm>
                  <a:custGeom>
                    <a:avLst/>
                    <a:gdLst>
                      <a:gd name="T0" fmla="*/ 0 w 861"/>
                      <a:gd name="T1" fmla="*/ 51 h 51"/>
                      <a:gd name="T2" fmla="*/ 0 w 861"/>
                      <a:gd name="T3" fmla="*/ 0 h 51"/>
                      <a:gd name="T4" fmla="*/ 861 w 861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61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861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94" name="Rectangle 4645"/>
                  <p:cNvSpPr>
                    <a:spLocks noChangeArrowheads="1"/>
                  </p:cNvSpPr>
                  <p:nvPr/>
                </p:nvSpPr>
                <p:spPr bwMode="auto">
                  <a:xfrm>
                    <a:off x="2441" y="84470"/>
                    <a:ext cx="1589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4A EFF64704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Turicibacter sanguinis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PC909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095" name="Freeform 4646"/>
                  <p:cNvSpPr>
                    <a:spLocks/>
                  </p:cNvSpPr>
                  <p:nvPr/>
                </p:nvSpPr>
                <p:spPr bwMode="auto">
                  <a:xfrm>
                    <a:off x="1251" y="84468"/>
                    <a:ext cx="1187" cy="51"/>
                  </a:xfrm>
                  <a:custGeom>
                    <a:avLst/>
                    <a:gdLst>
                      <a:gd name="T0" fmla="*/ 0 w 1187"/>
                      <a:gd name="T1" fmla="*/ 0 h 51"/>
                      <a:gd name="T2" fmla="*/ 0 w 1187"/>
                      <a:gd name="T3" fmla="*/ 51 h 51"/>
                      <a:gd name="T4" fmla="*/ 1187 w 1187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87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1187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96" name="Freeform 4647"/>
                  <p:cNvSpPr>
                    <a:spLocks/>
                  </p:cNvSpPr>
                  <p:nvPr/>
                </p:nvSpPr>
                <p:spPr bwMode="auto">
                  <a:xfrm>
                    <a:off x="894" y="84360"/>
                    <a:ext cx="357" cy="105"/>
                  </a:xfrm>
                  <a:custGeom>
                    <a:avLst/>
                    <a:gdLst>
                      <a:gd name="T0" fmla="*/ 0 w 357"/>
                      <a:gd name="T1" fmla="*/ 0 h 105"/>
                      <a:gd name="T2" fmla="*/ 0 w 357"/>
                      <a:gd name="T3" fmla="*/ 105 h 105"/>
                      <a:gd name="T4" fmla="*/ 357 w 357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57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357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97" name="Freeform 4648"/>
                  <p:cNvSpPr>
                    <a:spLocks/>
                  </p:cNvSpPr>
                  <p:nvPr/>
                </p:nvSpPr>
                <p:spPr bwMode="auto">
                  <a:xfrm>
                    <a:off x="732" y="84112"/>
                    <a:ext cx="162" cy="245"/>
                  </a:xfrm>
                  <a:custGeom>
                    <a:avLst/>
                    <a:gdLst>
                      <a:gd name="T0" fmla="*/ 0 w 162"/>
                      <a:gd name="T1" fmla="*/ 0 h 245"/>
                      <a:gd name="T2" fmla="*/ 0 w 162"/>
                      <a:gd name="T3" fmla="*/ 245 h 245"/>
                      <a:gd name="T4" fmla="*/ 162 w 162"/>
                      <a:gd name="T5" fmla="*/ 245 h 2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2" h="245">
                        <a:moveTo>
                          <a:pt x="0" y="0"/>
                        </a:moveTo>
                        <a:lnTo>
                          <a:pt x="0" y="245"/>
                        </a:lnTo>
                        <a:lnTo>
                          <a:pt x="162" y="24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98" name="Freeform 4649"/>
                  <p:cNvSpPr>
                    <a:spLocks/>
                  </p:cNvSpPr>
                  <p:nvPr/>
                </p:nvSpPr>
                <p:spPr bwMode="auto">
                  <a:xfrm>
                    <a:off x="383" y="84109"/>
                    <a:ext cx="349" cy="425"/>
                  </a:xfrm>
                  <a:custGeom>
                    <a:avLst/>
                    <a:gdLst>
                      <a:gd name="T0" fmla="*/ 0 w 349"/>
                      <a:gd name="T1" fmla="*/ 425 h 425"/>
                      <a:gd name="T2" fmla="*/ 0 w 349"/>
                      <a:gd name="T3" fmla="*/ 0 h 425"/>
                      <a:gd name="T4" fmla="*/ 349 w 349"/>
                      <a:gd name="T5" fmla="*/ 0 h 4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9" h="425">
                        <a:moveTo>
                          <a:pt x="0" y="425"/>
                        </a:moveTo>
                        <a:lnTo>
                          <a:pt x="0" y="0"/>
                        </a:lnTo>
                        <a:lnTo>
                          <a:pt x="349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99" name="Rectangle 4650"/>
                  <p:cNvSpPr>
                    <a:spLocks noChangeArrowheads="1"/>
                  </p:cNvSpPr>
                  <p:nvPr/>
                </p:nvSpPr>
                <p:spPr bwMode="auto">
                  <a:xfrm>
                    <a:off x="2718" y="84578"/>
                    <a:ext cx="1484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CP001097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Chlorobium limicola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DSM 245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00" name="Freeform 4651"/>
                  <p:cNvSpPr>
                    <a:spLocks/>
                  </p:cNvSpPr>
                  <p:nvPr/>
                </p:nvSpPr>
                <p:spPr bwMode="auto">
                  <a:xfrm>
                    <a:off x="2715" y="84627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01" name="Rectangle 4652"/>
                  <p:cNvSpPr>
                    <a:spLocks noChangeArrowheads="1"/>
                  </p:cNvSpPr>
                  <p:nvPr/>
                </p:nvSpPr>
                <p:spPr bwMode="auto">
                  <a:xfrm>
                    <a:off x="2718" y="8468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4289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02" name="Freeform 4653"/>
                  <p:cNvSpPr>
                    <a:spLocks/>
                  </p:cNvSpPr>
                  <p:nvPr/>
                </p:nvSpPr>
                <p:spPr bwMode="auto">
                  <a:xfrm>
                    <a:off x="2715" y="8468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03" name="Freeform 4654"/>
                  <p:cNvSpPr>
                    <a:spLocks/>
                  </p:cNvSpPr>
                  <p:nvPr/>
                </p:nvSpPr>
                <p:spPr bwMode="auto">
                  <a:xfrm>
                    <a:off x="599" y="84681"/>
                    <a:ext cx="2116" cy="78"/>
                  </a:xfrm>
                  <a:custGeom>
                    <a:avLst/>
                    <a:gdLst>
                      <a:gd name="T0" fmla="*/ 0 w 2116"/>
                      <a:gd name="T1" fmla="*/ 78 h 78"/>
                      <a:gd name="T2" fmla="*/ 0 w 2116"/>
                      <a:gd name="T3" fmla="*/ 0 h 78"/>
                      <a:gd name="T4" fmla="*/ 2116 w 2116"/>
                      <a:gd name="T5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16" h="78">
                        <a:moveTo>
                          <a:pt x="0" y="78"/>
                        </a:moveTo>
                        <a:lnTo>
                          <a:pt x="0" y="0"/>
                        </a:lnTo>
                        <a:lnTo>
                          <a:pt x="211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04" name="Rectangle 4655"/>
                  <p:cNvSpPr>
                    <a:spLocks noChangeArrowheads="1"/>
                  </p:cNvSpPr>
                  <p:nvPr/>
                </p:nvSpPr>
                <p:spPr bwMode="auto">
                  <a:xfrm>
                    <a:off x="2079" y="84794"/>
                    <a:ext cx="1762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4A ACL15489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Methanosphaerula palustris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E1-9c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05" name="Freeform 4656"/>
                  <p:cNvSpPr>
                    <a:spLocks/>
                  </p:cNvSpPr>
                  <p:nvPr/>
                </p:nvSpPr>
                <p:spPr bwMode="auto">
                  <a:xfrm>
                    <a:off x="599" y="84765"/>
                    <a:ext cx="1477" cy="78"/>
                  </a:xfrm>
                  <a:custGeom>
                    <a:avLst/>
                    <a:gdLst>
                      <a:gd name="T0" fmla="*/ 0 w 1477"/>
                      <a:gd name="T1" fmla="*/ 0 h 78"/>
                      <a:gd name="T2" fmla="*/ 0 w 1477"/>
                      <a:gd name="T3" fmla="*/ 78 h 78"/>
                      <a:gd name="T4" fmla="*/ 1477 w 1477"/>
                      <a:gd name="T5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77" h="78">
                        <a:moveTo>
                          <a:pt x="0" y="0"/>
                        </a:moveTo>
                        <a:lnTo>
                          <a:pt x="0" y="78"/>
                        </a:lnTo>
                        <a:lnTo>
                          <a:pt x="1477" y="78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06" name="Freeform 4657"/>
                  <p:cNvSpPr>
                    <a:spLocks/>
                  </p:cNvSpPr>
                  <p:nvPr/>
                </p:nvSpPr>
                <p:spPr bwMode="auto">
                  <a:xfrm>
                    <a:off x="423" y="84762"/>
                    <a:ext cx="176" cy="199"/>
                  </a:xfrm>
                  <a:custGeom>
                    <a:avLst/>
                    <a:gdLst>
                      <a:gd name="T0" fmla="*/ 0 w 176"/>
                      <a:gd name="T1" fmla="*/ 199 h 199"/>
                      <a:gd name="T2" fmla="*/ 0 w 176"/>
                      <a:gd name="T3" fmla="*/ 0 h 199"/>
                      <a:gd name="T4" fmla="*/ 176 w 176"/>
                      <a:gd name="T5" fmla="*/ 0 h 1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6" h="199">
                        <a:moveTo>
                          <a:pt x="0" y="199"/>
                        </a:moveTo>
                        <a:lnTo>
                          <a:pt x="0" y="0"/>
                        </a:lnTo>
                        <a:lnTo>
                          <a:pt x="176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07" name="Rectangle 4658"/>
                  <p:cNvSpPr>
                    <a:spLocks noChangeArrowheads="1"/>
                  </p:cNvSpPr>
                  <p:nvPr/>
                </p:nvSpPr>
                <p:spPr bwMode="auto">
                  <a:xfrm>
                    <a:off x="2463" y="84902"/>
                    <a:ext cx="1835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ABVR01000032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Coprococcus comes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ATCC 27758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08" name="Freeform 4659"/>
                  <p:cNvSpPr>
                    <a:spLocks/>
                  </p:cNvSpPr>
                  <p:nvPr/>
                </p:nvSpPr>
                <p:spPr bwMode="auto">
                  <a:xfrm>
                    <a:off x="2460" y="84951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09" name="Rectangle 4660"/>
                  <p:cNvSpPr>
                    <a:spLocks noChangeArrowheads="1"/>
                  </p:cNvSpPr>
                  <p:nvPr/>
                </p:nvSpPr>
                <p:spPr bwMode="auto">
                  <a:xfrm>
                    <a:off x="2463" y="85010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6388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10" name="Freeform 4661"/>
                  <p:cNvSpPr>
                    <a:spLocks/>
                  </p:cNvSpPr>
                  <p:nvPr/>
                </p:nvSpPr>
                <p:spPr bwMode="auto">
                  <a:xfrm>
                    <a:off x="2460" y="85008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11" name="Freeform 4662"/>
                  <p:cNvSpPr>
                    <a:spLocks/>
                  </p:cNvSpPr>
                  <p:nvPr/>
                </p:nvSpPr>
                <p:spPr bwMode="auto">
                  <a:xfrm>
                    <a:off x="1146" y="85005"/>
                    <a:ext cx="1314" cy="159"/>
                  </a:xfrm>
                  <a:custGeom>
                    <a:avLst/>
                    <a:gdLst>
                      <a:gd name="T0" fmla="*/ 0 w 1314"/>
                      <a:gd name="T1" fmla="*/ 159 h 159"/>
                      <a:gd name="T2" fmla="*/ 0 w 1314"/>
                      <a:gd name="T3" fmla="*/ 0 h 159"/>
                      <a:gd name="T4" fmla="*/ 1314 w 1314"/>
                      <a:gd name="T5" fmla="*/ 0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14" h="159">
                        <a:moveTo>
                          <a:pt x="0" y="159"/>
                        </a:moveTo>
                        <a:lnTo>
                          <a:pt x="0" y="0"/>
                        </a:lnTo>
                        <a:lnTo>
                          <a:pt x="131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12" name="Rectangle 4663"/>
                  <p:cNvSpPr>
                    <a:spLocks noChangeArrowheads="1"/>
                  </p:cNvSpPr>
                  <p:nvPr/>
                </p:nvSpPr>
                <p:spPr bwMode="auto">
                  <a:xfrm>
                    <a:off x="2860" y="85118"/>
                    <a:ext cx="1241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FP929038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Coprococcus catus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GD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13" name="Freeform 4664"/>
                  <p:cNvSpPr>
                    <a:spLocks/>
                  </p:cNvSpPr>
                  <p:nvPr/>
                </p:nvSpPr>
                <p:spPr bwMode="auto">
                  <a:xfrm>
                    <a:off x="2857" y="85167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14" name="Rectangle 4665"/>
                  <p:cNvSpPr>
                    <a:spLocks noChangeArrowheads="1"/>
                  </p:cNvSpPr>
                  <p:nvPr/>
                </p:nvSpPr>
                <p:spPr bwMode="auto">
                  <a:xfrm>
                    <a:off x="2860" y="85226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2328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15" name="Freeform 4666"/>
                  <p:cNvSpPr>
                    <a:spLocks/>
                  </p:cNvSpPr>
                  <p:nvPr/>
                </p:nvSpPr>
                <p:spPr bwMode="auto">
                  <a:xfrm>
                    <a:off x="2857" y="85224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16" name="Freeform 4667"/>
                  <p:cNvSpPr>
                    <a:spLocks/>
                  </p:cNvSpPr>
                  <p:nvPr/>
                </p:nvSpPr>
                <p:spPr bwMode="auto">
                  <a:xfrm>
                    <a:off x="1443" y="85221"/>
                    <a:ext cx="1414" cy="105"/>
                  </a:xfrm>
                  <a:custGeom>
                    <a:avLst/>
                    <a:gdLst>
                      <a:gd name="T0" fmla="*/ 0 w 1414"/>
                      <a:gd name="T1" fmla="*/ 105 h 105"/>
                      <a:gd name="T2" fmla="*/ 0 w 1414"/>
                      <a:gd name="T3" fmla="*/ 0 h 105"/>
                      <a:gd name="T4" fmla="*/ 1414 w 1414"/>
                      <a:gd name="T5" fmla="*/ 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414" h="105">
                        <a:moveTo>
                          <a:pt x="0" y="105"/>
                        </a:moveTo>
                        <a:lnTo>
                          <a:pt x="0" y="0"/>
                        </a:lnTo>
                        <a:lnTo>
                          <a:pt x="1414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17" name="Rectangle 4668"/>
                  <p:cNvSpPr>
                    <a:spLocks noChangeArrowheads="1"/>
                  </p:cNvSpPr>
                  <p:nvPr/>
                </p:nvSpPr>
                <p:spPr bwMode="auto">
                  <a:xfrm>
                    <a:off x="3438" y="85334"/>
                    <a:ext cx="1415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AEDJ01000005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Ruminococcus albus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7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18" name="Freeform 4669"/>
                  <p:cNvSpPr>
                    <a:spLocks/>
                  </p:cNvSpPr>
                  <p:nvPr/>
                </p:nvSpPr>
                <p:spPr bwMode="auto">
                  <a:xfrm>
                    <a:off x="3435" y="85383"/>
                    <a:ext cx="0" cy="51"/>
                  </a:xfrm>
                  <a:custGeom>
                    <a:avLst/>
                    <a:gdLst>
                      <a:gd name="T0" fmla="*/ 51 h 51"/>
                      <a:gd name="T1" fmla="*/ 0 h 51"/>
                      <a:gd name="T2" fmla="*/ 0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19" name="Rectangle 4670"/>
                  <p:cNvSpPr>
                    <a:spLocks noChangeArrowheads="1"/>
                  </p:cNvSpPr>
                  <p:nvPr/>
                </p:nvSpPr>
                <p:spPr bwMode="auto">
                  <a:xfrm>
                    <a:off x="3438" y="85442"/>
                    <a:ext cx="377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MS 6692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20" name="Freeform 4671"/>
                  <p:cNvSpPr>
                    <a:spLocks/>
                  </p:cNvSpPr>
                  <p:nvPr/>
                </p:nvSpPr>
                <p:spPr bwMode="auto">
                  <a:xfrm>
                    <a:off x="3435" y="85440"/>
                    <a:ext cx="0" cy="51"/>
                  </a:xfrm>
                  <a:custGeom>
                    <a:avLst/>
                    <a:gdLst>
                      <a:gd name="T0" fmla="*/ 0 h 51"/>
                      <a:gd name="T1" fmla="*/ 51 h 51"/>
                      <a:gd name="T2" fmla="*/ 51 h 5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0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21" name="Freeform 4672"/>
                  <p:cNvSpPr>
                    <a:spLocks/>
                  </p:cNvSpPr>
                  <p:nvPr/>
                </p:nvSpPr>
                <p:spPr bwMode="auto">
                  <a:xfrm>
                    <a:off x="1443" y="85332"/>
                    <a:ext cx="1992" cy="105"/>
                  </a:xfrm>
                  <a:custGeom>
                    <a:avLst/>
                    <a:gdLst>
                      <a:gd name="T0" fmla="*/ 0 w 1992"/>
                      <a:gd name="T1" fmla="*/ 0 h 105"/>
                      <a:gd name="T2" fmla="*/ 0 w 1992"/>
                      <a:gd name="T3" fmla="*/ 105 h 105"/>
                      <a:gd name="T4" fmla="*/ 1992 w 1992"/>
                      <a:gd name="T5" fmla="*/ 105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92" h="105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1992" y="105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22" name="Freeform 4673"/>
                  <p:cNvSpPr>
                    <a:spLocks/>
                  </p:cNvSpPr>
                  <p:nvPr/>
                </p:nvSpPr>
                <p:spPr bwMode="auto">
                  <a:xfrm>
                    <a:off x="1146" y="85170"/>
                    <a:ext cx="297" cy="159"/>
                  </a:xfrm>
                  <a:custGeom>
                    <a:avLst/>
                    <a:gdLst>
                      <a:gd name="T0" fmla="*/ 0 w 297"/>
                      <a:gd name="T1" fmla="*/ 0 h 159"/>
                      <a:gd name="T2" fmla="*/ 0 w 297"/>
                      <a:gd name="T3" fmla="*/ 159 h 159"/>
                      <a:gd name="T4" fmla="*/ 297 w 297"/>
                      <a:gd name="T5" fmla="*/ 159 h 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7" h="159">
                        <a:moveTo>
                          <a:pt x="0" y="0"/>
                        </a:moveTo>
                        <a:lnTo>
                          <a:pt x="0" y="159"/>
                        </a:lnTo>
                        <a:lnTo>
                          <a:pt x="297" y="159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23" name="Freeform 4674"/>
                  <p:cNvSpPr>
                    <a:spLocks/>
                  </p:cNvSpPr>
                  <p:nvPr/>
                </p:nvSpPr>
                <p:spPr bwMode="auto">
                  <a:xfrm>
                    <a:off x="423" y="84967"/>
                    <a:ext cx="723" cy="200"/>
                  </a:xfrm>
                  <a:custGeom>
                    <a:avLst/>
                    <a:gdLst>
                      <a:gd name="T0" fmla="*/ 0 w 723"/>
                      <a:gd name="T1" fmla="*/ 0 h 200"/>
                      <a:gd name="T2" fmla="*/ 0 w 723"/>
                      <a:gd name="T3" fmla="*/ 200 h 200"/>
                      <a:gd name="T4" fmla="*/ 723 w 723"/>
                      <a:gd name="T5" fmla="*/ 200 h 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23" h="200">
                        <a:moveTo>
                          <a:pt x="0" y="0"/>
                        </a:moveTo>
                        <a:lnTo>
                          <a:pt x="0" y="200"/>
                        </a:lnTo>
                        <a:lnTo>
                          <a:pt x="723" y="20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24" name="Freeform 4675"/>
                  <p:cNvSpPr>
                    <a:spLocks/>
                  </p:cNvSpPr>
                  <p:nvPr/>
                </p:nvSpPr>
                <p:spPr bwMode="auto">
                  <a:xfrm>
                    <a:off x="383" y="84540"/>
                    <a:ext cx="40" cy="424"/>
                  </a:xfrm>
                  <a:custGeom>
                    <a:avLst/>
                    <a:gdLst>
                      <a:gd name="T0" fmla="*/ 0 w 40"/>
                      <a:gd name="T1" fmla="*/ 0 h 424"/>
                      <a:gd name="T2" fmla="*/ 0 w 40"/>
                      <a:gd name="T3" fmla="*/ 424 h 424"/>
                      <a:gd name="T4" fmla="*/ 40 w 40"/>
                      <a:gd name="T5" fmla="*/ 424 h 4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0" h="424">
                        <a:moveTo>
                          <a:pt x="0" y="0"/>
                        </a:moveTo>
                        <a:lnTo>
                          <a:pt x="0" y="424"/>
                        </a:lnTo>
                        <a:lnTo>
                          <a:pt x="40" y="424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25" name="Line 4676"/>
                  <p:cNvSpPr>
                    <a:spLocks noChangeShapeType="1"/>
                  </p:cNvSpPr>
                  <p:nvPr/>
                </p:nvSpPr>
                <p:spPr bwMode="auto">
                  <a:xfrm>
                    <a:off x="4924" y="83400"/>
                    <a:ext cx="0" cy="2130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26" name="Rectangle 4677"/>
                  <p:cNvSpPr>
                    <a:spLocks noChangeArrowheads="1"/>
                  </p:cNvSpPr>
                  <p:nvPr/>
                </p:nvSpPr>
                <p:spPr bwMode="auto">
                  <a:xfrm>
                    <a:off x="4990" y="84376"/>
                    <a:ext cx="559" cy="15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lvl="0"/>
                    <a:r>
                      <a: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宋体" pitchFamily="2" charset="-122"/>
                        <a:cs typeface="宋体" pitchFamily="2" charset="-122"/>
                      </a:rPr>
                      <a:t>Cluster </a:t>
                    </a:r>
                    <a:r>
                      <a:rPr lang="en-US" altLang="zh-CN" sz="1600" dirty="0">
                        <a:solidFill>
                          <a:srgbClr val="000000"/>
                        </a:solidFill>
                        <a:latin typeface="Tahoma" pitchFamily="34" charset="0"/>
                      </a:rPr>
                      <a:t>IV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27" name="Line 4678"/>
                  <p:cNvSpPr>
                    <a:spLocks noChangeShapeType="1"/>
                  </p:cNvSpPr>
                  <p:nvPr/>
                </p:nvSpPr>
                <p:spPr bwMode="auto">
                  <a:xfrm>
                    <a:off x="89" y="84537"/>
                    <a:ext cx="294" cy="0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28" name="Line 4679"/>
                  <p:cNvSpPr>
                    <a:spLocks noChangeShapeType="1"/>
                  </p:cNvSpPr>
                  <p:nvPr/>
                </p:nvSpPr>
                <p:spPr bwMode="auto">
                  <a:xfrm>
                    <a:off x="86" y="18219"/>
                    <a:ext cx="0" cy="66318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29" name="Freeform 4680"/>
                  <p:cNvSpPr>
                    <a:spLocks/>
                  </p:cNvSpPr>
                  <p:nvPr/>
                </p:nvSpPr>
                <p:spPr bwMode="auto">
                  <a:xfrm>
                    <a:off x="-396" y="18216"/>
                    <a:ext cx="482" cy="33715"/>
                  </a:xfrm>
                  <a:custGeom>
                    <a:avLst/>
                    <a:gdLst>
                      <a:gd name="T0" fmla="*/ 0 w 482"/>
                      <a:gd name="T1" fmla="*/ 33715 h 33715"/>
                      <a:gd name="T2" fmla="*/ 0 w 482"/>
                      <a:gd name="T3" fmla="*/ 0 h 33715"/>
                      <a:gd name="T4" fmla="*/ 482 w 482"/>
                      <a:gd name="T5" fmla="*/ 0 h 337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2" h="33715">
                        <a:moveTo>
                          <a:pt x="0" y="33715"/>
                        </a:moveTo>
                        <a:lnTo>
                          <a:pt x="0" y="0"/>
                        </a:lnTo>
                        <a:lnTo>
                          <a:pt x="482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30" name="Rectangle 4681"/>
                  <p:cNvSpPr>
                    <a:spLocks noChangeArrowheads="1"/>
                  </p:cNvSpPr>
                  <p:nvPr/>
                </p:nvSpPr>
                <p:spPr bwMode="auto">
                  <a:xfrm>
                    <a:off x="3526" y="85550"/>
                    <a:ext cx="1588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CAA77548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Rhodobacter capsulantus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BCHX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31" name="Freeform 4682"/>
                  <p:cNvSpPr>
                    <a:spLocks/>
                  </p:cNvSpPr>
                  <p:nvPr/>
                </p:nvSpPr>
                <p:spPr bwMode="auto">
                  <a:xfrm>
                    <a:off x="2823" y="85599"/>
                    <a:ext cx="700" cy="51"/>
                  </a:xfrm>
                  <a:custGeom>
                    <a:avLst/>
                    <a:gdLst>
                      <a:gd name="T0" fmla="*/ 0 w 700"/>
                      <a:gd name="T1" fmla="*/ 51 h 51"/>
                      <a:gd name="T2" fmla="*/ 0 w 700"/>
                      <a:gd name="T3" fmla="*/ 0 h 51"/>
                      <a:gd name="T4" fmla="*/ 700 w 700"/>
                      <a:gd name="T5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00" h="51">
                        <a:moveTo>
                          <a:pt x="0" y="51"/>
                        </a:moveTo>
                        <a:lnTo>
                          <a:pt x="0" y="0"/>
                        </a:lnTo>
                        <a:lnTo>
                          <a:pt x="700" y="0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32" name="Rectangle 4683"/>
                  <p:cNvSpPr>
                    <a:spLocks noChangeArrowheads="1"/>
                  </p:cNvSpPr>
                  <p:nvPr/>
                </p:nvSpPr>
                <p:spPr bwMode="auto">
                  <a:xfrm>
                    <a:off x="3150" y="85658"/>
                    <a:ext cx="1597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 CAB38747 </a:t>
                    </a:r>
                    <a:r>
                      <a:rPr kumimoji="0" lang="zh-CN" altLang="zh-CN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Rhodobacter sphaeroides </a:t>
                    </a:r>
                    <a:r>
                      <a: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rPr>
                      <a:t>BCHX</a:t>
                    </a:r>
                    <a:endParaRPr kumimoji="0" lang="zh-CN" altLang="zh-CN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33" name="Freeform 4684"/>
                  <p:cNvSpPr>
                    <a:spLocks/>
                  </p:cNvSpPr>
                  <p:nvPr/>
                </p:nvSpPr>
                <p:spPr bwMode="auto">
                  <a:xfrm>
                    <a:off x="2823" y="85656"/>
                    <a:ext cx="324" cy="51"/>
                  </a:xfrm>
                  <a:custGeom>
                    <a:avLst/>
                    <a:gdLst>
                      <a:gd name="T0" fmla="*/ 0 w 324"/>
                      <a:gd name="T1" fmla="*/ 0 h 51"/>
                      <a:gd name="T2" fmla="*/ 0 w 324"/>
                      <a:gd name="T3" fmla="*/ 51 h 51"/>
                      <a:gd name="T4" fmla="*/ 324 w 324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24" h="51">
                        <a:moveTo>
                          <a:pt x="0" y="0"/>
                        </a:moveTo>
                        <a:lnTo>
                          <a:pt x="0" y="51"/>
                        </a:lnTo>
                        <a:lnTo>
                          <a:pt x="324" y="51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34" name="Freeform 4685"/>
                  <p:cNvSpPr>
                    <a:spLocks/>
                  </p:cNvSpPr>
                  <p:nvPr/>
                </p:nvSpPr>
                <p:spPr bwMode="auto">
                  <a:xfrm>
                    <a:off x="-396" y="51937"/>
                    <a:ext cx="3219" cy="33716"/>
                  </a:xfrm>
                  <a:custGeom>
                    <a:avLst/>
                    <a:gdLst>
                      <a:gd name="T0" fmla="*/ 0 w 3219"/>
                      <a:gd name="T1" fmla="*/ 0 h 33716"/>
                      <a:gd name="T2" fmla="*/ 0 w 3219"/>
                      <a:gd name="T3" fmla="*/ 33716 h 33716"/>
                      <a:gd name="T4" fmla="*/ 3219 w 3219"/>
                      <a:gd name="T5" fmla="*/ 33716 h 337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219" h="33716">
                        <a:moveTo>
                          <a:pt x="0" y="0"/>
                        </a:moveTo>
                        <a:lnTo>
                          <a:pt x="0" y="33716"/>
                        </a:lnTo>
                        <a:lnTo>
                          <a:pt x="3219" y="33716"/>
                        </a:lnTo>
                      </a:path>
                    </a:pathLst>
                  </a:cu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35" name="Rectangle 4686"/>
                  <p:cNvSpPr>
                    <a:spLocks noChangeArrowheads="1"/>
                  </p:cNvSpPr>
                  <p:nvPr/>
                </p:nvSpPr>
                <p:spPr bwMode="auto">
                  <a:xfrm>
                    <a:off x="2688" y="85670"/>
                    <a:ext cx="15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100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36" name="Rectangle 4687"/>
                  <p:cNvSpPr>
                    <a:spLocks noChangeArrowheads="1"/>
                  </p:cNvSpPr>
                  <p:nvPr/>
                </p:nvSpPr>
                <p:spPr bwMode="auto">
                  <a:xfrm>
                    <a:off x="3300" y="85454"/>
                    <a:ext cx="15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100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37" name="Rectangle 4688"/>
                  <p:cNvSpPr>
                    <a:spLocks noChangeArrowheads="1"/>
                  </p:cNvSpPr>
                  <p:nvPr/>
                </p:nvSpPr>
                <p:spPr bwMode="auto">
                  <a:xfrm>
                    <a:off x="2722" y="85126"/>
                    <a:ext cx="15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100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38" name="Rectangle 4689"/>
                  <p:cNvSpPr>
                    <a:spLocks noChangeArrowheads="1"/>
                  </p:cNvSpPr>
                  <p:nvPr/>
                </p:nvSpPr>
                <p:spPr bwMode="auto">
                  <a:xfrm>
                    <a:off x="2580" y="84586"/>
                    <a:ext cx="15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100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39" name="Rectangle 4690"/>
                  <p:cNvSpPr>
                    <a:spLocks noChangeArrowheads="1"/>
                  </p:cNvSpPr>
                  <p:nvPr/>
                </p:nvSpPr>
                <p:spPr bwMode="auto">
                  <a:xfrm>
                    <a:off x="2584" y="83398"/>
                    <a:ext cx="15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100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40" name="Rectangle 4691"/>
                  <p:cNvSpPr>
                    <a:spLocks noChangeArrowheads="1"/>
                  </p:cNvSpPr>
                  <p:nvPr/>
                </p:nvSpPr>
                <p:spPr bwMode="auto">
                  <a:xfrm>
                    <a:off x="2325" y="84910"/>
                    <a:ext cx="15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100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41" name="Rectangle 4692"/>
                  <p:cNvSpPr>
                    <a:spLocks noChangeArrowheads="1"/>
                  </p:cNvSpPr>
                  <p:nvPr/>
                </p:nvSpPr>
                <p:spPr bwMode="auto">
                  <a:xfrm>
                    <a:off x="2367" y="83834"/>
                    <a:ext cx="15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100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42" name="Rectangle 4693"/>
                  <p:cNvSpPr>
                    <a:spLocks noChangeArrowheads="1"/>
                  </p:cNvSpPr>
                  <p:nvPr/>
                </p:nvSpPr>
                <p:spPr bwMode="auto">
                  <a:xfrm>
                    <a:off x="2262" y="84050"/>
                    <a:ext cx="15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100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43" name="Rectangle 4694"/>
                  <p:cNvSpPr>
                    <a:spLocks noChangeArrowheads="1"/>
                  </p:cNvSpPr>
                  <p:nvPr/>
                </p:nvSpPr>
                <p:spPr bwMode="auto">
                  <a:xfrm>
                    <a:off x="2162" y="84154"/>
                    <a:ext cx="15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100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44" name="Rectangle 4695"/>
                  <p:cNvSpPr>
                    <a:spLocks noChangeArrowheads="1"/>
                  </p:cNvSpPr>
                  <p:nvPr/>
                </p:nvSpPr>
                <p:spPr bwMode="auto">
                  <a:xfrm>
                    <a:off x="3051" y="-48902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45" name="Rectangle 4696"/>
                  <p:cNvSpPr>
                    <a:spLocks noChangeArrowheads="1"/>
                  </p:cNvSpPr>
                  <p:nvPr/>
                </p:nvSpPr>
                <p:spPr bwMode="auto">
                  <a:xfrm>
                    <a:off x="3139" y="-48146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73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46" name="Rectangle 4697"/>
                  <p:cNvSpPr>
                    <a:spLocks noChangeArrowheads="1"/>
                  </p:cNvSpPr>
                  <p:nvPr/>
                </p:nvSpPr>
                <p:spPr bwMode="auto">
                  <a:xfrm>
                    <a:off x="3042" y="-48065"/>
                    <a:ext cx="15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100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47" name="Rectangle 4698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85346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54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48" name="Rectangle 4699"/>
                  <p:cNvSpPr>
                    <a:spLocks noChangeArrowheads="1"/>
                  </p:cNvSpPr>
                  <p:nvPr/>
                </p:nvSpPr>
                <p:spPr bwMode="auto">
                  <a:xfrm>
                    <a:off x="2905" y="-48470"/>
                    <a:ext cx="15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100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49" name="Rectangle 4700"/>
                  <p:cNvSpPr>
                    <a:spLocks noChangeArrowheads="1"/>
                  </p:cNvSpPr>
                  <p:nvPr/>
                </p:nvSpPr>
                <p:spPr bwMode="auto">
                  <a:xfrm>
                    <a:off x="3211" y="-69310"/>
                    <a:ext cx="15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100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50" name="Rectangle 4701"/>
                  <p:cNvSpPr>
                    <a:spLocks noChangeArrowheads="1"/>
                  </p:cNvSpPr>
                  <p:nvPr/>
                </p:nvSpPr>
                <p:spPr bwMode="auto">
                  <a:xfrm>
                    <a:off x="2886" y="-57434"/>
                    <a:ext cx="15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100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51" name="Rectangle 4702"/>
                  <p:cNvSpPr>
                    <a:spLocks noChangeArrowheads="1"/>
                  </p:cNvSpPr>
                  <p:nvPr/>
                </p:nvSpPr>
                <p:spPr bwMode="auto">
                  <a:xfrm>
                    <a:off x="1047" y="85184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65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52" name="Rectangle 4703"/>
                  <p:cNvSpPr>
                    <a:spLocks noChangeArrowheads="1"/>
                  </p:cNvSpPr>
                  <p:nvPr/>
                </p:nvSpPr>
                <p:spPr bwMode="auto">
                  <a:xfrm>
                    <a:off x="2949" y="-68338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75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53" name="Rectangle 4704"/>
                  <p:cNvSpPr>
                    <a:spLocks noChangeArrowheads="1"/>
                  </p:cNvSpPr>
                  <p:nvPr/>
                </p:nvSpPr>
                <p:spPr bwMode="auto">
                  <a:xfrm>
                    <a:off x="2920" y="-68882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54" name="Rectangle 4705"/>
                  <p:cNvSpPr>
                    <a:spLocks noChangeArrowheads="1"/>
                  </p:cNvSpPr>
                  <p:nvPr/>
                </p:nvSpPr>
                <p:spPr bwMode="auto">
                  <a:xfrm>
                    <a:off x="2853" y="-68419"/>
                    <a:ext cx="15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100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55" name="Rectangle 4706"/>
                  <p:cNvSpPr>
                    <a:spLocks noChangeArrowheads="1"/>
                  </p:cNvSpPr>
                  <p:nvPr/>
                </p:nvSpPr>
                <p:spPr bwMode="auto">
                  <a:xfrm>
                    <a:off x="2791" y="-59054"/>
                    <a:ext cx="15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100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56" name="Rectangle 4707"/>
                  <p:cNvSpPr>
                    <a:spLocks noChangeArrowheads="1"/>
                  </p:cNvSpPr>
                  <p:nvPr/>
                </p:nvSpPr>
                <p:spPr bwMode="auto">
                  <a:xfrm>
                    <a:off x="2844" y="-69206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57" name="Rectangle 4708"/>
                  <p:cNvSpPr>
                    <a:spLocks noChangeArrowheads="1"/>
                  </p:cNvSpPr>
                  <p:nvPr/>
                </p:nvSpPr>
                <p:spPr bwMode="auto">
                  <a:xfrm>
                    <a:off x="2908" y="-73094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65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58" name="Rectangle 4709"/>
                  <p:cNvSpPr>
                    <a:spLocks noChangeArrowheads="1"/>
                  </p:cNvSpPr>
                  <p:nvPr/>
                </p:nvSpPr>
                <p:spPr bwMode="auto">
                  <a:xfrm>
                    <a:off x="2800" y="-56678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59" name="Rectangle 4710"/>
                  <p:cNvSpPr>
                    <a:spLocks noChangeArrowheads="1"/>
                  </p:cNvSpPr>
                  <p:nvPr/>
                </p:nvSpPr>
                <p:spPr bwMode="auto">
                  <a:xfrm>
                    <a:off x="2877" y="-74602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60" name="Rectangle 4711"/>
                  <p:cNvSpPr>
                    <a:spLocks noChangeArrowheads="1"/>
                  </p:cNvSpPr>
                  <p:nvPr/>
                </p:nvSpPr>
                <p:spPr bwMode="auto">
                  <a:xfrm>
                    <a:off x="2728" y="-55814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61" name="Rectangle 4712"/>
                  <p:cNvSpPr>
                    <a:spLocks noChangeArrowheads="1"/>
                  </p:cNvSpPr>
                  <p:nvPr/>
                </p:nvSpPr>
                <p:spPr bwMode="auto">
                  <a:xfrm>
                    <a:off x="2865" y="-69638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76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62" name="Rectangle 4713"/>
                  <p:cNvSpPr>
                    <a:spLocks noChangeArrowheads="1"/>
                  </p:cNvSpPr>
                  <p:nvPr/>
                </p:nvSpPr>
                <p:spPr bwMode="auto">
                  <a:xfrm>
                    <a:off x="2859" y="-72010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63" name="Rectangle 4714"/>
                  <p:cNvSpPr>
                    <a:spLocks noChangeArrowheads="1"/>
                  </p:cNvSpPr>
                  <p:nvPr/>
                </p:nvSpPr>
                <p:spPr bwMode="auto">
                  <a:xfrm>
                    <a:off x="2860" y="-73013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60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64" name="Rectangle 4715"/>
                  <p:cNvSpPr>
                    <a:spLocks noChangeArrowheads="1"/>
                  </p:cNvSpPr>
                  <p:nvPr/>
                </p:nvSpPr>
                <p:spPr bwMode="auto">
                  <a:xfrm>
                    <a:off x="2418" y="-49226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65" name="Rectangle 4716"/>
                  <p:cNvSpPr>
                    <a:spLocks noChangeArrowheads="1"/>
                  </p:cNvSpPr>
                  <p:nvPr/>
                </p:nvSpPr>
                <p:spPr bwMode="auto">
                  <a:xfrm>
                    <a:off x="2790" y="-68801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79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66" name="Rectangle 4717"/>
                  <p:cNvSpPr>
                    <a:spLocks noChangeArrowheads="1"/>
                  </p:cNvSpPr>
                  <p:nvPr/>
                </p:nvSpPr>
                <p:spPr bwMode="auto">
                  <a:xfrm>
                    <a:off x="2724" y="-51382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67" name="Rectangle 4718"/>
                  <p:cNvSpPr>
                    <a:spLocks noChangeArrowheads="1"/>
                  </p:cNvSpPr>
                  <p:nvPr/>
                </p:nvSpPr>
                <p:spPr bwMode="auto">
                  <a:xfrm>
                    <a:off x="2740" y="-59266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72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68" name="Rectangle 4719"/>
                  <p:cNvSpPr>
                    <a:spLocks noChangeArrowheads="1"/>
                  </p:cNvSpPr>
                  <p:nvPr/>
                </p:nvSpPr>
                <p:spPr bwMode="auto">
                  <a:xfrm>
                    <a:off x="2808" y="-69418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51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69" name="Rectangle 4720"/>
                  <p:cNvSpPr>
                    <a:spLocks noChangeArrowheads="1"/>
                  </p:cNvSpPr>
                  <p:nvPr/>
                </p:nvSpPr>
                <p:spPr bwMode="auto">
                  <a:xfrm>
                    <a:off x="2709" y="-55486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70" name="Rectangle 4721"/>
                  <p:cNvSpPr>
                    <a:spLocks noChangeArrowheads="1"/>
                  </p:cNvSpPr>
                  <p:nvPr/>
                </p:nvSpPr>
                <p:spPr bwMode="auto">
                  <a:xfrm>
                    <a:off x="2692" y="-58726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71" name="Rectangle 4722"/>
                  <p:cNvSpPr>
                    <a:spLocks noChangeArrowheads="1"/>
                  </p:cNvSpPr>
                  <p:nvPr/>
                </p:nvSpPr>
                <p:spPr bwMode="auto">
                  <a:xfrm>
                    <a:off x="2685" y="-50954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68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72" name="Rectangle 4723"/>
                  <p:cNvSpPr>
                    <a:spLocks noChangeArrowheads="1"/>
                  </p:cNvSpPr>
                  <p:nvPr/>
                </p:nvSpPr>
                <p:spPr bwMode="auto">
                  <a:xfrm>
                    <a:off x="2622" y="-64018"/>
                    <a:ext cx="15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100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73" name="Rectangle 4724"/>
                  <p:cNvSpPr>
                    <a:spLocks noChangeArrowheads="1"/>
                  </p:cNvSpPr>
                  <p:nvPr/>
                </p:nvSpPr>
                <p:spPr bwMode="auto">
                  <a:xfrm>
                    <a:off x="2676" y="-53758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74" name="Rectangle 4725"/>
                  <p:cNvSpPr>
                    <a:spLocks noChangeArrowheads="1"/>
                  </p:cNvSpPr>
                  <p:nvPr/>
                </p:nvSpPr>
                <p:spPr bwMode="auto">
                  <a:xfrm>
                    <a:off x="2694" y="-59594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69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75" name="Rectangle 4726"/>
                  <p:cNvSpPr>
                    <a:spLocks noChangeArrowheads="1"/>
                  </p:cNvSpPr>
                  <p:nvPr/>
                </p:nvSpPr>
                <p:spPr bwMode="auto">
                  <a:xfrm>
                    <a:off x="2661" y="-50090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76" name="Rectangle 4727"/>
                  <p:cNvSpPr>
                    <a:spLocks noChangeArrowheads="1"/>
                  </p:cNvSpPr>
                  <p:nvPr/>
                </p:nvSpPr>
                <p:spPr bwMode="auto">
                  <a:xfrm>
                    <a:off x="2661" y="-49330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67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77" name="Rectangle 4728"/>
                  <p:cNvSpPr>
                    <a:spLocks noChangeArrowheads="1"/>
                  </p:cNvSpPr>
                  <p:nvPr/>
                </p:nvSpPr>
                <p:spPr bwMode="auto">
                  <a:xfrm>
                    <a:off x="2646" y="-52462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78" name="Rectangle 4729"/>
                  <p:cNvSpPr>
                    <a:spLocks noChangeArrowheads="1"/>
                  </p:cNvSpPr>
                  <p:nvPr/>
                </p:nvSpPr>
                <p:spPr bwMode="auto">
                  <a:xfrm>
                    <a:off x="2700" y="-73198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79" name="Rectangle 4730"/>
                  <p:cNvSpPr>
                    <a:spLocks noChangeArrowheads="1"/>
                  </p:cNvSpPr>
                  <p:nvPr/>
                </p:nvSpPr>
                <p:spPr bwMode="auto">
                  <a:xfrm>
                    <a:off x="2718" y="-71686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88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80" name="Rectangle 4731"/>
                  <p:cNvSpPr>
                    <a:spLocks noChangeArrowheads="1"/>
                  </p:cNvSpPr>
                  <p:nvPr/>
                </p:nvSpPr>
                <p:spPr bwMode="auto">
                  <a:xfrm>
                    <a:off x="2734" y="-77522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82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81" name="Rectangle 4732"/>
                  <p:cNvSpPr>
                    <a:spLocks noChangeArrowheads="1"/>
                  </p:cNvSpPr>
                  <p:nvPr/>
                </p:nvSpPr>
                <p:spPr bwMode="auto">
                  <a:xfrm>
                    <a:off x="2656" y="-59486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79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82" name="Rectangle 4733"/>
                  <p:cNvSpPr>
                    <a:spLocks noChangeArrowheads="1"/>
                  </p:cNvSpPr>
                  <p:nvPr/>
                </p:nvSpPr>
                <p:spPr bwMode="auto">
                  <a:xfrm>
                    <a:off x="2536" y="-58510"/>
                    <a:ext cx="15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100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83" name="Rectangle 4734"/>
                  <p:cNvSpPr>
                    <a:spLocks noChangeArrowheads="1"/>
                  </p:cNvSpPr>
                  <p:nvPr/>
                </p:nvSpPr>
                <p:spPr bwMode="auto">
                  <a:xfrm>
                    <a:off x="2682" y="-73630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51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84" name="Rectangle 4735"/>
                  <p:cNvSpPr>
                    <a:spLocks noChangeArrowheads="1"/>
                  </p:cNvSpPr>
                  <p:nvPr/>
                </p:nvSpPr>
                <p:spPr bwMode="auto">
                  <a:xfrm>
                    <a:off x="2682" y="-76334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63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85" name="Rectangle 4736"/>
                  <p:cNvSpPr>
                    <a:spLocks noChangeArrowheads="1"/>
                  </p:cNvSpPr>
                  <p:nvPr/>
                </p:nvSpPr>
                <p:spPr bwMode="auto">
                  <a:xfrm>
                    <a:off x="2602" y="-50410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70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86" name="Rectangle 4737"/>
                  <p:cNvSpPr>
                    <a:spLocks noChangeArrowheads="1"/>
                  </p:cNvSpPr>
                  <p:nvPr/>
                </p:nvSpPr>
                <p:spPr bwMode="auto">
                  <a:xfrm>
                    <a:off x="2673" y="-70826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77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87" name="Rectangle 4738"/>
                  <p:cNvSpPr>
                    <a:spLocks noChangeArrowheads="1"/>
                  </p:cNvSpPr>
                  <p:nvPr/>
                </p:nvSpPr>
                <p:spPr bwMode="auto">
                  <a:xfrm>
                    <a:off x="2662" y="-65098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88" name="Rectangle 4739"/>
                  <p:cNvSpPr>
                    <a:spLocks noChangeArrowheads="1"/>
                  </p:cNvSpPr>
                  <p:nvPr/>
                </p:nvSpPr>
                <p:spPr bwMode="auto">
                  <a:xfrm>
                    <a:off x="2659" y="-71767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66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89" name="Rectangle 4740"/>
                  <p:cNvSpPr>
                    <a:spLocks noChangeArrowheads="1"/>
                  </p:cNvSpPr>
                  <p:nvPr/>
                </p:nvSpPr>
                <p:spPr bwMode="auto">
                  <a:xfrm>
                    <a:off x="2683" y="-80650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71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90" name="Rectangle 4741"/>
                  <p:cNvSpPr>
                    <a:spLocks noChangeArrowheads="1"/>
                  </p:cNvSpPr>
                  <p:nvPr/>
                </p:nvSpPr>
                <p:spPr bwMode="auto">
                  <a:xfrm>
                    <a:off x="2649" y="-65993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57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91" name="Rectangle 4742"/>
                  <p:cNvSpPr>
                    <a:spLocks noChangeArrowheads="1"/>
                  </p:cNvSpPr>
                  <p:nvPr/>
                </p:nvSpPr>
                <p:spPr bwMode="auto">
                  <a:xfrm>
                    <a:off x="2658" y="-79574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69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92" name="Rectangle 4743"/>
                  <p:cNvSpPr>
                    <a:spLocks noChangeArrowheads="1"/>
                  </p:cNvSpPr>
                  <p:nvPr/>
                </p:nvSpPr>
                <p:spPr bwMode="auto">
                  <a:xfrm>
                    <a:off x="2577" y="-49874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84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93" name="Rectangle 4744"/>
                  <p:cNvSpPr>
                    <a:spLocks noChangeArrowheads="1"/>
                  </p:cNvSpPr>
                  <p:nvPr/>
                </p:nvSpPr>
                <p:spPr bwMode="auto">
                  <a:xfrm>
                    <a:off x="2595" y="-73526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89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94" name="Rectangle 4745"/>
                  <p:cNvSpPr>
                    <a:spLocks noChangeArrowheads="1"/>
                  </p:cNvSpPr>
                  <p:nvPr/>
                </p:nvSpPr>
                <p:spPr bwMode="auto">
                  <a:xfrm>
                    <a:off x="2625" y="-77734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72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95" name="Rectangle 4746"/>
                  <p:cNvSpPr>
                    <a:spLocks noChangeArrowheads="1"/>
                  </p:cNvSpPr>
                  <p:nvPr/>
                </p:nvSpPr>
                <p:spPr bwMode="auto">
                  <a:xfrm>
                    <a:off x="2529" y="-52250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96" name="Rectangle 4747"/>
                  <p:cNvSpPr>
                    <a:spLocks noChangeArrowheads="1"/>
                  </p:cNvSpPr>
                  <p:nvPr/>
                </p:nvSpPr>
                <p:spPr bwMode="auto">
                  <a:xfrm>
                    <a:off x="2562" y="-69125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55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97" name="Rectangle 4748"/>
                  <p:cNvSpPr>
                    <a:spLocks noChangeArrowheads="1"/>
                  </p:cNvSpPr>
                  <p:nvPr/>
                </p:nvSpPr>
                <p:spPr bwMode="auto">
                  <a:xfrm>
                    <a:off x="2586" y="-65642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73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98" name="Rectangle 4749"/>
                  <p:cNvSpPr>
                    <a:spLocks noChangeArrowheads="1"/>
                  </p:cNvSpPr>
                  <p:nvPr/>
                </p:nvSpPr>
                <p:spPr bwMode="auto">
                  <a:xfrm>
                    <a:off x="2503" y="-63482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199" name="Rectangle 4750"/>
                  <p:cNvSpPr>
                    <a:spLocks noChangeArrowheads="1"/>
                  </p:cNvSpPr>
                  <p:nvPr/>
                </p:nvSpPr>
                <p:spPr bwMode="auto">
                  <a:xfrm>
                    <a:off x="2505" y="-56242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00" name="Rectangle 4751"/>
                  <p:cNvSpPr>
                    <a:spLocks noChangeArrowheads="1"/>
                  </p:cNvSpPr>
                  <p:nvPr/>
                </p:nvSpPr>
                <p:spPr bwMode="auto">
                  <a:xfrm>
                    <a:off x="2520" y="-51710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87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01" name="Rectangle 4752"/>
                  <p:cNvSpPr>
                    <a:spLocks noChangeArrowheads="1"/>
                  </p:cNvSpPr>
                  <p:nvPr/>
                </p:nvSpPr>
                <p:spPr bwMode="auto">
                  <a:xfrm>
                    <a:off x="2505" y="-51922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02" name="Rectangle 4753"/>
                  <p:cNvSpPr>
                    <a:spLocks noChangeArrowheads="1"/>
                  </p:cNvSpPr>
                  <p:nvPr/>
                </p:nvSpPr>
                <p:spPr bwMode="auto">
                  <a:xfrm>
                    <a:off x="2559" y="-65179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53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03" name="Rectangle 4754"/>
                  <p:cNvSpPr>
                    <a:spLocks noChangeArrowheads="1"/>
                  </p:cNvSpPr>
                  <p:nvPr/>
                </p:nvSpPr>
                <p:spPr bwMode="auto">
                  <a:xfrm>
                    <a:off x="2521" y="-54514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83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04" name="Rectangle 4755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-59149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79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05" name="Rectangle 4756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-68153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50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06" name="Rectangle 4757"/>
                  <p:cNvSpPr>
                    <a:spLocks noChangeArrowheads="1"/>
                  </p:cNvSpPr>
                  <p:nvPr/>
                </p:nvSpPr>
                <p:spPr bwMode="auto">
                  <a:xfrm>
                    <a:off x="2505" y="-66614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58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07" name="Rectangle 4758"/>
                  <p:cNvSpPr>
                    <a:spLocks noChangeArrowheads="1"/>
                  </p:cNvSpPr>
                  <p:nvPr/>
                </p:nvSpPr>
                <p:spPr bwMode="auto">
                  <a:xfrm>
                    <a:off x="2483" y="-54842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77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08" name="Rectangle 4759"/>
                  <p:cNvSpPr>
                    <a:spLocks noChangeArrowheads="1"/>
                  </p:cNvSpPr>
                  <p:nvPr/>
                </p:nvSpPr>
                <p:spPr bwMode="auto">
                  <a:xfrm>
                    <a:off x="2444" y="-56998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09" name="Rectangle 4760"/>
                  <p:cNvSpPr>
                    <a:spLocks noChangeArrowheads="1"/>
                  </p:cNvSpPr>
                  <p:nvPr/>
                </p:nvSpPr>
                <p:spPr bwMode="auto">
                  <a:xfrm>
                    <a:off x="2385" y="-61430"/>
                    <a:ext cx="15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100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10" name="Rectangle 4761"/>
                  <p:cNvSpPr>
                    <a:spLocks noChangeArrowheads="1"/>
                  </p:cNvSpPr>
                  <p:nvPr/>
                </p:nvSpPr>
                <p:spPr bwMode="auto">
                  <a:xfrm>
                    <a:off x="2432" y="-64234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11" name="Rectangle 4762"/>
                  <p:cNvSpPr>
                    <a:spLocks noChangeArrowheads="1"/>
                  </p:cNvSpPr>
                  <p:nvPr/>
                </p:nvSpPr>
                <p:spPr bwMode="auto">
                  <a:xfrm>
                    <a:off x="2408" y="-54946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12" name="Rectangle 4763"/>
                  <p:cNvSpPr>
                    <a:spLocks noChangeArrowheads="1"/>
                  </p:cNvSpPr>
                  <p:nvPr/>
                </p:nvSpPr>
                <p:spPr bwMode="auto">
                  <a:xfrm>
                    <a:off x="2301" y="-58294"/>
                    <a:ext cx="15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100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13" name="Rectangle 4764"/>
                  <p:cNvSpPr>
                    <a:spLocks noChangeArrowheads="1"/>
                  </p:cNvSpPr>
                  <p:nvPr/>
                </p:nvSpPr>
                <p:spPr bwMode="auto">
                  <a:xfrm>
                    <a:off x="2367" y="-51058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78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14" name="Rectangle 4765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-55918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15" name="Rectangle 4766"/>
                  <p:cNvSpPr>
                    <a:spLocks noChangeArrowheads="1"/>
                  </p:cNvSpPr>
                  <p:nvPr/>
                </p:nvSpPr>
                <p:spPr bwMode="auto">
                  <a:xfrm>
                    <a:off x="2324" y="-57862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89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16" name="Rectangle 4767"/>
                  <p:cNvSpPr>
                    <a:spLocks noChangeArrowheads="1"/>
                  </p:cNvSpPr>
                  <p:nvPr/>
                </p:nvSpPr>
                <p:spPr bwMode="auto">
                  <a:xfrm>
                    <a:off x="2331" y="-63914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17" name="Rectangle 4768"/>
                  <p:cNvSpPr>
                    <a:spLocks noChangeArrowheads="1"/>
                  </p:cNvSpPr>
                  <p:nvPr/>
                </p:nvSpPr>
                <p:spPr bwMode="auto">
                  <a:xfrm>
                    <a:off x="2351" y="-54298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70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18" name="Rectangle 4769"/>
                  <p:cNvSpPr>
                    <a:spLocks noChangeArrowheads="1"/>
                  </p:cNvSpPr>
                  <p:nvPr/>
                </p:nvSpPr>
                <p:spPr bwMode="auto">
                  <a:xfrm>
                    <a:off x="2306" y="-62830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70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19" name="Rectangle 4770"/>
                  <p:cNvSpPr>
                    <a:spLocks noChangeArrowheads="1"/>
                  </p:cNvSpPr>
                  <p:nvPr/>
                </p:nvSpPr>
                <p:spPr bwMode="auto">
                  <a:xfrm>
                    <a:off x="2288" y="-55382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20" name="Rectangle 4771"/>
                  <p:cNvSpPr>
                    <a:spLocks noChangeArrowheads="1"/>
                  </p:cNvSpPr>
                  <p:nvPr/>
                </p:nvSpPr>
                <p:spPr bwMode="auto">
                  <a:xfrm>
                    <a:off x="2259" y="-58190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21" name="Rectangle 4772"/>
                  <p:cNvSpPr>
                    <a:spLocks noChangeArrowheads="1"/>
                  </p:cNvSpPr>
                  <p:nvPr/>
                </p:nvSpPr>
                <p:spPr bwMode="auto">
                  <a:xfrm>
                    <a:off x="2273" y="-62911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53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22" name="Rectangle 4773"/>
                  <p:cNvSpPr>
                    <a:spLocks noChangeArrowheads="1"/>
                  </p:cNvSpPr>
                  <p:nvPr/>
                </p:nvSpPr>
                <p:spPr bwMode="auto">
                  <a:xfrm>
                    <a:off x="2255" y="-64562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23" name="Rectangle 4774"/>
                  <p:cNvSpPr>
                    <a:spLocks noChangeArrowheads="1"/>
                  </p:cNvSpPr>
                  <p:nvPr/>
                </p:nvSpPr>
                <p:spPr bwMode="auto">
                  <a:xfrm>
                    <a:off x="2234" y="-57646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24" name="Rectangle 4775"/>
                  <p:cNvSpPr>
                    <a:spLocks noChangeArrowheads="1"/>
                  </p:cNvSpPr>
                  <p:nvPr/>
                </p:nvSpPr>
                <p:spPr bwMode="auto">
                  <a:xfrm>
                    <a:off x="2231" y="-60890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25" name="Rectangle 4776"/>
                  <p:cNvSpPr>
                    <a:spLocks noChangeArrowheads="1"/>
                  </p:cNvSpPr>
                  <p:nvPr/>
                </p:nvSpPr>
                <p:spPr bwMode="auto">
                  <a:xfrm>
                    <a:off x="2210" y="-61214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26" name="Rectangle 4777"/>
                  <p:cNvSpPr>
                    <a:spLocks noChangeArrowheads="1"/>
                  </p:cNvSpPr>
                  <p:nvPr/>
                </p:nvSpPr>
                <p:spPr bwMode="auto">
                  <a:xfrm>
                    <a:off x="2169" y="-58082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56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27" name="Rectangle 4778"/>
                  <p:cNvSpPr>
                    <a:spLocks noChangeArrowheads="1"/>
                  </p:cNvSpPr>
                  <p:nvPr/>
                </p:nvSpPr>
                <p:spPr bwMode="auto">
                  <a:xfrm>
                    <a:off x="2181" y="-59968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83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28" name="Rectangle 4779"/>
                  <p:cNvSpPr>
                    <a:spLocks noChangeArrowheads="1"/>
                  </p:cNvSpPr>
                  <p:nvPr/>
                </p:nvSpPr>
                <p:spPr bwMode="auto">
                  <a:xfrm>
                    <a:off x="2165" y="-62398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82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29" name="Rectangle 4780"/>
                  <p:cNvSpPr>
                    <a:spLocks noChangeArrowheads="1"/>
                  </p:cNvSpPr>
                  <p:nvPr/>
                </p:nvSpPr>
                <p:spPr bwMode="auto">
                  <a:xfrm>
                    <a:off x="2163" y="-62726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85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30" name="Rectangle 4781"/>
                  <p:cNvSpPr>
                    <a:spLocks noChangeArrowheads="1"/>
                  </p:cNvSpPr>
                  <p:nvPr/>
                </p:nvSpPr>
                <p:spPr bwMode="auto">
                  <a:xfrm>
                    <a:off x="2159" y="-61750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31" name="Rectangle 4782"/>
                  <p:cNvSpPr>
                    <a:spLocks noChangeArrowheads="1"/>
                  </p:cNvSpPr>
                  <p:nvPr/>
                </p:nvSpPr>
                <p:spPr bwMode="auto">
                  <a:xfrm>
                    <a:off x="2136" y="-64886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32" name="Rectangle 4783"/>
                  <p:cNvSpPr>
                    <a:spLocks noChangeArrowheads="1"/>
                  </p:cNvSpPr>
                  <p:nvPr/>
                </p:nvSpPr>
                <p:spPr bwMode="auto">
                  <a:xfrm>
                    <a:off x="2115" y="-62078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56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33" name="Rectangle 4784"/>
                  <p:cNvSpPr>
                    <a:spLocks noChangeArrowheads="1"/>
                  </p:cNvSpPr>
                  <p:nvPr/>
                </p:nvSpPr>
                <p:spPr bwMode="auto">
                  <a:xfrm>
                    <a:off x="2069" y="-61534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79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34" name="Rectangle 4785"/>
                  <p:cNvSpPr>
                    <a:spLocks noChangeArrowheads="1"/>
                  </p:cNvSpPr>
                  <p:nvPr/>
                </p:nvSpPr>
                <p:spPr bwMode="auto">
                  <a:xfrm>
                    <a:off x="1971" y="-57758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53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35" name="Rectangle 4786"/>
                  <p:cNvSpPr>
                    <a:spLocks noChangeArrowheads="1"/>
                  </p:cNvSpPr>
                  <p:nvPr/>
                </p:nvSpPr>
                <p:spPr bwMode="auto">
                  <a:xfrm>
                    <a:off x="1547" y="-48928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86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36" name="Rectangle 4787"/>
                  <p:cNvSpPr>
                    <a:spLocks noChangeArrowheads="1"/>
                  </p:cNvSpPr>
                  <p:nvPr/>
                </p:nvSpPr>
                <p:spPr bwMode="auto">
                  <a:xfrm>
                    <a:off x="2706" y="48838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37" name="Rectangle 4788"/>
                  <p:cNvSpPr>
                    <a:spLocks noChangeArrowheads="1"/>
                  </p:cNvSpPr>
                  <p:nvPr/>
                </p:nvSpPr>
                <p:spPr bwMode="auto">
                  <a:xfrm>
                    <a:off x="2625" y="38366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38" name="Rectangle 4789"/>
                  <p:cNvSpPr>
                    <a:spLocks noChangeArrowheads="1"/>
                  </p:cNvSpPr>
                  <p:nvPr/>
                </p:nvSpPr>
                <p:spPr bwMode="auto">
                  <a:xfrm>
                    <a:off x="2629" y="48595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52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39" name="Rectangle 4790"/>
                  <p:cNvSpPr>
                    <a:spLocks noChangeArrowheads="1"/>
                  </p:cNvSpPr>
                  <p:nvPr/>
                </p:nvSpPr>
                <p:spPr bwMode="auto">
                  <a:xfrm>
                    <a:off x="1650" y="-47170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40" name="Rectangle 4791"/>
                  <p:cNvSpPr>
                    <a:spLocks noChangeArrowheads="1"/>
                  </p:cNvSpPr>
                  <p:nvPr/>
                </p:nvSpPr>
                <p:spPr bwMode="auto">
                  <a:xfrm>
                    <a:off x="1352" y="-59803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83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41" name="Rectangle 4792"/>
                  <p:cNvSpPr>
                    <a:spLocks noChangeArrowheads="1"/>
                  </p:cNvSpPr>
                  <p:nvPr/>
                </p:nvSpPr>
                <p:spPr bwMode="auto">
                  <a:xfrm>
                    <a:off x="2544" y="36418"/>
                    <a:ext cx="15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100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42" name="Rectangle 4793"/>
                  <p:cNvSpPr>
                    <a:spLocks noChangeArrowheads="1"/>
                  </p:cNvSpPr>
                  <p:nvPr/>
                </p:nvSpPr>
                <p:spPr bwMode="auto">
                  <a:xfrm>
                    <a:off x="1580" y="-46630"/>
                    <a:ext cx="15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100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43" name="Rectangle 4794"/>
                  <p:cNvSpPr>
                    <a:spLocks noChangeArrowheads="1"/>
                  </p:cNvSpPr>
                  <p:nvPr/>
                </p:nvSpPr>
                <p:spPr bwMode="auto">
                  <a:xfrm>
                    <a:off x="2509" y="36854"/>
                    <a:ext cx="15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100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44" name="Rectangle 4795"/>
                  <p:cNvSpPr>
                    <a:spLocks noChangeArrowheads="1"/>
                  </p:cNvSpPr>
                  <p:nvPr/>
                </p:nvSpPr>
                <p:spPr bwMode="auto">
                  <a:xfrm>
                    <a:off x="1578" y="-46958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70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45" name="Rectangle 4796"/>
                  <p:cNvSpPr>
                    <a:spLocks noChangeArrowheads="1"/>
                  </p:cNvSpPr>
                  <p:nvPr/>
                </p:nvSpPr>
                <p:spPr bwMode="auto">
                  <a:xfrm>
                    <a:off x="2491" y="48892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89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46" name="Rectangle 4797"/>
                  <p:cNvSpPr>
                    <a:spLocks noChangeArrowheads="1"/>
                  </p:cNvSpPr>
                  <p:nvPr/>
                </p:nvSpPr>
                <p:spPr bwMode="auto">
                  <a:xfrm>
                    <a:off x="2409" y="37826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47" name="Rectangle 4798"/>
                  <p:cNvSpPr>
                    <a:spLocks noChangeArrowheads="1"/>
                  </p:cNvSpPr>
                  <p:nvPr/>
                </p:nvSpPr>
                <p:spPr bwMode="auto">
                  <a:xfrm>
                    <a:off x="2399" y="37498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48" name="Rectangle 4799"/>
                  <p:cNvSpPr>
                    <a:spLocks noChangeArrowheads="1"/>
                  </p:cNvSpPr>
                  <p:nvPr/>
                </p:nvSpPr>
                <p:spPr bwMode="auto">
                  <a:xfrm>
                    <a:off x="2118" y="13418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49" name="Rectangle 4800"/>
                  <p:cNvSpPr>
                    <a:spLocks noChangeArrowheads="1"/>
                  </p:cNvSpPr>
                  <p:nvPr/>
                </p:nvSpPr>
                <p:spPr bwMode="auto">
                  <a:xfrm>
                    <a:off x="2469" y="76162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71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50" name="Rectangle 4801"/>
                  <p:cNvSpPr>
                    <a:spLocks noChangeArrowheads="1"/>
                  </p:cNvSpPr>
                  <p:nvPr/>
                </p:nvSpPr>
                <p:spPr bwMode="auto">
                  <a:xfrm>
                    <a:off x="2679" y="-38746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76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51" name="Rectangle 4802"/>
                  <p:cNvSpPr>
                    <a:spLocks noChangeArrowheads="1"/>
                  </p:cNvSpPr>
                  <p:nvPr/>
                </p:nvSpPr>
                <p:spPr bwMode="auto">
                  <a:xfrm>
                    <a:off x="2309" y="46250"/>
                    <a:ext cx="15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100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52" name="Rectangle 4803"/>
                  <p:cNvSpPr>
                    <a:spLocks noChangeArrowheads="1"/>
                  </p:cNvSpPr>
                  <p:nvPr/>
                </p:nvSpPr>
                <p:spPr bwMode="auto">
                  <a:xfrm>
                    <a:off x="2418" y="63314"/>
                    <a:ext cx="15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100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53" name="Rectangle 4804"/>
                  <p:cNvSpPr>
                    <a:spLocks noChangeArrowheads="1"/>
                  </p:cNvSpPr>
                  <p:nvPr/>
                </p:nvSpPr>
                <p:spPr bwMode="auto">
                  <a:xfrm>
                    <a:off x="2018" y="-45878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54" name="Rectangle 4805"/>
                  <p:cNvSpPr>
                    <a:spLocks noChangeArrowheads="1"/>
                  </p:cNvSpPr>
                  <p:nvPr/>
                </p:nvSpPr>
                <p:spPr bwMode="auto">
                  <a:xfrm>
                    <a:off x="2282" y="36958"/>
                    <a:ext cx="15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100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55" name="Rectangle 4806"/>
                  <p:cNvSpPr>
                    <a:spLocks noChangeArrowheads="1"/>
                  </p:cNvSpPr>
                  <p:nvPr/>
                </p:nvSpPr>
                <p:spPr bwMode="auto">
                  <a:xfrm>
                    <a:off x="2264" y="39878"/>
                    <a:ext cx="153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100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56" name="Rectangle 4807"/>
                  <p:cNvSpPr>
                    <a:spLocks noChangeArrowheads="1"/>
                  </p:cNvSpPr>
                  <p:nvPr/>
                </p:nvSpPr>
                <p:spPr bwMode="auto">
                  <a:xfrm>
                    <a:off x="1409" y="-46738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54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57" name="Rectangle 480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18166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58" name="Rectangle 4809"/>
                  <p:cNvSpPr>
                    <a:spLocks noChangeArrowheads="1"/>
                  </p:cNvSpPr>
                  <p:nvPr/>
                </p:nvSpPr>
                <p:spPr bwMode="auto">
                  <a:xfrm>
                    <a:off x="2391" y="76918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71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59" name="Rectangle 4810"/>
                  <p:cNvSpPr>
                    <a:spLocks noChangeArrowheads="1"/>
                  </p:cNvSpPr>
                  <p:nvPr/>
                </p:nvSpPr>
                <p:spPr bwMode="auto">
                  <a:xfrm>
                    <a:off x="2394" y="76706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65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60" name="Rectangle 4811"/>
                  <p:cNvSpPr>
                    <a:spLocks noChangeArrowheads="1"/>
                  </p:cNvSpPr>
                  <p:nvPr/>
                </p:nvSpPr>
                <p:spPr bwMode="auto">
                  <a:xfrm>
                    <a:off x="1955" y="-45550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61" name="Rectangle 4812"/>
                  <p:cNvSpPr>
                    <a:spLocks noChangeArrowheads="1"/>
                  </p:cNvSpPr>
                  <p:nvPr/>
                </p:nvSpPr>
                <p:spPr bwMode="auto">
                  <a:xfrm>
                    <a:off x="2375" y="76243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56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62" name="Rectangle 4813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55534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68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63" name="Rectangle 4814"/>
                  <p:cNvSpPr>
                    <a:spLocks noChangeArrowheads="1"/>
                  </p:cNvSpPr>
                  <p:nvPr/>
                </p:nvSpPr>
                <p:spPr bwMode="auto">
                  <a:xfrm>
                    <a:off x="1932" y="-45982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64" name="Rectangle 4815"/>
                  <p:cNvSpPr>
                    <a:spLocks noChangeArrowheads="1"/>
                  </p:cNvSpPr>
                  <p:nvPr/>
                </p:nvSpPr>
                <p:spPr bwMode="auto">
                  <a:xfrm>
                    <a:off x="2327" y="48298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85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65" name="Rectangle 4816"/>
                  <p:cNvSpPr>
                    <a:spLocks noChangeArrowheads="1"/>
                  </p:cNvSpPr>
                  <p:nvPr/>
                </p:nvSpPr>
                <p:spPr bwMode="auto">
                  <a:xfrm>
                    <a:off x="2229" y="37039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60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66" name="Rectangle 4817"/>
                  <p:cNvSpPr>
                    <a:spLocks noChangeArrowheads="1"/>
                  </p:cNvSpPr>
                  <p:nvPr/>
                </p:nvSpPr>
                <p:spPr bwMode="auto">
                  <a:xfrm>
                    <a:off x="2295" y="32530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97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67" name="Rectangle 4818"/>
                  <p:cNvSpPr>
                    <a:spLocks noChangeArrowheads="1"/>
                  </p:cNvSpPr>
                  <p:nvPr/>
                </p:nvSpPr>
                <p:spPr bwMode="auto">
                  <a:xfrm>
                    <a:off x="2346" y="56402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90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68" name="Rectangle 4819"/>
                  <p:cNvSpPr>
                    <a:spLocks noChangeArrowheads="1"/>
                  </p:cNvSpPr>
                  <p:nvPr/>
                </p:nvSpPr>
                <p:spPr bwMode="auto">
                  <a:xfrm>
                    <a:off x="2282" y="72274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69" name="Rectangle 4820"/>
                  <p:cNvSpPr>
                    <a:spLocks noChangeArrowheads="1"/>
                  </p:cNvSpPr>
                  <p:nvPr/>
                </p:nvSpPr>
                <p:spPr bwMode="auto">
                  <a:xfrm>
                    <a:off x="2405" y="-30002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70" name="Rectangle 4821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30154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71" name="Rectangle 4822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-46310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76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72" name="Rectangle 4823"/>
                  <p:cNvSpPr>
                    <a:spLocks noChangeArrowheads="1"/>
                  </p:cNvSpPr>
                  <p:nvPr/>
                </p:nvSpPr>
                <p:spPr bwMode="auto">
                  <a:xfrm>
                    <a:off x="2082" y="30478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73" name="Rectangle 4824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-47053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79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74" name="Rectangle 4825"/>
                  <p:cNvSpPr>
                    <a:spLocks noChangeArrowheads="1"/>
                  </p:cNvSpPr>
                  <p:nvPr/>
                </p:nvSpPr>
                <p:spPr bwMode="auto">
                  <a:xfrm>
                    <a:off x="2276" y="54670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74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75" name="Rectangle 4826"/>
                  <p:cNvSpPr>
                    <a:spLocks noChangeArrowheads="1"/>
                  </p:cNvSpPr>
                  <p:nvPr/>
                </p:nvSpPr>
                <p:spPr bwMode="auto">
                  <a:xfrm>
                    <a:off x="2226" y="46354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76" name="Rectangle 4827"/>
                  <p:cNvSpPr>
                    <a:spLocks noChangeArrowheads="1"/>
                  </p:cNvSpPr>
                  <p:nvPr/>
                </p:nvSpPr>
                <p:spPr bwMode="auto">
                  <a:xfrm>
                    <a:off x="2166" y="35554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77" name="Rectangle 4828"/>
                  <p:cNvSpPr>
                    <a:spLocks noChangeArrowheads="1"/>
                  </p:cNvSpPr>
                  <p:nvPr/>
                </p:nvSpPr>
                <p:spPr bwMode="auto">
                  <a:xfrm>
                    <a:off x="2175" y="32858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88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78" name="Rectangle 4829"/>
                  <p:cNvSpPr>
                    <a:spLocks noChangeArrowheads="1"/>
                  </p:cNvSpPr>
                  <p:nvPr/>
                </p:nvSpPr>
                <p:spPr bwMode="auto">
                  <a:xfrm>
                    <a:off x="2063" y="26054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94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79" name="Rectangle 4830"/>
                  <p:cNvSpPr>
                    <a:spLocks noChangeArrowheads="1"/>
                  </p:cNvSpPr>
                  <p:nvPr/>
                </p:nvSpPr>
                <p:spPr bwMode="auto">
                  <a:xfrm>
                    <a:off x="2315" y="-24058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93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280" name="Rectangle 4831"/>
                  <p:cNvSpPr>
                    <a:spLocks noChangeArrowheads="1"/>
                  </p:cNvSpPr>
                  <p:nvPr/>
                </p:nvSpPr>
                <p:spPr bwMode="auto">
                  <a:xfrm>
                    <a:off x="2070" y="-14450"/>
                    <a:ext cx="114" cy="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ea typeface="宋体" pitchFamily="2" charset="-122"/>
                        <a:cs typeface="宋体" pitchFamily="2" charset="-122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S Sans Serif"/>
                        <a:ea typeface="宋体" pitchFamily="2" charset="-122"/>
                        <a:cs typeface="宋体" pitchFamily="2" charset="-122"/>
                      </a:rPr>
                      <a:t>89</a:t>
                    </a:r>
                    <a:endParaRPr kumimoji="0" lang="zh-CN" alt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</p:grpSp>
            <p:sp>
              <p:nvSpPr>
                <p:cNvPr id="30" name="Rectangle 4833"/>
                <p:cNvSpPr>
                  <a:spLocks noChangeArrowheads="1"/>
                </p:cNvSpPr>
                <p:nvPr/>
              </p:nvSpPr>
              <p:spPr bwMode="auto">
                <a:xfrm>
                  <a:off x="2403" y="-37990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86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31" name="Rectangle 4834"/>
                <p:cNvSpPr>
                  <a:spLocks noChangeArrowheads="1"/>
                </p:cNvSpPr>
                <p:nvPr/>
              </p:nvSpPr>
              <p:spPr bwMode="auto">
                <a:xfrm>
                  <a:off x="2162" y="53486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54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32" name="Rectangle 4835"/>
                <p:cNvSpPr>
                  <a:spLocks noChangeArrowheads="1"/>
                </p:cNvSpPr>
                <p:nvPr/>
              </p:nvSpPr>
              <p:spPr bwMode="auto">
                <a:xfrm>
                  <a:off x="2142" y="42470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95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33" name="Rectangle 4836"/>
                <p:cNvSpPr>
                  <a:spLocks noChangeArrowheads="1"/>
                </p:cNvSpPr>
                <p:nvPr/>
              </p:nvSpPr>
              <p:spPr bwMode="auto">
                <a:xfrm>
                  <a:off x="2195" y="56078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60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34" name="Rectangle 4837"/>
                <p:cNvSpPr>
                  <a:spLocks noChangeArrowheads="1"/>
                </p:cNvSpPr>
                <p:nvPr/>
              </p:nvSpPr>
              <p:spPr bwMode="auto">
                <a:xfrm>
                  <a:off x="2385" y="-38422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59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35" name="Rectangle 4838"/>
                <p:cNvSpPr>
                  <a:spLocks noChangeArrowheads="1"/>
                </p:cNvSpPr>
                <p:nvPr/>
              </p:nvSpPr>
              <p:spPr bwMode="auto">
                <a:xfrm>
                  <a:off x="2108" y="36206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94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36" name="Rectangle 4839"/>
                <p:cNvSpPr>
                  <a:spLocks noChangeArrowheads="1"/>
                </p:cNvSpPr>
                <p:nvPr/>
              </p:nvSpPr>
              <p:spPr bwMode="auto">
                <a:xfrm>
                  <a:off x="2075" y="46169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65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37" name="Rectangle 4840"/>
                <p:cNvSpPr>
                  <a:spLocks noChangeArrowheads="1"/>
                </p:cNvSpPr>
                <p:nvPr/>
              </p:nvSpPr>
              <p:spPr bwMode="auto">
                <a:xfrm>
                  <a:off x="2196" y="80702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82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38" name="Rectangle 4841"/>
                <p:cNvSpPr>
                  <a:spLocks noChangeArrowheads="1"/>
                </p:cNvSpPr>
                <p:nvPr/>
              </p:nvSpPr>
              <p:spPr bwMode="auto">
                <a:xfrm>
                  <a:off x="1962" y="-43394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95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39" name="Rectangle 4842"/>
                <p:cNvSpPr>
                  <a:spLocks noChangeArrowheads="1"/>
                </p:cNvSpPr>
                <p:nvPr/>
              </p:nvSpPr>
              <p:spPr bwMode="auto">
                <a:xfrm>
                  <a:off x="2126" y="47974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53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40" name="Rectangle 4843"/>
                <p:cNvSpPr>
                  <a:spLocks noChangeArrowheads="1"/>
                </p:cNvSpPr>
                <p:nvPr/>
              </p:nvSpPr>
              <p:spPr bwMode="auto">
                <a:xfrm>
                  <a:off x="2279" y="-29921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80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41" name="Rectangle 4844"/>
                <p:cNvSpPr>
                  <a:spLocks noChangeArrowheads="1"/>
                </p:cNvSpPr>
                <p:nvPr/>
              </p:nvSpPr>
              <p:spPr bwMode="auto">
                <a:xfrm>
                  <a:off x="2184" y="10070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66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42" name="Rectangle 4845"/>
                <p:cNvSpPr>
                  <a:spLocks noChangeArrowheads="1"/>
                </p:cNvSpPr>
                <p:nvPr/>
              </p:nvSpPr>
              <p:spPr bwMode="auto">
                <a:xfrm>
                  <a:off x="2127" y="33182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94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43" name="Rectangle 4846"/>
                <p:cNvSpPr>
                  <a:spLocks noChangeArrowheads="1"/>
                </p:cNvSpPr>
                <p:nvPr/>
              </p:nvSpPr>
              <p:spPr bwMode="auto">
                <a:xfrm>
                  <a:off x="2144" y="57046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79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44" name="Rectangle 4847"/>
                <p:cNvSpPr>
                  <a:spLocks noChangeArrowheads="1"/>
                </p:cNvSpPr>
                <p:nvPr/>
              </p:nvSpPr>
              <p:spPr bwMode="auto">
                <a:xfrm>
                  <a:off x="2139" y="57374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79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45" name="Rectangle 4848"/>
                <p:cNvSpPr>
                  <a:spLocks noChangeArrowheads="1"/>
                </p:cNvSpPr>
                <p:nvPr/>
              </p:nvSpPr>
              <p:spPr bwMode="auto">
                <a:xfrm>
                  <a:off x="2138" y="77570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78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46" name="Rectangle 4849"/>
                <p:cNvSpPr>
                  <a:spLocks noChangeArrowheads="1"/>
                </p:cNvSpPr>
                <p:nvPr/>
              </p:nvSpPr>
              <p:spPr bwMode="auto">
                <a:xfrm>
                  <a:off x="2129" y="58238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83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47" name="Rectangle 4850"/>
                <p:cNvSpPr>
                  <a:spLocks noChangeArrowheads="1"/>
                </p:cNvSpPr>
                <p:nvPr/>
              </p:nvSpPr>
              <p:spPr bwMode="auto">
                <a:xfrm>
                  <a:off x="2045" y="-11750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92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48" name="Rectangle 4851"/>
                <p:cNvSpPr>
                  <a:spLocks noChangeArrowheads="1"/>
                </p:cNvSpPr>
                <p:nvPr/>
              </p:nvSpPr>
              <p:spPr bwMode="auto">
                <a:xfrm>
                  <a:off x="2036" y="45710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60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49" name="Rectangle 4852"/>
                <p:cNvSpPr>
                  <a:spLocks noChangeArrowheads="1"/>
                </p:cNvSpPr>
                <p:nvPr/>
              </p:nvSpPr>
              <p:spPr bwMode="auto">
                <a:xfrm>
                  <a:off x="2040" y="35635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52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50" name="Rectangle 4853"/>
                <p:cNvSpPr>
                  <a:spLocks noChangeArrowheads="1"/>
                </p:cNvSpPr>
                <p:nvPr/>
              </p:nvSpPr>
              <p:spPr bwMode="auto">
                <a:xfrm>
                  <a:off x="2144" y="78974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63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51" name="Rectangle 4854"/>
                <p:cNvSpPr>
                  <a:spLocks noChangeArrowheads="1"/>
                </p:cNvSpPr>
                <p:nvPr/>
              </p:nvSpPr>
              <p:spPr bwMode="auto">
                <a:xfrm>
                  <a:off x="2126" y="60610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99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52" name="Rectangle 4855"/>
                <p:cNvSpPr>
                  <a:spLocks noChangeArrowheads="1"/>
                </p:cNvSpPr>
                <p:nvPr/>
              </p:nvSpPr>
              <p:spPr bwMode="auto">
                <a:xfrm>
                  <a:off x="2121" y="62959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55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53" name="Rectangle 4856"/>
                <p:cNvSpPr>
                  <a:spLocks noChangeArrowheads="1"/>
                </p:cNvSpPr>
                <p:nvPr/>
              </p:nvSpPr>
              <p:spPr bwMode="auto">
                <a:xfrm>
                  <a:off x="1941" y="23026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88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54" name="Rectangle 4857"/>
                <p:cNvSpPr>
                  <a:spLocks noChangeArrowheads="1"/>
                </p:cNvSpPr>
                <p:nvPr/>
              </p:nvSpPr>
              <p:spPr bwMode="auto">
                <a:xfrm>
                  <a:off x="1982" y="-14014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63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55" name="Rectangle 4858"/>
                <p:cNvSpPr>
                  <a:spLocks noChangeArrowheads="1"/>
                </p:cNvSpPr>
                <p:nvPr/>
              </p:nvSpPr>
              <p:spPr bwMode="auto">
                <a:xfrm>
                  <a:off x="2183" y="-23954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87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56" name="Rectangle 4859"/>
                <p:cNvSpPr>
                  <a:spLocks noChangeArrowheads="1"/>
                </p:cNvSpPr>
                <p:nvPr/>
              </p:nvSpPr>
              <p:spPr bwMode="auto">
                <a:xfrm>
                  <a:off x="2060" y="48055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76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57" name="Rectangle 4860"/>
                <p:cNvSpPr>
                  <a:spLocks noChangeArrowheads="1"/>
                </p:cNvSpPr>
                <p:nvPr/>
              </p:nvSpPr>
              <p:spPr bwMode="auto">
                <a:xfrm>
                  <a:off x="2051" y="32638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62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58" name="Rectangle 4861"/>
                <p:cNvSpPr>
                  <a:spLocks noChangeArrowheads="1"/>
                </p:cNvSpPr>
                <p:nvPr/>
              </p:nvSpPr>
              <p:spPr bwMode="auto">
                <a:xfrm>
                  <a:off x="1935" y="28696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50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59" name="Rectangle 4862"/>
                <p:cNvSpPr>
                  <a:spLocks noChangeArrowheads="1"/>
                </p:cNvSpPr>
                <p:nvPr/>
              </p:nvSpPr>
              <p:spPr bwMode="auto">
                <a:xfrm>
                  <a:off x="2094" y="70330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98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60" name="Rectangle 4863"/>
                <p:cNvSpPr>
                  <a:spLocks noChangeArrowheads="1"/>
                </p:cNvSpPr>
                <p:nvPr/>
              </p:nvSpPr>
              <p:spPr bwMode="auto">
                <a:xfrm>
                  <a:off x="1709" y="-40690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60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61" name="Rectangle 4864"/>
                <p:cNvSpPr>
                  <a:spLocks noChangeArrowheads="1"/>
                </p:cNvSpPr>
                <p:nvPr/>
              </p:nvSpPr>
              <p:spPr bwMode="auto">
                <a:xfrm>
                  <a:off x="1823" y="22166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51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62" name="Rectangle 4865"/>
                <p:cNvSpPr>
                  <a:spLocks noChangeArrowheads="1"/>
                </p:cNvSpPr>
                <p:nvPr/>
              </p:nvSpPr>
              <p:spPr bwMode="auto">
                <a:xfrm>
                  <a:off x="2057" y="62122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90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63" name="Rectangle 4866"/>
                <p:cNvSpPr>
                  <a:spLocks noChangeArrowheads="1"/>
                </p:cNvSpPr>
                <p:nvPr/>
              </p:nvSpPr>
              <p:spPr bwMode="auto">
                <a:xfrm>
                  <a:off x="2015" y="43982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88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24" name="Rectangle 4867"/>
                <p:cNvSpPr>
                  <a:spLocks noChangeArrowheads="1"/>
                </p:cNvSpPr>
                <p:nvPr/>
              </p:nvSpPr>
              <p:spPr bwMode="auto">
                <a:xfrm>
                  <a:off x="2042" y="72355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58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25" name="Rectangle 4868"/>
                <p:cNvSpPr>
                  <a:spLocks noChangeArrowheads="1"/>
                </p:cNvSpPr>
                <p:nvPr/>
              </p:nvSpPr>
              <p:spPr bwMode="auto">
                <a:xfrm>
                  <a:off x="1857" y="40846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89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30" name="Rectangle 4869"/>
                <p:cNvSpPr>
                  <a:spLocks noChangeArrowheads="1"/>
                </p:cNvSpPr>
                <p:nvPr/>
              </p:nvSpPr>
              <p:spPr bwMode="auto">
                <a:xfrm>
                  <a:off x="1922" y="20650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85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31" name="Rectangle 4870"/>
                <p:cNvSpPr>
                  <a:spLocks noChangeArrowheads="1"/>
                </p:cNvSpPr>
                <p:nvPr/>
              </p:nvSpPr>
              <p:spPr bwMode="auto">
                <a:xfrm>
                  <a:off x="1755" y="-42638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54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32" name="Rectangle 4871"/>
                <p:cNvSpPr>
                  <a:spLocks noChangeArrowheads="1"/>
                </p:cNvSpPr>
                <p:nvPr/>
              </p:nvSpPr>
              <p:spPr bwMode="auto">
                <a:xfrm>
                  <a:off x="2015" y="61150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50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33" name="Rectangle 4872"/>
                <p:cNvSpPr>
                  <a:spLocks noChangeArrowheads="1"/>
                </p:cNvSpPr>
                <p:nvPr/>
              </p:nvSpPr>
              <p:spPr bwMode="auto">
                <a:xfrm>
                  <a:off x="1989" y="47438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53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34" name="Rectangle 4873"/>
                <p:cNvSpPr>
                  <a:spLocks noChangeArrowheads="1"/>
                </p:cNvSpPr>
                <p:nvPr/>
              </p:nvSpPr>
              <p:spPr bwMode="auto">
                <a:xfrm>
                  <a:off x="1863" y="41282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56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35" name="Rectangle 4874"/>
                <p:cNvSpPr>
                  <a:spLocks noChangeArrowheads="1"/>
                </p:cNvSpPr>
                <p:nvPr/>
              </p:nvSpPr>
              <p:spPr bwMode="auto">
                <a:xfrm>
                  <a:off x="1995" y="43114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62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36" name="Rectangle 4875"/>
                <p:cNvSpPr>
                  <a:spLocks noChangeArrowheads="1"/>
                </p:cNvSpPr>
                <p:nvPr/>
              </p:nvSpPr>
              <p:spPr bwMode="auto">
                <a:xfrm>
                  <a:off x="1931" y="-9478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70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37" name="Rectangle 4876"/>
                <p:cNvSpPr>
                  <a:spLocks noChangeArrowheads="1"/>
                </p:cNvSpPr>
                <p:nvPr/>
              </p:nvSpPr>
              <p:spPr bwMode="auto">
                <a:xfrm>
                  <a:off x="1907" y="34586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71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38" name="Rectangle 4877"/>
                <p:cNvSpPr>
                  <a:spLocks noChangeArrowheads="1"/>
                </p:cNvSpPr>
                <p:nvPr/>
              </p:nvSpPr>
              <p:spPr bwMode="auto">
                <a:xfrm>
                  <a:off x="1746" y="-45014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66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39" name="Rectangle 4878"/>
                <p:cNvSpPr>
                  <a:spLocks noChangeArrowheads="1"/>
                </p:cNvSpPr>
                <p:nvPr/>
              </p:nvSpPr>
              <p:spPr bwMode="auto">
                <a:xfrm>
                  <a:off x="2010" y="72922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50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40" name="Rectangle 4879"/>
                <p:cNvSpPr>
                  <a:spLocks noChangeArrowheads="1"/>
                </p:cNvSpPr>
                <p:nvPr/>
              </p:nvSpPr>
              <p:spPr bwMode="auto">
                <a:xfrm>
                  <a:off x="2039" y="58531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75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41" name="Rectangle 4880"/>
                <p:cNvSpPr>
                  <a:spLocks noChangeArrowheads="1"/>
                </p:cNvSpPr>
                <p:nvPr/>
              </p:nvSpPr>
              <p:spPr bwMode="auto">
                <a:xfrm>
                  <a:off x="1677" y="-41018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52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42" name="Rectangle 4881"/>
                <p:cNvSpPr>
                  <a:spLocks noChangeArrowheads="1"/>
                </p:cNvSpPr>
                <p:nvPr/>
              </p:nvSpPr>
              <p:spPr bwMode="auto">
                <a:xfrm>
                  <a:off x="720" y="-48200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69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43" name="Rectangle 4882"/>
                <p:cNvSpPr>
                  <a:spLocks noChangeArrowheads="1"/>
                </p:cNvSpPr>
                <p:nvPr/>
              </p:nvSpPr>
              <p:spPr bwMode="auto">
                <a:xfrm>
                  <a:off x="2004" y="72449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56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44" name="Rectangle 4883"/>
                <p:cNvSpPr>
                  <a:spLocks noChangeArrowheads="1"/>
                </p:cNvSpPr>
                <p:nvPr/>
              </p:nvSpPr>
              <p:spPr bwMode="auto">
                <a:xfrm>
                  <a:off x="1653" y="-40798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57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45" name="Rectangle 4884"/>
                <p:cNvSpPr>
                  <a:spLocks noChangeArrowheads="1"/>
                </p:cNvSpPr>
                <p:nvPr/>
              </p:nvSpPr>
              <p:spPr bwMode="auto">
                <a:xfrm>
                  <a:off x="1593" y="-45334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68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46" name="Rectangle 4885"/>
                <p:cNvSpPr>
                  <a:spLocks noChangeArrowheads="1"/>
                </p:cNvSpPr>
                <p:nvPr/>
              </p:nvSpPr>
              <p:spPr bwMode="auto">
                <a:xfrm>
                  <a:off x="2000" y="82052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51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47" name="Rectangle 4886"/>
                <p:cNvSpPr>
                  <a:spLocks noChangeArrowheads="1"/>
                </p:cNvSpPr>
                <p:nvPr/>
              </p:nvSpPr>
              <p:spPr bwMode="auto">
                <a:xfrm>
                  <a:off x="2136" y="-21632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77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48" name="Rectangle 4887"/>
                <p:cNvSpPr>
                  <a:spLocks noChangeArrowheads="1"/>
                </p:cNvSpPr>
                <p:nvPr/>
              </p:nvSpPr>
              <p:spPr bwMode="auto">
                <a:xfrm>
                  <a:off x="2099" y="-24139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50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49" name="Rectangle 4888"/>
                <p:cNvSpPr>
                  <a:spLocks noChangeArrowheads="1"/>
                </p:cNvSpPr>
                <p:nvPr/>
              </p:nvSpPr>
              <p:spPr bwMode="auto">
                <a:xfrm>
                  <a:off x="2109" y="-26434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88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50" name="Rectangle 4889"/>
                <p:cNvSpPr>
                  <a:spLocks noChangeArrowheads="1"/>
                </p:cNvSpPr>
                <p:nvPr/>
              </p:nvSpPr>
              <p:spPr bwMode="auto">
                <a:xfrm>
                  <a:off x="2108" y="-19310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72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51" name="Rectangle 4890"/>
                <p:cNvSpPr>
                  <a:spLocks noChangeArrowheads="1"/>
                </p:cNvSpPr>
                <p:nvPr/>
              </p:nvSpPr>
              <p:spPr bwMode="auto">
                <a:xfrm>
                  <a:off x="1937" y="62018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51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52" name="Rectangle 4891"/>
                <p:cNvSpPr>
                  <a:spLocks noChangeArrowheads="1"/>
                </p:cNvSpPr>
                <p:nvPr/>
              </p:nvSpPr>
              <p:spPr bwMode="auto">
                <a:xfrm>
                  <a:off x="1904" y="47006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57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53" name="Rectangle 4892"/>
                <p:cNvSpPr>
                  <a:spLocks noChangeArrowheads="1"/>
                </p:cNvSpPr>
                <p:nvPr/>
              </p:nvSpPr>
              <p:spPr bwMode="auto">
                <a:xfrm>
                  <a:off x="1920" y="75950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59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54" name="Rectangle 4893"/>
                <p:cNvSpPr>
                  <a:spLocks noChangeArrowheads="1"/>
                </p:cNvSpPr>
                <p:nvPr/>
              </p:nvSpPr>
              <p:spPr bwMode="auto">
                <a:xfrm>
                  <a:off x="1586" y="-41122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51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55" name="Rectangle 4894"/>
                <p:cNvSpPr>
                  <a:spLocks noChangeArrowheads="1"/>
                </p:cNvSpPr>
                <p:nvPr/>
              </p:nvSpPr>
              <p:spPr bwMode="auto">
                <a:xfrm>
                  <a:off x="1908" y="75622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70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56" name="Rectangle 4895"/>
                <p:cNvSpPr>
                  <a:spLocks noChangeArrowheads="1"/>
                </p:cNvSpPr>
                <p:nvPr/>
              </p:nvSpPr>
              <p:spPr bwMode="auto">
                <a:xfrm>
                  <a:off x="2135" y="-34210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51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57" name="Rectangle 4896"/>
                <p:cNvSpPr>
                  <a:spLocks noChangeArrowheads="1"/>
                </p:cNvSpPr>
                <p:nvPr/>
              </p:nvSpPr>
              <p:spPr bwMode="auto">
                <a:xfrm>
                  <a:off x="1782" y="26810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82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58" name="Rectangle 4897"/>
                <p:cNvSpPr>
                  <a:spLocks noChangeArrowheads="1"/>
                </p:cNvSpPr>
                <p:nvPr/>
              </p:nvSpPr>
              <p:spPr bwMode="auto">
                <a:xfrm>
                  <a:off x="1902" y="61937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61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59" name="Rectangle 4898"/>
                <p:cNvSpPr>
                  <a:spLocks noChangeArrowheads="1"/>
                </p:cNvSpPr>
                <p:nvPr/>
              </p:nvSpPr>
              <p:spPr bwMode="auto">
                <a:xfrm>
                  <a:off x="1839" y="33394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75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60" name="Rectangle 4899"/>
                <p:cNvSpPr>
                  <a:spLocks noChangeArrowheads="1"/>
                </p:cNvSpPr>
                <p:nvPr/>
              </p:nvSpPr>
              <p:spPr bwMode="auto">
                <a:xfrm>
                  <a:off x="1884" y="70870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52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61" name="Rectangle 4900"/>
                <p:cNvSpPr>
                  <a:spLocks noChangeArrowheads="1"/>
                </p:cNvSpPr>
                <p:nvPr/>
              </p:nvSpPr>
              <p:spPr bwMode="auto">
                <a:xfrm>
                  <a:off x="2106" y="-35834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89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62" name="Rectangle 4901"/>
                <p:cNvSpPr>
                  <a:spLocks noChangeArrowheads="1"/>
                </p:cNvSpPr>
                <p:nvPr/>
              </p:nvSpPr>
              <p:spPr bwMode="auto">
                <a:xfrm>
                  <a:off x="1917" y="886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50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63" name="Rectangle 4902"/>
                <p:cNvSpPr>
                  <a:spLocks noChangeArrowheads="1"/>
                </p:cNvSpPr>
                <p:nvPr/>
              </p:nvSpPr>
              <p:spPr bwMode="auto">
                <a:xfrm>
                  <a:off x="1820" y="66766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74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64" name="Rectangle 4903"/>
                <p:cNvSpPr>
                  <a:spLocks noChangeArrowheads="1"/>
                </p:cNvSpPr>
                <p:nvPr/>
              </p:nvSpPr>
              <p:spPr bwMode="auto">
                <a:xfrm>
                  <a:off x="1805" y="22702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93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65" name="Rectangle 4904"/>
                <p:cNvSpPr>
                  <a:spLocks noChangeArrowheads="1"/>
                </p:cNvSpPr>
                <p:nvPr/>
              </p:nvSpPr>
              <p:spPr bwMode="auto">
                <a:xfrm>
                  <a:off x="1763" y="24538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67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66" name="Rectangle 4905"/>
                <p:cNvSpPr>
                  <a:spLocks noChangeArrowheads="1"/>
                </p:cNvSpPr>
                <p:nvPr/>
              </p:nvSpPr>
              <p:spPr bwMode="auto">
                <a:xfrm>
                  <a:off x="2075" y="-29138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75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67" name="Rectangle 4906"/>
                <p:cNvSpPr>
                  <a:spLocks noChangeArrowheads="1"/>
                </p:cNvSpPr>
                <p:nvPr/>
              </p:nvSpPr>
              <p:spPr bwMode="auto">
                <a:xfrm>
                  <a:off x="1851" y="70226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50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68" name="Rectangle 4907"/>
                <p:cNvSpPr>
                  <a:spLocks noChangeArrowheads="1"/>
                </p:cNvSpPr>
                <p:nvPr/>
              </p:nvSpPr>
              <p:spPr bwMode="auto">
                <a:xfrm>
                  <a:off x="1893" y="-24922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72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69" name="Rectangle 4908"/>
                <p:cNvSpPr>
                  <a:spLocks noChangeArrowheads="1"/>
                </p:cNvSpPr>
                <p:nvPr/>
              </p:nvSpPr>
              <p:spPr bwMode="auto">
                <a:xfrm>
                  <a:off x="2012" y="-35510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54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70" name="Rectangle 4909"/>
                <p:cNvSpPr>
                  <a:spLocks noChangeArrowheads="1"/>
                </p:cNvSpPr>
                <p:nvPr/>
              </p:nvSpPr>
              <p:spPr bwMode="auto">
                <a:xfrm>
                  <a:off x="1613" y="20002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65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71" name="Rectangle 4910"/>
                <p:cNvSpPr>
                  <a:spLocks noChangeArrowheads="1"/>
                </p:cNvSpPr>
                <p:nvPr/>
              </p:nvSpPr>
              <p:spPr bwMode="auto">
                <a:xfrm>
                  <a:off x="1905" y="-22766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61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72" name="Rectangle 4911"/>
                <p:cNvSpPr>
                  <a:spLocks noChangeArrowheads="1"/>
                </p:cNvSpPr>
                <p:nvPr/>
              </p:nvSpPr>
              <p:spPr bwMode="auto">
                <a:xfrm>
                  <a:off x="1884" y="-26330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58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73" name="Rectangle 4912"/>
                <p:cNvSpPr>
                  <a:spLocks noChangeArrowheads="1"/>
                </p:cNvSpPr>
                <p:nvPr/>
              </p:nvSpPr>
              <p:spPr bwMode="auto">
                <a:xfrm>
                  <a:off x="1905" y="-22114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69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74" name="Rectangle 4913"/>
                <p:cNvSpPr>
                  <a:spLocks noChangeArrowheads="1"/>
                </p:cNvSpPr>
                <p:nvPr/>
              </p:nvSpPr>
              <p:spPr bwMode="auto">
                <a:xfrm>
                  <a:off x="1767" y="-16097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52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75" name="Rectangle 4914"/>
                <p:cNvSpPr>
                  <a:spLocks noChangeArrowheads="1"/>
                </p:cNvSpPr>
                <p:nvPr/>
              </p:nvSpPr>
              <p:spPr bwMode="auto">
                <a:xfrm>
                  <a:off x="1724" y="-17258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75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76" name="Rectangle 4915"/>
                <p:cNvSpPr>
                  <a:spLocks noChangeArrowheads="1"/>
                </p:cNvSpPr>
                <p:nvPr/>
              </p:nvSpPr>
              <p:spPr bwMode="auto">
                <a:xfrm>
                  <a:off x="1742" y="-15310"/>
                  <a:ext cx="114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72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77" name="Line 4916"/>
                <p:cNvSpPr>
                  <a:spLocks noChangeShapeType="1"/>
                </p:cNvSpPr>
                <p:nvPr/>
              </p:nvSpPr>
              <p:spPr bwMode="auto">
                <a:xfrm>
                  <a:off x="-96" y="85897"/>
                  <a:ext cx="780" cy="0"/>
                </a:xfrm>
                <a:prstGeom prst="line">
                  <a:avLst/>
                </a:prstGeom>
                <a:noFill/>
                <a:ln w="9525" cap="sq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78" name="Line 4917"/>
                <p:cNvSpPr>
                  <a:spLocks noChangeShapeType="1"/>
                </p:cNvSpPr>
                <p:nvPr/>
              </p:nvSpPr>
              <p:spPr bwMode="auto">
                <a:xfrm>
                  <a:off x="-96" y="85873"/>
                  <a:ext cx="0" cy="48"/>
                </a:xfrm>
                <a:prstGeom prst="line">
                  <a:avLst/>
                </a:prstGeom>
                <a:noFill/>
                <a:ln w="9525" cap="sq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79" name="Line 4918"/>
                <p:cNvSpPr>
                  <a:spLocks noChangeShapeType="1"/>
                </p:cNvSpPr>
                <p:nvPr/>
              </p:nvSpPr>
              <p:spPr bwMode="auto">
                <a:xfrm>
                  <a:off x="684" y="85873"/>
                  <a:ext cx="0" cy="48"/>
                </a:xfrm>
                <a:prstGeom prst="line">
                  <a:avLst/>
                </a:prstGeom>
                <a:noFill/>
                <a:ln w="9525" cap="sq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80" name="Rectangle 4919"/>
                <p:cNvSpPr>
                  <a:spLocks noChangeArrowheads="1"/>
                </p:cNvSpPr>
                <p:nvPr/>
              </p:nvSpPr>
              <p:spPr bwMode="auto">
                <a:xfrm>
                  <a:off x="249" y="85921"/>
                  <a:ext cx="132" cy="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  <a:cs typeface="宋体" pitchFamily="2" charset="-122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MS Sans Serif"/>
                      <a:ea typeface="宋体" pitchFamily="2" charset="-122"/>
                      <a:cs typeface="宋体" pitchFamily="2" charset="-122"/>
                    </a:rPr>
                    <a:t>0.1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</p:grpSp>
          <p:sp>
            <p:nvSpPr>
              <p:cNvPr id="5883" name="TextBox 5882"/>
              <p:cNvSpPr txBox="1"/>
              <p:nvPr/>
            </p:nvSpPr>
            <p:spPr>
              <a:xfrm>
                <a:off x="-661452" y="136525768"/>
                <a:ext cx="10529352" cy="1200329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Figure S1 </a:t>
                </a:r>
                <a:r>
                  <a:rPr lang="en-US" altLang="zh-CN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Phylogenetic tree of the </a:t>
                </a:r>
                <a:r>
                  <a:rPr lang="en-US" altLang="zh-CN" sz="12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NifH</a:t>
                </a:r>
                <a:r>
                  <a:rPr lang="en-US" altLang="zh-CN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sequences (all the OTUs) constructed with the neighbor-joining method</a:t>
                </a:r>
                <a:r>
                  <a:rPr lang="en-US" altLang="zh-CN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altLang="zh-CN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Bootstrap values higher than 50% of 100 </a:t>
                </a:r>
                <a:r>
                  <a:rPr lang="en-US" altLang="zh-CN" sz="1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resamplings</a:t>
                </a:r>
                <a:r>
                  <a:rPr lang="en-US" altLang="zh-CN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shown near the corresponding nodes. The </a:t>
                </a:r>
                <a:r>
                  <a:rPr lang="en-US" altLang="zh-CN" sz="1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chlorophyllide</a:t>
                </a:r>
                <a:r>
                  <a:rPr lang="en-US" altLang="zh-CN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reductase iron protein subunit </a:t>
                </a:r>
                <a:r>
                  <a:rPr lang="en-US" altLang="zh-CN" sz="1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BchX</a:t>
                </a:r>
                <a:r>
                  <a:rPr lang="en-US" altLang="zh-CN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sequences from </a:t>
                </a:r>
                <a:r>
                  <a:rPr lang="en-US" altLang="zh-CN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Rhodobacter</a:t>
                </a:r>
                <a:r>
                  <a:rPr lang="en-US" altLang="zh-CN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capsulantus</a:t>
                </a:r>
                <a:r>
                  <a:rPr lang="en-US" altLang="zh-CN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:r>
                  <a:rPr lang="en-US" altLang="zh-CN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R. </a:t>
                </a:r>
                <a:r>
                  <a:rPr lang="en-US" altLang="zh-CN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sphaeroides</a:t>
                </a:r>
                <a:r>
                  <a:rPr lang="en-US" altLang="zh-CN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were used as outgroup.</a:t>
                </a:r>
                <a:endParaRPr lang="zh-CN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zh-CN" altLang="zh-CN" dirty="0"/>
              </a:p>
              <a:p>
                <a:endParaRPr lang="zh-CN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78107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10F80663EE4A48816184062C154F03" ma:contentTypeVersion="7" ma:contentTypeDescription="Create a new document." ma:contentTypeScope="" ma:versionID="63c4b1ff8eedc98cb272ca39befa7e13">
  <xsd:schema xmlns:xsd="http://www.w3.org/2001/XMLSchema" xmlns:p="http://schemas.microsoft.com/office/2006/metadata/properties" xmlns:ns2="1a6eac5b-2110-4d64-97e7-57d93c1cfa32" targetNamespace="http://schemas.microsoft.com/office/2006/metadata/properties" ma:root="true" ma:fieldsID="82579d65873cc083acf4514d27052f75" ns2:_="">
    <xsd:import namespace="1a6eac5b-2110-4d64-97e7-57d93c1cfa32"/>
    <xsd:element name="properties">
      <xsd:complexType>
        <xsd:sequence>
          <xsd:element name="documentManagement">
            <xsd:complexType>
              <xsd:all>
                <xsd:element ref="ns2:DocumentType" minOccurs="0"/>
                <xsd:element ref="ns2:FileFormat" minOccurs="0"/>
                <xsd:element ref="ns2:DocumentId" minOccurs="0"/>
                <xsd:element ref="ns2:TitleName" minOccurs="0"/>
                <xsd:element ref="ns2:StageName" minOccurs="0"/>
                <xsd:element ref="ns2:IsDeleted" minOccurs="0"/>
                <xsd:element ref="ns2:Checked_x0020_Out_x0020_To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1a6eac5b-2110-4d64-97e7-57d93c1cfa32" elementFormDefault="qualified">
    <xsd:import namespace="http://schemas.microsoft.com/office/2006/documentManagement/types"/>
    <xsd:element name="DocumentType" ma:index="8" nillable="true" ma:displayName="DocumentType" ma:internalName="DocumentType">
      <xsd:simpleType>
        <xsd:restriction base="dms:Text"/>
      </xsd:simpleType>
    </xsd:element>
    <xsd:element name="FileFormat" ma:index="9" nillable="true" ma:displayName="FileFormat" ma:internalName="FileFormat">
      <xsd:simpleType>
        <xsd:restriction base="dms:Text"/>
      </xsd:simpleType>
    </xsd:element>
    <xsd:element name="DocumentId" ma:index="10" nillable="true" ma:displayName="DocumentId" ma:internalName="DocumentId">
      <xsd:simpleType>
        <xsd:restriction base="dms:Text"/>
      </xsd:simpleType>
    </xsd:element>
    <xsd:element name="TitleName" ma:index="11" nillable="true" ma:displayName="TitleName" ma:internalName="TitleName">
      <xsd:simpleType>
        <xsd:restriction base="dms:Text"/>
      </xsd:simpleType>
    </xsd:element>
    <xsd:element name="StageName" ma:index="12" nillable="true" ma:displayName="StageName" ma:internalName="StageName">
      <xsd:simpleType>
        <xsd:restriction base="dms:Text"/>
      </xsd:simpleType>
    </xsd:element>
    <xsd:element name="IsDeleted" ma:index="13" nillable="true" ma:displayName="IsDeleted" ma:default="0" ma:internalName="IsDeleted">
      <xsd:simpleType>
        <xsd:restriction base="dms:Boolean"/>
      </xsd:simpleType>
    </xsd:element>
    <xsd:element name="Checked_x0020_Out_x0020_To" ma:index="14" nillable="true" ma:displayName="Checked Out To" ma:list="UserInfo" ma:internalName="Checked_x0020_Out_x0020_To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Checked_x0020_Out_x0020_To xmlns="1a6eac5b-2110-4d64-97e7-57d93c1cfa32">
      <UserInfo>
        <DisplayName/>
        <AccountId xsi:nil="true"/>
        <AccountType/>
      </UserInfo>
    </Checked_x0020_Out_x0020_To>
    <DocumentId xmlns="1a6eac5b-2110-4d64-97e7-57d93c1cfa32">Presentation 1.PPTX</DocumentId>
    <TitleName xmlns="1a6eac5b-2110-4d64-97e7-57d93c1cfa32">Presentation 1.PPTX</TitleName>
    <IsDeleted xmlns="1a6eac5b-2110-4d64-97e7-57d93c1cfa32">false</IsDeleted>
    <FileFormat xmlns="1a6eac5b-2110-4d64-97e7-57d93c1cfa32">PPTX</FileFormat>
    <DocumentType xmlns="1a6eac5b-2110-4d64-97e7-57d93c1cfa32">Presentation</DocumentType>
    <StageName xmlns="1a6eac5b-2110-4d64-97e7-57d93c1cfa32" xsi:nil="true"/>
  </documentManagement>
</p:properties>
</file>

<file path=customXml/itemProps1.xml><?xml version="1.0" encoding="utf-8"?>
<ds:datastoreItem xmlns:ds="http://schemas.openxmlformats.org/officeDocument/2006/customXml" ds:itemID="{B6CDB688-A062-4D57-A973-17F0B5B8B83E}"/>
</file>

<file path=customXml/itemProps2.xml><?xml version="1.0" encoding="utf-8"?>
<ds:datastoreItem xmlns:ds="http://schemas.openxmlformats.org/officeDocument/2006/customXml" ds:itemID="{8A60EA20-D8BA-4C86-90D3-92927C099899}"/>
</file>

<file path=customXml/itemProps3.xml><?xml version="1.0" encoding="utf-8"?>
<ds:datastoreItem xmlns:ds="http://schemas.openxmlformats.org/officeDocument/2006/customXml" ds:itemID="{50CD57CF-9025-4AE6-8C63-734DCE62FBF1}"/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6072</Words>
  <Application>Microsoft Office PowerPoint</Application>
  <PresentationFormat>全屏显示(4:3)</PresentationFormat>
  <Paragraphs>1790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unknown</cp:lastModifiedBy>
  <cp:revision>8</cp:revision>
  <dcterms:created xsi:type="dcterms:W3CDTF">2017-08-15T02:27:48Z</dcterms:created>
  <dcterms:modified xsi:type="dcterms:W3CDTF">2017-08-15T10:54:14Z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0x010100F810F80663EE4A48816184062C154F03</vt:lpwstr>
  </property>
</Properties>
</file>